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93" r:id="rId2"/>
    <p:sldId id="527" r:id="rId3"/>
    <p:sldId id="529" r:id="rId4"/>
    <p:sldId id="528" r:id="rId5"/>
    <p:sldId id="531" r:id="rId6"/>
    <p:sldId id="530" r:id="rId7"/>
    <p:sldId id="550" r:id="rId8"/>
    <p:sldId id="536" r:id="rId9"/>
    <p:sldId id="537" r:id="rId10"/>
    <p:sldId id="538" r:id="rId11"/>
    <p:sldId id="552" r:id="rId12"/>
    <p:sldId id="544" r:id="rId13"/>
    <p:sldId id="541" r:id="rId14"/>
    <p:sldId id="543" r:id="rId15"/>
    <p:sldId id="542" r:id="rId16"/>
    <p:sldId id="545" r:id="rId17"/>
    <p:sldId id="546" r:id="rId18"/>
    <p:sldId id="547" r:id="rId19"/>
    <p:sldId id="548" r:id="rId20"/>
    <p:sldId id="553" r:id="rId21"/>
    <p:sldId id="554" r:id="rId22"/>
    <p:sldId id="555" r:id="rId23"/>
    <p:sldId id="563" r:id="rId24"/>
    <p:sldId id="562" r:id="rId25"/>
    <p:sldId id="564" r:id="rId26"/>
    <p:sldId id="565" r:id="rId27"/>
    <p:sldId id="566" r:id="rId28"/>
    <p:sldId id="556" r:id="rId29"/>
    <p:sldId id="557" r:id="rId30"/>
    <p:sldId id="558" r:id="rId31"/>
    <p:sldId id="559" r:id="rId32"/>
    <p:sldId id="560" r:id="rId33"/>
    <p:sldId id="561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60000"/>
    <a:srgbClr val="9BBB59"/>
    <a:srgbClr val="FFFFFF"/>
    <a:srgbClr val="B88800"/>
    <a:srgbClr val="CC9900"/>
    <a:srgbClr val="FF0000"/>
    <a:srgbClr val="B8CF8B"/>
    <a:srgbClr val="4F5683"/>
    <a:srgbClr val="5962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6586" autoAdjust="0"/>
  </p:normalViewPr>
  <p:slideViewPr>
    <p:cSldViewPr snapToGrid="0">
      <p:cViewPr varScale="1">
        <p:scale>
          <a:sx n="161" d="100"/>
          <a:sy n="161" d="100"/>
        </p:scale>
        <p:origin x="156" y="1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81DDEF-C337-4729-804F-78BFD52187AF}" type="doc">
      <dgm:prSet loTypeId="urn:microsoft.com/office/officeart/2005/8/layout/hierarchy1" loCatId="hierarchy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8DC3755D-8F76-4BC5-B44B-B138B64B3B9B}">
      <dgm:prSet/>
      <dgm:spPr/>
      <dgm:t>
        <a:bodyPr/>
        <a:lstStyle/>
        <a:p>
          <a:r>
            <a:rPr lang="en-US"/>
            <a:t>Agency termination is rare</a:t>
          </a:r>
        </a:p>
      </dgm:t>
    </dgm:pt>
    <dgm:pt modelId="{C08514CA-0734-4B7B-9BCE-EC3FB91FE9B4}" type="parTrans" cxnId="{786BF067-5961-44B7-BA56-7BE9FFDC3625}">
      <dgm:prSet/>
      <dgm:spPr/>
      <dgm:t>
        <a:bodyPr/>
        <a:lstStyle/>
        <a:p>
          <a:endParaRPr lang="en-US"/>
        </a:p>
      </dgm:t>
    </dgm:pt>
    <dgm:pt modelId="{48BC8D37-CBB4-4E65-BE72-1E082A0B159F}" type="sibTrans" cxnId="{786BF067-5961-44B7-BA56-7BE9FFDC3625}">
      <dgm:prSet/>
      <dgm:spPr/>
      <dgm:t>
        <a:bodyPr/>
        <a:lstStyle/>
        <a:p>
          <a:endParaRPr lang="en-US"/>
        </a:p>
      </dgm:t>
    </dgm:pt>
    <dgm:pt modelId="{918DFD75-8C00-4895-875C-B95DD96D2F00}">
      <dgm:prSet/>
      <dgm:spPr/>
      <dgm:t>
        <a:bodyPr/>
        <a:lstStyle/>
        <a:p>
          <a:r>
            <a:rPr lang="en-US"/>
            <a:t>Program termination less rare but not common either</a:t>
          </a:r>
        </a:p>
      </dgm:t>
    </dgm:pt>
    <dgm:pt modelId="{78101322-0DDD-4D51-81DE-DA363CA44D38}" type="parTrans" cxnId="{5EE53E7E-BB15-468F-8987-37FC6AA54F18}">
      <dgm:prSet/>
      <dgm:spPr/>
      <dgm:t>
        <a:bodyPr/>
        <a:lstStyle/>
        <a:p>
          <a:endParaRPr lang="en-US"/>
        </a:p>
      </dgm:t>
    </dgm:pt>
    <dgm:pt modelId="{52FA990F-D151-4F69-BF4E-02969AB146CE}" type="sibTrans" cxnId="{5EE53E7E-BB15-468F-8987-37FC6AA54F18}">
      <dgm:prSet/>
      <dgm:spPr/>
      <dgm:t>
        <a:bodyPr/>
        <a:lstStyle/>
        <a:p>
          <a:endParaRPr lang="en-US"/>
        </a:p>
      </dgm:t>
    </dgm:pt>
    <dgm:pt modelId="{5984A844-BBD4-48AB-966E-6F963090FAED}">
      <dgm:prSet/>
      <dgm:spPr/>
      <dgm:t>
        <a:bodyPr/>
        <a:lstStyle/>
        <a:p>
          <a:r>
            <a:rPr lang="en-US"/>
            <a:t>Why? Create constituencies and transform state capacity</a:t>
          </a:r>
        </a:p>
      </dgm:t>
    </dgm:pt>
    <dgm:pt modelId="{569BDE22-63A0-42F8-A10B-811DDBA29326}" type="parTrans" cxnId="{5C259F89-DD6F-4F54-AAE2-E6BA3BD86752}">
      <dgm:prSet/>
      <dgm:spPr/>
      <dgm:t>
        <a:bodyPr/>
        <a:lstStyle/>
        <a:p>
          <a:endParaRPr lang="en-US"/>
        </a:p>
      </dgm:t>
    </dgm:pt>
    <dgm:pt modelId="{36AF86D0-FD4A-42D8-8A55-B1F66077C389}" type="sibTrans" cxnId="{5C259F89-DD6F-4F54-AAE2-E6BA3BD86752}">
      <dgm:prSet/>
      <dgm:spPr/>
      <dgm:t>
        <a:bodyPr/>
        <a:lstStyle/>
        <a:p>
          <a:endParaRPr lang="en-US"/>
        </a:p>
      </dgm:t>
    </dgm:pt>
    <dgm:pt modelId="{51941781-10C7-4990-A0F4-509EEF703BFF}" type="pres">
      <dgm:prSet presAssocID="{7081DDEF-C337-4729-804F-78BFD52187A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3A1AAA5-24C0-4199-BC31-D5D2D4027DD7}" type="pres">
      <dgm:prSet presAssocID="{8DC3755D-8F76-4BC5-B44B-B138B64B3B9B}" presName="hierRoot1" presStyleCnt="0"/>
      <dgm:spPr/>
    </dgm:pt>
    <dgm:pt modelId="{ECACFBB1-0C8F-4F64-9572-FA60D1505FCB}" type="pres">
      <dgm:prSet presAssocID="{8DC3755D-8F76-4BC5-B44B-B138B64B3B9B}" presName="composite" presStyleCnt="0"/>
      <dgm:spPr/>
    </dgm:pt>
    <dgm:pt modelId="{420CA408-8F88-44FD-9579-6A77235C7A47}" type="pres">
      <dgm:prSet presAssocID="{8DC3755D-8F76-4BC5-B44B-B138B64B3B9B}" presName="background" presStyleLbl="node0" presStyleIdx="0" presStyleCnt="3"/>
      <dgm:spPr/>
    </dgm:pt>
    <dgm:pt modelId="{B947AB9D-F4EF-402B-94C1-A014B4A50CD6}" type="pres">
      <dgm:prSet presAssocID="{8DC3755D-8F76-4BC5-B44B-B138B64B3B9B}" presName="text" presStyleLbl="fgAcc0" presStyleIdx="0" presStyleCnt="3">
        <dgm:presLayoutVars>
          <dgm:chPref val="3"/>
        </dgm:presLayoutVars>
      </dgm:prSet>
      <dgm:spPr/>
    </dgm:pt>
    <dgm:pt modelId="{BDC59E35-A595-445E-A83A-237066D0FF04}" type="pres">
      <dgm:prSet presAssocID="{8DC3755D-8F76-4BC5-B44B-B138B64B3B9B}" presName="hierChild2" presStyleCnt="0"/>
      <dgm:spPr/>
    </dgm:pt>
    <dgm:pt modelId="{C01A793F-AA03-4230-985A-F82D469B523F}" type="pres">
      <dgm:prSet presAssocID="{918DFD75-8C00-4895-875C-B95DD96D2F00}" presName="hierRoot1" presStyleCnt="0"/>
      <dgm:spPr/>
    </dgm:pt>
    <dgm:pt modelId="{A607BFE4-68EB-4F8D-B133-36E83B4675AC}" type="pres">
      <dgm:prSet presAssocID="{918DFD75-8C00-4895-875C-B95DD96D2F00}" presName="composite" presStyleCnt="0"/>
      <dgm:spPr/>
    </dgm:pt>
    <dgm:pt modelId="{DCA53E31-F84F-4A81-A3D0-4632157460E8}" type="pres">
      <dgm:prSet presAssocID="{918DFD75-8C00-4895-875C-B95DD96D2F00}" presName="background" presStyleLbl="node0" presStyleIdx="1" presStyleCnt="3"/>
      <dgm:spPr/>
    </dgm:pt>
    <dgm:pt modelId="{687CE7BA-DBC1-4539-930B-AEA15101A9A9}" type="pres">
      <dgm:prSet presAssocID="{918DFD75-8C00-4895-875C-B95DD96D2F00}" presName="text" presStyleLbl="fgAcc0" presStyleIdx="1" presStyleCnt="3">
        <dgm:presLayoutVars>
          <dgm:chPref val="3"/>
        </dgm:presLayoutVars>
      </dgm:prSet>
      <dgm:spPr/>
    </dgm:pt>
    <dgm:pt modelId="{7025F7EB-A69C-4E75-BA77-D3E16DC61E12}" type="pres">
      <dgm:prSet presAssocID="{918DFD75-8C00-4895-875C-B95DD96D2F00}" presName="hierChild2" presStyleCnt="0"/>
      <dgm:spPr/>
    </dgm:pt>
    <dgm:pt modelId="{53EF06B2-2D34-48DA-8B4F-5B971C443FD7}" type="pres">
      <dgm:prSet presAssocID="{5984A844-BBD4-48AB-966E-6F963090FAED}" presName="hierRoot1" presStyleCnt="0"/>
      <dgm:spPr/>
    </dgm:pt>
    <dgm:pt modelId="{B7B7A5C4-F88C-4AD8-B9A5-E6CCD60A841A}" type="pres">
      <dgm:prSet presAssocID="{5984A844-BBD4-48AB-966E-6F963090FAED}" presName="composite" presStyleCnt="0"/>
      <dgm:spPr/>
    </dgm:pt>
    <dgm:pt modelId="{4316DF7C-B712-478D-9F44-5C264B0EE630}" type="pres">
      <dgm:prSet presAssocID="{5984A844-BBD4-48AB-966E-6F963090FAED}" presName="background" presStyleLbl="node0" presStyleIdx="2" presStyleCnt="3"/>
      <dgm:spPr/>
    </dgm:pt>
    <dgm:pt modelId="{4B87EED6-C838-401D-9264-8729A0B62B9D}" type="pres">
      <dgm:prSet presAssocID="{5984A844-BBD4-48AB-966E-6F963090FAED}" presName="text" presStyleLbl="fgAcc0" presStyleIdx="2" presStyleCnt="3">
        <dgm:presLayoutVars>
          <dgm:chPref val="3"/>
        </dgm:presLayoutVars>
      </dgm:prSet>
      <dgm:spPr/>
    </dgm:pt>
    <dgm:pt modelId="{3B344C3B-045F-487B-BA6B-B8B770AB3827}" type="pres">
      <dgm:prSet presAssocID="{5984A844-BBD4-48AB-966E-6F963090FAED}" presName="hierChild2" presStyleCnt="0"/>
      <dgm:spPr/>
    </dgm:pt>
  </dgm:ptLst>
  <dgm:cxnLst>
    <dgm:cxn modelId="{75E0AA0B-E1D9-4993-AD65-7A5F9B6155AC}" type="presOf" srcId="{8DC3755D-8F76-4BC5-B44B-B138B64B3B9B}" destId="{B947AB9D-F4EF-402B-94C1-A014B4A50CD6}" srcOrd="0" destOrd="0" presId="urn:microsoft.com/office/officeart/2005/8/layout/hierarchy1"/>
    <dgm:cxn modelId="{786BF067-5961-44B7-BA56-7BE9FFDC3625}" srcId="{7081DDEF-C337-4729-804F-78BFD52187AF}" destId="{8DC3755D-8F76-4BC5-B44B-B138B64B3B9B}" srcOrd="0" destOrd="0" parTransId="{C08514CA-0734-4B7B-9BCE-EC3FB91FE9B4}" sibTransId="{48BC8D37-CBB4-4E65-BE72-1E082A0B159F}"/>
    <dgm:cxn modelId="{F776E958-A94E-4A3F-8DAB-392D57DA1867}" type="presOf" srcId="{5984A844-BBD4-48AB-966E-6F963090FAED}" destId="{4B87EED6-C838-401D-9264-8729A0B62B9D}" srcOrd="0" destOrd="0" presId="urn:microsoft.com/office/officeart/2005/8/layout/hierarchy1"/>
    <dgm:cxn modelId="{5EE53E7E-BB15-468F-8987-37FC6AA54F18}" srcId="{7081DDEF-C337-4729-804F-78BFD52187AF}" destId="{918DFD75-8C00-4895-875C-B95DD96D2F00}" srcOrd="1" destOrd="0" parTransId="{78101322-0DDD-4D51-81DE-DA363CA44D38}" sibTransId="{52FA990F-D151-4F69-BF4E-02969AB146CE}"/>
    <dgm:cxn modelId="{F2568883-3A8A-4339-BF26-87F0E6F0722E}" type="presOf" srcId="{7081DDEF-C337-4729-804F-78BFD52187AF}" destId="{51941781-10C7-4990-A0F4-509EEF703BFF}" srcOrd="0" destOrd="0" presId="urn:microsoft.com/office/officeart/2005/8/layout/hierarchy1"/>
    <dgm:cxn modelId="{3CAAC586-BF80-4644-B55F-E814D4D741F8}" type="presOf" srcId="{918DFD75-8C00-4895-875C-B95DD96D2F00}" destId="{687CE7BA-DBC1-4539-930B-AEA15101A9A9}" srcOrd="0" destOrd="0" presId="urn:microsoft.com/office/officeart/2005/8/layout/hierarchy1"/>
    <dgm:cxn modelId="{5C259F89-DD6F-4F54-AAE2-E6BA3BD86752}" srcId="{7081DDEF-C337-4729-804F-78BFD52187AF}" destId="{5984A844-BBD4-48AB-966E-6F963090FAED}" srcOrd="2" destOrd="0" parTransId="{569BDE22-63A0-42F8-A10B-811DDBA29326}" sibTransId="{36AF86D0-FD4A-42D8-8A55-B1F66077C389}"/>
    <dgm:cxn modelId="{60FE0D93-C2C0-423B-A425-1AA47AE016D2}" type="presParOf" srcId="{51941781-10C7-4990-A0F4-509EEF703BFF}" destId="{43A1AAA5-24C0-4199-BC31-D5D2D4027DD7}" srcOrd="0" destOrd="0" presId="urn:microsoft.com/office/officeart/2005/8/layout/hierarchy1"/>
    <dgm:cxn modelId="{53D86944-4E60-49AB-98BE-9DC789A618D2}" type="presParOf" srcId="{43A1AAA5-24C0-4199-BC31-D5D2D4027DD7}" destId="{ECACFBB1-0C8F-4F64-9572-FA60D1505FCB}" srcOrd="0" destOrd="0" presId="urn:microsoft.com/office/officeart/2005/8/layout/hierarchy1"/>
    <dgm:cxn modelId="{ADF70898-5ACB-4CB9-B61F-6F17F59917F1}" type="presParOf" srcId="{ECACFBB1-0C8F-4F64-9572-FA60D1505FCB}" destId="{420CA408-8F88-44FD-9579-6A77235C7A47}" srcOrd="0" destOrd="0" presId="urn:microsoft.com/office/officeart/2005/8/layout/hierarchy1"/>
    <dgm:cxn modelId="{D48B6188-9980-4CBA-AA27-7728E4391508}" type="presParOf" srcId="{ECACFBB1-0C8F-4F64-9572-FA60D1505FCB}" destId="{B947AB9D-F4EF-402B-94C1-A014B4A50CD6}" srcOrd="1" destOrd="0" presId="urn:microsoft.com/office/officeart/2005/8/layout/hierarchy1"/>
    <dgm:cxn modelId="{BB465AAE-8E8B-4584-9316-1A2A8BA4BE96}" type="presParOf" srcId="{43A1AAA5-24C0-4199-BC31-D5D2D4027DD7}" destId="{BDC59E35-A595-445E-A83A-237066D0FF04}" srcOrd="1" destOrd="0" presId="urn:microsoft.com/office/officeart/2005/8/layout/hierarchy1"/>
    <dgm:cxn modelId="{E22138D9-3936-4E8B-ACCE-B02D6BDB45B5}" type="presParOf" srcId="{51941781-10C7-4990-A0F4-509EEF703BFF}" destId="{C01A793F-AA03-4230-985A-F82D469B523F}" srcOrd="1" destOrd="0" presId="urn:microsoft.com/office/officeart/2005/8/layout/hierarchy1"/>
    <dgm:cxn modelId="{3BD2D313-E9BD-4038-969D-ED1933036ED1}" type="presParOf" srcId="{C01A793F-AA03-4230-985A-F82D469B523F}" destId="{A607BFE4-68EB-4F8D-B133-36E83B4675AC}" srcOrd="0" destOrd="0" presId="urn:microsoft.com/office/officeart/2005/8/layout/hierarchy1"/>
    <dgm:cxn modelId="{073EEC9E-01E1-4344-88E6-E9A4DE5F03A7}" type="presParOf" srcId="{A607BFE4-68EB-4F8D-B133-36E83B4675AC}" destId="{DCA53E31-F84F-4A81-A3D0-4632157460E8}" srcOrd="0" destOrd="0" presId="urn:microsoft.com/office/officeart/2005/8/layout/hierarchy1"/>
    <dgm:cxn modelId="{D824B9AC-33E7-4983-AD11-068C176FF592}" type="presParOf" srcId="{A607BFE4-68EB-4F8D-B133-36E83B4675AC}" destId="{687CE7BA-DBC1-4539-930B-AEA15101A9A9}" srcOrd="1" destOrd="0" presId="urn:microsoft.com/office/officeart/2005/8/layout/hierarchy1"/>
    <dgm:cxn modelId="{420656D7-321A-4F2F-A984-3C20C33B192E}" type="presParOf" srcId="{C01A793F-AA03-4230-985A-F82D469B523F}" destId="{7025F7EB-A69C-4E75-BA77-D3E16DC61E12}" srcOrd="1" destOrd="0" presId="urn:microsoft.com/office/officeart/2005/8/layout/hierarchy1"/>
    <dgm:cxn modelId="{DA4FFEAB-210D-4C1B-817F-3B9930F6B06C}" type="presParOf" srcId="{51941781-10C7-4990-A0F4-509EEF703BFF}" destId="{53EF06B2-2D34-48DA-8B4F-5B971C443FD7}" srcOrd="2" destOrd="0" presId="urn:microsoft.com/office/officeart/2005/8/layout/hierarchy1"/>
    <dgm:cxn modelId="{7841A628-D017-4D96-BA38-40B1C286F361}" type="presParOf" srcId="{53EF06B2-2D34-48DA-8B4F-5B971C443FD7}" destId="{B7B7A5C4-F88C-4AD8-B9A5-E6CCD60A841A}" srcOrd="0" destOrd="0" presId="urn:microsoft.com/office/officeart/2005/8/layout/hierarchy1"/>
    <dgm:cxn modelId="{A972EF90-39DB-4758-A73B-FBEAE996AF59}" type="presParOf" srcId="{B7B7A5C4-F88C-4AD8-B9A5-E6CCD60A841A}" destId="{4316DF7C-B712-478D-9F44-5C264B0EE630}" srcOrd="0" destOrd="0" presId="urn:microsoft.com/office/officeart/2005/8/layout/hierarchy1"/>
    <dgm:cxn modelId="{2B96542C-59EF-47FA-8846-F52F267D6590}" type="presParOf" srcId="{B7B7A5C4-F88C-4AD8-B9A5-E6CCD60A841A}" destId="{4B87EED6-C838-401D-9264-8729A0B62B9D}" srcOrd="1" destOrd="0" presId="urn:microsoft.com/office/officeart/2005/8/layout/hierarchy1"/>
    <dgm:cxn modelId="{C9A86181-CD7D-4798-BFB8-CE96A59D242E}" type="presParOf" srcId="{53EF06B2-2D34-48DA-8B4F-5B971C443FD7}" destId="{3B344C3B-045F-487B-BA6B-B8B770AB382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84C2D7-1426-41BD-A5B9-C6385280058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2444666-49F4-4A19-B652-5956C878554C}">
      <dgm:prSet/>
      <dgm:spPr/>
      <dgm:t>
        <a:bodyPr/>
        <a:lstStyle/>
        <a:p>
          <a:r>
            <a:rPr lang="en-US"/>
            <a:t>High set-up/fixed costs</a:t>
          </a:r>
        </a:p>
      </dgm:t>
    </dgm:pt>
    <dgm:pt modelId="{BC6A3C80-F5B3-4BD6-BD43-4FF3A0D82A6B}" type="parTrans" cxnId="{2F5AC84A-365C-489E-95F0-6D1B9E022498}">
      <dgm:prSet/>
      <dgm:spPr/>
      <dgm:t>
        <a:bodyPr/>
        <a:lstStyle/>
        <a:p>
          <a:endParaRPr lang="en-US"/>
        </a:p>
      </dgm:t>
    </dgm:pt>
    <dgm:pt modelId="{ADD99939-E8A4-4E27-96A8-2C6F0286984A}" type="sibTrans" cxnId="{2F5AC84A-365C-489E-95F0-6D1B9E022498}">
      <dgm:prSet/>
      <dgm:spPr/>
      <dgm:t>
        <a:bodyPr/>
        <a:lstStyle/>
        <a:p>
          <a:endParaRPr lang="en-US"/>
        </a:p>
      </dgm:t>
    </dgm:pt>
    <dgm:pt modelId="{17A413D9-38DF-476B-8303-E853D8A394EC}">
      <dgm:prSet/>
      <dgm:spPr/>
      <dgm:t>
        <a:bodyPr/>
        <a:lstStyle/>
        <a:p>
          <a:r>
            <a:rPr lang="en-US"/>
            <a:t>Learning effects</a:t>
          </a:r>
        </a:p>
      </dgm:t>
    </dgm:pt>
    <dgm:pt modelId="{8EE68D2E-DFA2-418E-B44C-ABDBBE1B0042}" type="parTrans" cxnId="{14F45EB7-8BC2-475B-8B42-A9860995CCBD}">
      <dgm:prSet/>
      <dgm:spPr/>
      <dgm:t>
        <a:bodyPr/>
        <a:lstStyle/>
        <a:p>
          <a:endParaRPr lang="en-US"/>
        </a:p>
      </dgm:t>
    </dgm:pt>
    <dgm:pt modelId="{5333DD6E-E8A2-4CF1-93FC-71EF46E76264}" type="sibTrans" cxnId="{14F45EB7-8BC2-475B-8B42-A9860995CCBD}">
      <dgm:prSet/>
      <dgm:spPr/>
      <dgm:t>
        <a:bodyPr/>
        <a:lstStyle/>
        <a:p>
          <a:endParaRPr lang="en-US"/>
        </a:p>
      </dgm:t>
    </dgm:pt>
    <dgm:pt modelId="{F6BB3D1A-BBD3-42E5-8173-3D34CF0C8D28}">
      <dgm:prSet/>
      <dgm:spPr/>
      <dgm:t>
        <a:bodyPr/>
        <a:lstStyle/>
        <a:p>
          <a:r>
            <a:rPr lang="en-US"/>
            <a:t>Coordination effects </a:t>
          </a:r>
        </a:p>
      </dgm:t>
    </dgm:pt>
    <dgm:pt modelId="{5B9B9199-2730-4D43-97ED-86F58D6A0584}" type="parTrans" cxnId="{06F5967C-E4E1-417C-8B44-CDFB9DBDB15D}">
      <dgm:prSet/>
      <dgm:spPr/>
      <dgm:t>
        <a:bodyPr/>
        <a:lstStyle/>
        <a:p>
          <a:endParaRPr lang="en-US"/>
        </a:p>
      </dgm:t>
    </dgm:pt>
    <dgm:pt modelId="{B8088BC6-86D8-4103-9433-52C4D239800C}" type="sibTrans" cxnId="{06F5967C-E4E1-417C-8B44-CDFB9DBDB15D}">
      <dgm:prSet/>
      <dgm:spPr/>
      <dgm:t>
        <a:bodyPr/>
        <a:lstStyle/>
        <a:p>
          <a:endParaRPr lang="en-US"/>
        </a:p>
      </dgm:t>
    </dgm:pt>
    <dgm:pt modelId="{F31C2969-F11B-48DF-919E-CD0D146243A6}">
      <dgm:prSet/>
      <dgm:spPr/>
      <dgm:t>
        <a:bodyPr/>
        <a:lstStyle/>
        <a:p>
          <a:r>
            <a:rPr lang="en-US"/>
            <a:t>Adaptive expectations </a:t>
          </a:r>
        </a:p>
      </dgm:t>
    </dgm:pt>
    <dgm:pt modelId="{5CAD3F3F-D575-4BD3-B051-E8C33AC50300}" type="parTrans" cxnId="{71FBB6A2-D05C-40E9-B7A7-9DF4A4CD9922}">
      <dgm:prSet/>
      <dgm:spPr/>
      <dgm:t>
        <a:bodyPr/>
        <a:lstStyle/>
        <a:p>
          <a:endParaRPr lang="en-US"/>
        </a:p>
      </dgm:t>
    </dgm:pt>
    <dgm:pt modelId="{FDF85DA8-5974-41E8-B2C1-4038BB97C85F}" type="sibTrans" cxnId="{71FBB6A2-D05C-40E9-B7A7-9DF4A4CD9922}">
      <dgm:prSet/>
      <dgm:spPr/>
      <dgm:t>
        <a:bodyPr/>
        <a:lstStyle/>
        <a:p>
          <a:endParaRPr lang="en-US"/>
        </a:p>
      </dgm:t>
    </dgm:pt>
    <dgm:pt modelId="{291BD191-5BBE-4427-8279-CB960F64A7F0}" type="pres">
      <dgm:prSet presAssocID="{BC84C2D7-1426-41BD-A5B9-C63852800589}" presName="linear" presStyleCnt="0">
        <dgm:presLayoutVars>
          <dgm:animLvl val="lvl"/>
          <dgm:resizeHandles val="exact"/>
        </dgm:presLayoutVars>
      </dgm:prSet>
      <dgm:spPr/>
    </dgm:pt>
    <dgm:pt modelId="{500302D7-94B8-4E58-A0C0-E143E254211C}" type="pres">
      <dgm:prSet presAssocID="{32444666-49F4-4A19-B652-5956C878554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1B16F71-D258-446D-A6EA-D28206E0A589}" type="pres">
      <dgm:prSet presAssocID="{ADD99939-E8A4-4E27-96A8-2C6F0286984A}" presName="spacer" presStyleCnt="0"/>
      <dgm:spPr/>
    </dgm:pt>
    <dgm:pt modelId="{D981C886-F717-4746-A06E-853B4661894A}" type="pres">
      <dgm:prSet presAssocID="{17A413D9-38DF-476B-8303-E853D8A394E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E00B226-E033-4DAD-ADAC-A4F653EAD650}" type="pres">
      <dgm:prSet presAssocID="{5333DD6E-E8A2-4CF1-93FC-71EF46E76264}" presName="spacer" presStyleCnt="0"/>
      <dgm:spPr/>
    </dgm:pt>
    <dgm:pt modelId="{D188B274-7F05-47A5-8891-C648AA8130B5}" type="pres">
      <dgm:prSet presAssocID="{F6BB3D1A-BBD3-42E5-8173-3D34CF0C8D2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0EC0B9D-D469-44E1-A1B9-23454AFF44C7}" type="pres">
      <dgm:prSet presAssocID="{B8088BC6-86D8-4103-9433-52C4D239800C}" presName="spacer" presStyleCnt="0"/>
      <dgm:spPr/>
    </dgm:pt>
    <dgm:pt modelId="{79A12DD4-C8C1-4710-A2ED-99C7A605D21C}" type="pres">
      <dgm:prSet presAssocID="{F31C2969-F11B-48DF-919E-CD0D146243A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F5AC84A-365C-489E-95F0-6D1B9E022498}" srcId="{BC84C2D7-1426-41BD-A5B9-C63852800589}" destId="{32444666-49F4-4A19-B652-5956C878554C}" srcOrd="0" destOrd="0" parTransId="{BC6A3C80-F5B3-4BD6-BD43-4FF3A0D82A6B}" sibTransId="{ADD99939-E8A4-4E27-96A8-2C6F0286984A}"/>
    <dgm:cxn modelId="{24033D52-9948-4BE0-A5A5-FF0A4725CE55}" type="presOf" srcId="{17A413D9-38DF-476B-8303-E853D8A394EC}" destId="{D981C886-F717-4746-A06E-853B4661894A}" srcOrd="0" destOrd="0" presId="urn:microsoft.com/office/officeart/2005/8/layout/vList2"/>
    <dgm:cxn modelId="{06F5967C-E4E1-417C-8B44-CDFB9DBDB15D}" srcId="{BC84C2D7-1426-41BD-A5B9-C63852800589}" destId="{F6BB3D1A-BBD3-42E5-8173-3D34CF0C8D28}" srcOrd="2" destOrd="0" parTransId="{5B9B9199-2730-4D43-97ED-86F58D6A0584}" sibTransId="{B8088BC6-86D8-4103-9433-52C4D239800C}"/>
    <dgm:cxn modelId="{0274C18A-44F4-4EDB-BC6A-B9F502FD82E8}" type="presOf" srcId="{32444666-49F4-4A19-B652-5956C878554C}" destId="{500302D7-94B8-4E58-A0C0-E143E254211C}" srcOrd="0" destOrd="0" presId="urn:microsoft.com/office/officeart/2005/8/layout/vList2"/>
    <dgm:cxn modelId="{71FBB6A2-D05C-40E9-B7A7-9DF4A4CD9922}" srcId="{BC84C2D7-1426-41BD-A5B9-C63852800589}" destId="{F31C2969-F11B-48DF-919E-CD0D146243A6}" srcOrd="3" destOrd="0" parTransId="{5CAD3F3F-D575-4BD3-B051-E8C33AC50300}" sibTransId="{FDF85DA8-5974-41E8-B2C1-4038BB97C85F}"/>
    <dgm:cxn modelId="{14F45EB7-8BC2-475B-8B42-A9860995CCBD}" srcId="{BC84C2D7-1426-41BD-A5B9-C63852800589}" destId="{17A413D9-38DF-476B-8303-E853D8A394EC}" srcOrd="1" destOrd="0" parTransId="{8EE68D2E-DFA2-418E-B44C-ABDBBE1B0042}" sibTransId="{5333DD6E-E8A2-4CF1-93FC-71EF46E76264}"/>
    <dgm:cxn modelId="{8714A5E4-3D76-4D45-BA74-BE4B41795899}" type="presOf" srcId="{F31C2969-F11B-48DF-919E-CD0D146243A6}" destId="{79A12DD4-C8C1-4710-A2ED-99C7A605D21C}" srcOrd="0" destOrd="0" presId="urn:microsoft.com/office/officeart/2005/8/layout/vList2"/>
    <dgm:cxn modelId="{A902B3E8-DD7C-4AA2-A901-0CE479A15C20}" type="presOf" srcId="{BC84C2D7-1426-41BD-A5B9-C63852800589}" destId="{291BD191-5BBE-4427-8279-CB960F64A7F0}" srcOrd="0" destOrd="0" presId="urn:microsoft.com/office/officeart/2005/8/layout/vList2"/>
    <dgm:cxn modelId="{5DDFA3F7-8D7F-4201-807C-A9A5AFF4EBA3}" type="presOf" srcId="{F6BB3D1A-BBD3-42E5-8173-3D34CF0C8D28}" destId="{D188B274-7F05-47A5-8891-C648AA8130B5}" srcOrd="0" destOrd="0" presId="urn:microsoft.com/office/officeart/2005/8/layout/vList2"/>
    <dgm:cxn modelId="{910433D1-E0FD-4855-B587-0030F5482CDF}" type="presParOf" srcId="{291BD191-5BBE-4427-8279-CB960F64A7F0}" destId="{500302D7-94B8-4E58-A0C0-E143E254211C}" srcOrd="0" destOrd="0" presId="urn:microsoft.com/office/officeart/2005/8/layout/vList2"/>
    <dgm:cxn modelId="{55B14E92-E28D-4600-A7E6-7F7AB6E86788}" type="presParOf" srcId="{291BD191-5BBE-4427-8279-CB960F64A7F0}" destId="{B1B16F71-D258-446D-A6EA-D28206E0A589}" srcOrd="1" destOrd="0" presId="urn:microsoft.com/office/officeart/2005/8/layout/vList2"/>
    <dgm:cxn modelId="{726E206C-3D23-4812-9CB6-D0987F5DD6AF}" type="presParOf" srcId="{291BD191-5BBE-4427-8279-CB960F64A7F0}" destId="{D981C886-F717-4746-A06E-853B4661894A}" srcOrd="2" destOrd="0" presId="urn:microsoft.com/office/officeart/2005/8/layout/vList2"/>
    <dgm:cxn modelId="{5628F653-109A-48B1-AD37-9FED03672BBA}" type="presParOf" srcId="{291BD191-5BBE-4427-8279-CB960F64A7F0}" destId="{5E00B226-E033-4DAD-ADAC-A4F653EAD650}" srcOrd="3" destOrd="0" presId="urn:microsoft.com/office/officeart/2005/8/layout/vList2"/>
    <dgm:cxn modelId="{C4CB454A-39FE-406C-8157-8E542B1AD734}" type="presParOf" srcId="{291BD191-5BBE-4427-8279-CB960F64A7F0}" destId="{D188B274-7F05-47A5-8891-C648AA8130B5}" srcOrd="4" destOrd="0" presId="urn:microsoft.com/office/officeart/2005/8/layout/vList2"/>
    <dgm:cxn modelId="{38CEAA0F-4669-4407-B992-58E71B165705}" type="presParOf" srcId="{291BD191-5BBE-4427-8279-CB960F64A7F0}" destId="{E0EC0B9D-D469-44E1-A1B9-23454AFF44C7}" srcOrd="5" destOrd="0" presId="urn:microsoft.com/office/officeart/2005/8/layout/vList2"/>
    <dgm:cxn modelId="{C121B883-4662-4A68-A255-A9C30F81CDEE}" type="presParOf" srcId="{291BD191-5BBE-4427-8279-CB960F64A7F0}" destId="{79A12DD4-C8C1-4710-A2ED-99C7A605D21C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F5C18B-7101-4887-B382-6DD38843C247}" type="doc">
      <dgm:prSet loTypeId="urn:microsoft.com/office/officeart/2005/8/layout/cycle6" loCatId="cycle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8764CC4-680C-494A-AF7C-DB855DC07DB6}">
      <dgm:prSet/>
      <dgm:spPr/>
      <dgm:t>
        <a:bodyPr/>
        <a:lstStyle/>
        <a:p>
          <a:r>
            <a:rPr lang="en-US"/>
            <a:t>Path dependence</a:t>
          </a:r>
        </a:p>
      </dgm:t>
    </dgm:pt>
    <dgm:pt modelId="{38BBDF70-4740-4C68-8EF0-C1EFDA37EB48}" type="parTrans" cxnId="{6339EB1F-4D6C-4011-B541-7E8C4ED4C57E}">
      <dgm:prSet/>
      <dgm:spPr/>
      <dgm:t>
        <a:bodyPr/>
        <a:lstStyle/>
        <a:p>
          <a:endParaRPr lang="en-US"/>
        </a:p>
      </dgm:t>
    </dgm:pt>
    <dgm:pt modelId="{5E07958E-C25B-43FF-A01A-4D1A18B028E0}" type="sibTrans" cxnId="{6339EB1F-4D6C-4011-B541-7E8C4ED4C57E}">
      <dgm:prSet/>
      <dgm:spPr/>
      <dgm:t>
        <a:bodyPr/>
        <a:lstStyle/>
        <a:p>
          <a:endParaRPr lang="en-US"/>
        </a:p>
      </dgm:t>
    </dgm:pt>
    <dgm:pt modelId="{2E55FCBD-74E4-40B0-A7CD-32C2C007E585}">
      <dgm:prSet/>
      <dgm:spPr/>
      <dgm:t>
        <a:bodyPr/>
        <a:lstStyle/>
        <a:p>
          <a:r>
            <a:rPr lang="en-US"/>
            <a:t>Early adapter</a:t>
          </a:r>
        </a:p>
      </dgm:t>
    </dgm:pt>
    <dgm:pt modelId="{DB4D8B93-C36F-47FA-9C63-594816DA76E9}" type="parTrans" cxnId="{2C0DB523-49CD-4EEF-931F-65823C1A58E7}">
      <dgm:prSet/>
      <dgm:spPr/>
      <dgm:t>
        <a:bodyPr/>
        <a:lstStyle/>
        <a:p>
          <a:endParaRPr lang="en-US"/>
        </a:p>
      </dgm:t>
    </dgm:pt>
    <dgm:pt modelId="{C98BA23D-9A9C-42DD-A451-561767207EC9}" type="sibTrans" cxnId="{2C0DB523-49CD-4EEF-931F-65823C1A58E7}">
      <dgm:prSet/>
      <dgm:spPr/>
      <dgm:t>
        <a:bodyPr/>
        <a:lstStyle/>
        <a:p>
          <a:endParaRPr lang="en-US"/>
        </a:p>
      </dgm:t>
    </dgm:pt>
    <dgm:pt modelId="{0AD9B1DE-98CA-4ADC-A75A-D42D1B66D0C2}" type="pres">
      <dgm:prSet presAssocID="{A4F5C18B-7101-4887-B382-6DD38843C247}" presName="cycle" presStyleCnt="0">
        <dgm:presLayoutVars>
          <dgm:dir/>
          <dgm:resizeHandles val="exact"/>
        </dgm:presLayoutVars>
      </dgm:prSet>
      <dgm:spPr/>
    </dgm:pt>
    <dgm:pt modelId="{6CE9DFAC-4824-4BC1-9722-51A03A687A28}" type="pres">
      <dgm:prSet presAssocID="{38764CC4-680C-494A-AF7C-DB855DC07DB6}" presName="node" presStyleLbl="node1" presStyleIdx="0" presStyleCnt="2">
        <dgm:presLayoutVars>
          <dgm:bulletEnabled val="1"/>
        </dgm:presLayoutVars>
      </dgm:prSet>
      <dgm:spPr/>
    </dgm:pt>
    <dgm:pt modelId="{7A6D28DD-1E60-4D56-B23C-F1EB260AC05A}" type="pres">
      <dgm:prSet presAssocID="{38764CC4-680C-494A-AF7C-DB855DC07DB6}" presName="spNode" presStyleCnt="0"/>
      <dgm:spPr/>
    </dgm:pt>
    <dgm:pt modelId="{3FC09839-2203-4B90-AEF3-C1FECD8A8396}" type="pres">
      <dgm:prSet presAssocID="{5E07958E-C25B-43FF-A01A-4D1A18B028E0}" presName="sibTrans" presStyleLbl="sibTrans1D1" presStyleIdx="0" presStyleCnt="2"/>
      <dgm:spPr/>
    </dgm:pt>
    <dgm:pt modelId="{AC7F42B0-6B3E-4DCB-A5EF-6CB040920FF3}" type="pres">
      <dgm:prSet presAssocID="{2E55FCBD-74E4-40B0-A7CD-32C2C007E585}" presName="node" presStyleLbl="node1" presStyleIdx="1" presStyleCnt="2">
        <dgm:presLayoutVars>
          <dgm:bulletEnabled val="1"/>
        </dgm:presLayoutVars>
      </dgm:prSet>
      <dgm:spPr/>
    </dgm:pt>
    <dgm:pt modelId="{22270241-5D9C-402F-8705-4DD93527F7C1}" type="pres">
      <dgm:prSet presAssocID="{2E55FCBD-74E4-40B0-A7CD-32C2C007E585}" presName="spNode" presStyleCnt="0"/>
      <dgm:spPr/>
    </dgm:pt>
    <dgm:pt modelId="{9B3F0FF7-318F-4812-B134-2FA244A00AC4}" type="pres">
      <dgm:prSet presAssocID="{C98BA23D-9A9C-42DD-A451-561767207EC9}" presName="sibTrans" presStyleLbl="sibTrans1D1" presStyleIdx="1" presStyleCnt="2"/>
      <dgm:spPr/>
    </dgm:pt>
  </dgm:ptLst>
  <dgm:cxnLst>
    <dgm:cxn modelId="{921A0F14-0D65-4B6A-8D08-A069A259C70E}" type="presOf" srcId="{5E07958E-C25B-43FF-A01A-4D1A18B028E0}" destId="{3FC09839-2203-4B90-AEF3-C1FECD8A8396}" srcOrd="0" destOrd="0" presId="urn:microsoft.com/office/officeart/2005/8/layout/cycle6"/>
    <dgm:cxn modelId="{6339EB1F-4D6C-4011-B541-7E8C4ED4C57E}" srcId="{A4F5C18B-7101-4887-B382-6DD38843C247}" destId="{38764CC4-680C-494A-AF7C-DB855DC07DB6}" srcOrd="0" destOrd="0" parTransId="{38BBDF70-4740-4C68-8EF0-C1EFDA37EB48}" sibTransId="{5E07958E-C25B-43FF-A01A-4D1A18B028E0}"/>
    <dgm:cxn modelId="{2C0DB523-49CD-4EEF-931F-65823C1A58E7}" srcId="{A4F5C18B-7101-4887-B382-6DD38843C247}" destId="{2E55FCBD-74E4-40B0-A7CD-32C2C007E585}" srcOrd="1" destOrd="0" parTransId="{DB4D8B93-C36F-47FA-9C63-594816DA76E9}" sibTransId="{C98BA23D-9A9C-42DD-A451-561767207EC9}"/>
    <dgm:cxn modelId="{674ED86C-7286-4231-BAB3-0351DBC55DF6}" type="presOf" srcId="{38764CC4-680C-494A-AF7C-DB855DC07DB6}" destId="{6CE9DFAC-4824-4BC1-9722-51A03A687A28}" srcOrd="0" destOrd="0" presId="urn:microsoft.com/office/officeart/2005/8/layout/cycle6"/>
    <dgm:cxn modelId="{E6F44F57-9B0E-4A7F-A6A8-0AB7BD48488E}" type="presOf" srcId="{C98BA23D-9A9C-42DD-A451-561767207EC9}" destId="{9B3F0FF7-318F-4812-B134-2FA244A00AC4}" srcOrd="0" destOrd="0" presId="urn:microsoft.com/office/officeart/2005/8/layout/cycle6"/>
    <dgm:cxn modelId="{6616179D-27F5-44BC-A82A-4316D5D6FB67}" type="presOf" srcId="{A4F5C18B-7101-4887-B382-6DD38843C247}" destId="{0AD9B1DE-98CA-4ADC-A75A-D42D1B66D0C2}" srcOrd="0" destOrd="0" presId="urn:microsoft.com/office/officeart/2005/8/layout/cycle6"/>
    <dgm:cxn modelId="{E22D2CDC-FCB5-4942-B9C5-DC2BAF824CD7}" type="presOf" srcId="{2E55FCBD-74E4-40B0-A7CD-32C2C007E585}" destId="{AC7F42B0-6B3E-4DCB-A5EF-6CB040920FF3}" srcOrd="0" destOrd="0" presId="urn:microsoft.com/office/officeart/2005/8/layout/cycle6"/>
    <dgm:cxn modelId="{830BBFE7-DE6A-4E99-9056-7FEBC97D05D5}" type="presParOf" srcId="{0AD9B1DE-98CA-4ADC-A75A-D42D1B66D0C2}" destId="{6CE9DFAC-4824-4BC1-9722-51A03A687A28}" srcOrd="0" destOrd="0" presId="urn:microsoft.com/office/officeart/2005/8/layout/cycle6"/>
    <dgm:cxn modelId="{C2682FD3-63CF-49DE-B0F6-62EF2DC600C3}" type="presParOf" srcId="{0AD9B1DE-98CA-4ADC-A75A-D42D1B66D0C2}" destId="{7A6D28DD-1E60-4D56-B23C-F1EB260AC05A}" srcOrd="1" destOrd="0" presId="urn:microsoft.com/office/officeart/2005/8/layout/cycle6"/>
    <dgm:cxn modelId="{8E51470D-0B09-4D60-AFC7-C49FDFAC4C15}" type="presParOf" srcId="{0AD9B1DE-98CA-4ADC-A75A-D42D1B66D0C2}" destId="{3FC09839-2203-4B90-AEF3-C1FECD8A8396}" srcOrd="2" destOrd="0" presId="urn:microsoft.com/office/officeart/2005/8/layout/cycle6"/>
    <dgm:cxn modelId="{399705B4-B7F6-44DB-9B58-B96804CAFE11}" type="presParOf" srcId="{0AD9B1DE-98CA-4ADC-A75A-D42D1B66D0C2}" destId="{AC7F42B0-6B3E-4DCB-A5EF-6CB040920FF3}" srcOrd="3" destOrd="0" presId="urn:microsoft.com/office/officeart/2005/8/layout/cycle6"/>
    <dgm:cxn modelId="{2857CA38-436F-4B6D-87E5-DE7179579AF5}" type="presParOf" srcId="{0AD9B1DE-98CA-4ADC-A75A-D42D1B66D0C2}" destId="{22270241-5D9C-402F-8705-4DD93527F7C1}" srcOrd="4" destOrd="0" presId="urn:microsoft.com/office/officeart/2005/8/layout/cycle6"/>
    <dgm:cxn modelId="{86E2C558-A8BD-408E-BD79-FAC0B9E0472A}" type="presParOf" srcId="{0AD9B1DE-98CA-4ADC-A75A-D42D1B66D0C2}" destId="{9B3F0FF7-318F-4812-B134-2FA244A00AC4}" srcOrd="5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FDCE27-BF55-4971-A16A-F70C39BEF454}" type="doc">
      <dgm:prSet loTypeId="urn:microsoft.com/office/officeart/2005/8/layout/cycle5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A9EE8B5-F245-428C-9A2A-BF5DBF52F3AB}">
      <dgm:prSet phldrT="[Text]"/>
      <dgm:spPr/>
      <dgm:t>
        <a:bodyPr/>
        <a:lstStyle/>
        <a:p>
          <a:r>
            <a:rPr lang="en-US" b="1" cap="all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Problem Recognition</a:t>
          </a:r>
        </a:p>
      </dgm:t>
    </dgm:pt>
    <dgm:pt modelId="{8E0E3C97-8938-4DA4-911E-696D81C8EC75}" type="parTrans" cxnId="{0E5DB968-4B02-420D-AA53-08F69CBA50CB}">
      <dgm:prSet/>
      <dgm:spPr/>
      <dgm:t>
        <a:bodyPr/>
        <a:lstStyle/>
        <a:p>
          <a:endParaRPr lang="en-US" b="1" cap="all" baseline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36704862-1211-4CD0-82DD-3FA58B248FD1}" type="sibTrans" cxnId="{0E5DB968-4B02-420D-AA53-08F69CBA50CB}">
      <dgm:prSet/>
      <dgm:spPr>
        <a:ln w="50800">
          <a:solidFill>
            <a:schemeClr val="tx1">
              <a:lumMod val="50000"/>
              <a:lumOff val="50000"/>
            </a:schemeClr>
          </a:solidFill>
          <a:tailEnd type="triangle" w="lg" len="lg"/>
        </a:ln>
      </dgm:spPr>
      <dgm:t>
        <a:bodyPr/>
        <a:lstStyle/>
        <a:p>
          <a:endParaRPr lang="en-US" b="1" cap="all" baseline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3535E027-B15F-417F-BA16-8FA155BA2643}">
      <dgm:prSet phldrT="[Text]"/>
      <dgm:spPr/>
      <dgm:t>
        <a:bodyPr/>
        <a:lstStyle/>
        <a:p>
          <a:r>
            <a:rPr lang="en-US" b="1" cap="all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Identification of Policy Options</a:t>
          </a:r>
        </a:p>
      </dgm:t>
    </dgm:pt>
    <dgm:pt modelId="{1995E8A3-499C-40AC-A3BE-6C632EDE6EA1}" type="parTrans" cxnId="{EC6B29B2-ADDB-4405-B6FB-E02D71656A61}">
      <dgm:prSet/>
      <dgm:spPr/>
      <dgm:t>
        <a:bodyPr/>
        <a:lstStyle/>
        <a:p>
          <a:endParaRPr lang="en-US" b="1" cap="all" baseline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67CCAFB3-184A-4D24-B5B0-7C495B9C0E58}" type="sibTrans" cxnId="{EC6B29B2-ADDB-4405-B6FB-E02D71656A61}">
      <dgm:prSet/>
      <dgm:spPr>
        <a:ln w="50800">
          <a:solidFill>
            <a:schemeClr val="tx1">
              <a:lumMod val="50000"/>
              <a:lumOff val="50000"/>
            </a:schemeClr>
          </a:solidFill>
          <a:tailEnd type="triangle" w="lg" len="lg"/>
        </a:ln>
      </dgm:spPr>
      <dgm:t>
        <a:bodyPr/>
        <a:lstStyle/>
        <a:p>
          <a:endParaRPr lang="en-US" b="1" cap="all" baseline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623544EC-C4A1-491E-9560-2E09510C5838}">
      <dgm:prSet phldrT="[Text]"/>
      <dgm:spPr/>
      <dgm:t>
        <a:bodyPr/>
        <a:lstStyle/>
        <a:p>
          <a:r>
            <a:rPr lang="en-US" b="1" cap="all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Policy Selection/ Adoption</a:t>
          </a:r>
        </a:p>
      </dgm:t>
    </dgm:pt>
    <dgm:pt modelId="{663781F0-6792-4AE0-BD6E-5F7C2CE8D037}" type="parTrans" cxnId="{3D566345-EE1A-4605-89FA-3D4E3C05AB82}">
      <dgm:prSet/>
      <dgm:spPr/>
      <dgm:t>
        <a:bodyPr/>
        <a:lstStyle/>
        <a:p>
          <a:endParaRPr lang="en-US" b="1" cap="all" baseline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8281465B-876E-49D0-BD5E-1AC8DB98724D}" type="sibTrans" cxnId="{3D566345-EE1A-4605-89FA-3D4E3C05AB82}">
      <dgm:prSet/>
      <dgm:spPr>
        <a:ln w="50800">
          <a:solidFill>
            <a:schemeClr val="tx1">
              <a:lumMod val="50000"/>
              <a:lumOff val="50000"/>
            </a:schemeClr>
          </a:solidFill>
          <a:tailEnd type="triangle" w="lg" len="lg"/>
        </a:ln>
      </dgm:spPr>
      <dgm:t>
        <a:bodyPr/>
        <a:lstStyle/>
        <a:p>
          <a:endParaRPr lang="en-US" b="1" cap="all" baseline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0E565AE0-19E5-439D-832B-50A5A98EAC15}">
      <dgm:prSet phldrT="[Text]"/>
      <dgm:spPr/>
      <dgm:t>
        <a:bodyPr/>
        <a:lstStyle/>
        <a:p>
          <a:r>
            <a:rPr lang="en-US" b="1" cap="all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Implementation</a:t>
          </a:r>
        </a:p>
      </dgm:t>
    </dgm:pt>
    <dgm:pt modelId="{04BB3F9C-7A18-42FC-A9F4-90A9CB5D681F}" type="parTrans" cxnId="{84E8BC60-06AB-47D9-876A-491439B354EB}">
      <dgm:prSet/>
      <dgm:spPr/>
      <dgm:t>
        <a:bodyPr/>
        <a:lstStyle/>
        <a:p>
          <a:endParaRPr lang="en-US" b="1" cap="all" baseline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8FF7CF72-90BD-4E6D-B10F-0547095D4FB3}" type="sibTrans" cxnId="{84E8BC60-06AB-47D9-876A-491439B354EB}">
      <dgm:prSet/>
      <dgm:spPr>
        <a:ln w="50800">
          <a:solidFill>
            <a:schemeClr val="tx1">
              <a:lumMod val="50000"/>
              <a:lumOff val="50000"/>
            </a:schemeClr>
          </a:solidFill>
          <a:tailEnd type="triangle" w="lg" len="lg"/>
        </a:ln>
      </dgm:spPr>
      <dgm:t>
        <a:bodyPr/>
        <a:lstStyle/>
        <a:p>
          <a:endParaRPr lang="en-US" b="1" cap="all" baseline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A8928051-33EF-4A8F-9261-60CB0FD7FC3E}">
      <dgm:prSet phldrT="[Text]"/>
      <dgm:spPr/>
      <dgm:t>
        <a:bodyPr/>
        <a:lstStyle/>
        <a:p>
          <a:r>
            <a:rPr lang="en-US" b="1" cap="all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Evaluation</a:t>
          </a:r>
        </a:p>
      </dgm:t>
    </dgm:pt>
    <dgm:pt modelId="{36F8D280-B412-4952-B2D8-8B65AF7BF500}" type="parTrans" cxnId="{8A5D85C1-B65A-436D-871B-7F72456BB975}">
      <dgm:prSet/>
      <dgm:spPr/>
      <dgm:t>
        <a:bodyPr/>
        <a:lstStyle/>
        <a:p>
          <a:endParaRPr lang="en-US" b="1" cap="all" baseline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FE4F7B0B-23D7-4F09-9751-FE941E50FB51}" type="sibTrans" cxnId="{8A5D85C1-B65A-436D-871B-7F72456BB975}">
      <dgm:prSet/>
      <dgm:spPr>
        <a:ln w="50800">
          <a:solidFill>
            <a:schemeClr val="tx1">
              <a:lumMod val="50000"/>
              <a:lumOff val="50000"/>
            </a:schemeClr>
          </a:solidFill>
          <a:tailEnd type="triangle" w="lg" len="lg"/>
        </a:ln>
      </dgm:spPr>
      <dgm:t>
        <a:bodyPr/>
        <a:lstStyle/>
        <a:p>
          <a:endParaRPr lang="en-US" b="1" cap="all" baseline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4E7944D3-C310-426D-B77F-47572F23D9DC}">
      <dgm:prSet/>
      <dgm:spPr/>
      <dgm:t>
        <a:bodyPr/>
        <a:lstStyle/>
        <a:p>
          <a:r>
            <a:rPr lang="en-US" b="1" cap="all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Problem Definition</a:t>
          </a:r>
        </a:p>
      </dgm:t>
    </dgm:pt>
    <dgm:pt modelId="{820F04EE-910D-4467-9D25-98F6C8F1976F}" type="parTrans" cxnId="{F622E7C1-1C2E-4FBD-80E3-6255ACDCA410}">
      <dgm:prSet/>
      <dgm:spPr/>
      <dgm:t>
        <a:bodyPr/>
        <a:lstStyle/>
        <a:p>
          <a:endParaRPr lang="en-US" b="1" cap="all" baseline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5F7E4D6E-7C00-44B6-872C-2A2C72894CC3}" type="sibTrans" cxnId="{F622E7C1-1C2E-4FBD-80E3-6255ACDCA410}">
      <dgm:prSet/>
      <dgm:spPr>
        <a:ln w="50800">
          <a:solidFill>
            <a:schemeClr val="tx1">
              <a:lumMod val="50000"/>
              <a:lumOff val="50000"/>
            </a:schemeClr>
          </a:solidFill>
          <a:tailEnd type="triangle" w="lg" len="lg"/>
        </a:ln>
      </dgm:spPr>
      <dgm:t>
        <a:bodyPr/>
        <a:lstStyle/>
        <a:p>
          <a:endParaRPr lang="en-US" b="1" cap="all" baseline="0">
            <a:latin typeface="Lato" panose="020F0502020204030203" pitchFamily="34" charset="0"/>
            <a:ea typeface="Lato" panose="020F0502020204030203" pitchFamily="34" charset="0"/>
            <a:cs typeface="Lato" panose="020F0502020204030203" pitchFamily="34" charset="0"/>
          </a:endParaRPr>
        </a:p>
      </dgm:t>
    </dgm:pt>
    <dgm:pt modelId="{819B8438-9828-41F4-8C23-CC4C2EBDF6BC}" type="pres">
      <dgm:prSet presAssocID="{53FDCE27-BF55-4971-A16A-F70C39BEF454}" presName="cycle" presStyleCnt="0">
        <dgm:presLayoutVars>
          <dgm:dir/>
          <dgm:resizeHandles val="exact"/>
        </dgm:presLayoutVars>
      </dgm:prSet>
      <dgm:spPr/>
    </dgm:pt>
    <dgm:pt modelId="{A645A1AB-0E75-469D-B717-B2198D515BF9}" type="pres">
      <dgm:prSet presAssocID="{FA9EE8B5-F245-428C-9A2A-BF5DBF52F3AB}" presName="node" presStyleLbl="node1" presStyleIdx="0" presStyleCnt="6">
        <dgm:presLayoutVars>
          <dgm:bulletEnabled val="1"/>
        </dgm:presLayoutVars>
      </dgm:prSet>
      <dgm:spPr/>
    </dgm:pt>
    <dgm:pt modelId="{E6CA56ED-ED79-49C5-937D-85D53B120408}" type="pres">
      <dgm:prSet presAssocID="{FA9EE8B5-F245-428C-9A2A-BF5DBF52F3AB}" presName="spNode" presStyleCnt="0"/>
      <dgm:spPr/>
    </dgm:pt>
    <dgm:pt modelId="{5AD21188-8968-4808-AD34-7D8F86009A7C}" type="pres">
      <dgm:prSet presAssocID="{36704862-1211-4CD0-82DD-3FA58B248FD1}" presName="sibTrans" presStyleLbl="sibTrans1D1" presStyleIdx="0" presStyleCnt="6"/>
      <dgm:spPr/>
    </dgm:pt>
    <dgm:pt modelId="{0104E69E-8DB7-4FFB-8D96-BDBE5F15900B}" type="pres">
      <dgm:prSet presAssocID="{4E7944D3-C310-426D-B77F-47572F23D9DC}" presName="node" presStyleLbl="node1" presStyleIdx="1" presStyleCnt="6">
        <dgm:presLayoutVars>
          <dgm:bulletEnabled val="1"/>
        </dgm:presLayoutVars>
      </dgm:prSet>
      <dgm:spPr/>
    </dgm:pt>
    <dgm:pt modelId="{F60284A7-281E-4B50-B0B0-3B9324D8E429}" type="pres">
      <dgm:prSet presAssocID="{4E7944D3-C310-426D-B77F-47572F23D9DC}" presName="spNode" presStyleCnt="0"/>
      <dgm:spPr/>
    </dgm:pt>
    <dgm:pt modelId="{1DEEA8A6-1B62-49ED-9323-FB06F64A66AC}" type="pres">
      <dgm:prSet presAssocID="{5F7E4D6E-7C00-44B6-872C-2A2C72894CC3}" presName="sibTrans" presStyleLbl="sibTrans1D1" presStyleIdx="1" presStyleCnt="6"/>
      <dgm:spPr/>
    </dgm:pt>
    <dgm:pt modelId="{F0EF7513-1BEE-4381-8B0C-976D65803F45}" type="pres">
      <dgm:prSet presAssocID="{3535E027-B15F-417F-BA16-8FA155BA2643}" presName="node" presStyleLbl="node1" presStyleIdx="2" presStyleCnt="6">
        <dgm:presLayoutVars>
          <dgm:bulletEnabled val="1"/>
        </dgm:presLayoutVars>
      </dgm:prSet>
      <dgm:spPr/>
    </dgm:pt>
    <dgm:pt modelId="{A39907CE-47E1-4565-A9AF-4962282FD74B}" type="pres">
      <dgm:prSet presAssocID="{3535E027-B15F-417F-BA16-8FA155BA2643}" presName="spNode" presStyleCnt="0"/>
      <dgm:spPr/>
    </dgm:pt>
    <dgm:pt modelId="{6B817C73-830D-4895-9560-99C5FE4595AB}" type="pres">
      <dgm:prSet presAssocID="{67CCAFB3-184A-4D24-B5B0-7C495B9C0E58}" presName="sibTrans" presStyleLbl="sibTrans1D1" presStyleIdx="2" presStyleCnt="6"/>
      <dgm:spPr/>
    </dgm:pt>
    <dgm:pt modelId="{D1B5F360-7BD1-4D9C-AE73-8C361A407E00}" type="pres">
      <dgm:prSet presAssocID="{623544EC-C4A1-491E-9560-2E09510C5838}" presName="node" presStyleLbl="node1" presStyleIdx="3" presStyleCnt="6">
        <dgm:presLayoutVars>
          <dgm:bulletEnabled val="1"/>
        </dgm:presLayoutVars>
      </dgm:prSet>
      <dgm:spPr/>
    </dgm:pt>
    <dgm:pt modelId="{A0B12F03-DADE-4193-80C1-04E300E5C640}" type="pres">
      <dgm:prSet presAssocID="{623544EC-C4A1-491E-9560-2E09510C5838}" presName="spNode" presStyleCnt="0"/>
      <dgm:spPr/>
    </dgm:pt>
    <dgm:pt modelId="{A462AC8D-344D-4DEA-AE67-FA73764C403E}" type="pres">
      <dgm:prSet presAssocID="{8281465B-876E-49D0-BD5E-1AC8DB98724D}" presName="sibTrans" presStyleLbl="sibTrans1D1" presStyleIdx="3" presStyleCnt="6"/>
      <dgm:spPr/>
    </dgm:pt>
    <dgm:pt modelId="{FEC0449F-D038-4A30-B3DA-DF6117242477}" type="pres">
      <dgm:prSet presAssocID="{0E565AE0-19E5-439D-832B-50A5A98EAC15}" presName="node" presStyleLbl="node1" presStyleIdx="4" presStyleCnt="6">
        <dgm:presLayoutVars>
          <dgm:bulletEnabled val="1"/>
        </dgm:presLayoutVars>
      </dgm:prSet>
      <dgm:spPr/>
    </dgm:pt>
    <dgm:pt modelId="{497F8742-5527-4B59-B7BC-DAD08AB111DD}" type="pres">
      <dgm:prSet presAssocID="{0E565AE0-19E5-439D-832B-50A5A98EAC15}" presName="spNode" presStyleCnt="0"/>
      <dgm:spPr/>
    </dgm:pt>
    <dgm:pt modelId="{DA8F7DDB-BA15-4959-8B7C-9EECC1236478}" type="pres">
      <dgm:prSet presAssocID="{8FF7CF72-90BD-4E6D-B10F-0547095D4FB3}" presName="sibTrans" presStyleLbl="sibTrans1D1" presStyleIdx="4" presStyleCnt="6"/>
      <dgm:spPr/>
    </dgm:pt>
    <dgm:pt modelId="{5128159D-1525-49E6-8ECB-57A047952353}" type="pres">
      <dgm:prSet presAssocID="{A8928051-33EF-4A8F-9261-60CB0FD7FC3E}" presName="node" presStyleLbl="node1" presStyleIdx="5" presStyleCnt="6">
        <dgm:presLayoutVars>
          <dgm:bulletEnabled val="1"/>
        </dgm:presLayoutVars>
      </dgm:prSet>
      <dgm:spPr/>
    </dgm:pt>
    <dgm:pt modelId="{CB9C5A05-C92C-4E88-A5F9-9F599C191DB1}" type="pres">
      <dgm:prSet presAssocID="{A8928051-33EF-4A8F-9261-60CB0FD7FC3E}" presName="spNode" presStyleCnt="0"/>
      <dgm:spPr/>
    </dgm:pt>
    <dgm:pt modelId="{ED723A69-C343-4FD1-8F4D-60AE14C5FE99}" type="pres">
      <dgm:prSet presAssocID="{FE4F7B0B-23D7-4F09-9751-FE941E50FB51}" presName="sibTrans" presStyleLbl="sibTrans1D1" presStyleIdx="5" presStyleCnt="6"/>
      <dgm:spPr/>
    </dgm:pt>
  </dgm:ptLst>
  <dgm:cxnLst>
    <dgm:cxn modelId="{DA342E13-4AA2-4034-9A60-A76E970DC1A7}" type="presOf" srcId="{A8928051-33EF-4A8F-9261-60CB0FD7FC3E}" destId="{5128159D-1525-49E6-8ECB-57A047952353}" srcOrd="0" destOrd="0" presId="urn:microsoft.com/office/officeart/2005/8/layout/cycle5"/>
    <dgm:cxn modelId="{83235A40-9AB1-45EF-A30C-39C251F3F1C1}" type="presOf" srcId="{0E565AE0-19E5-439D-832B-50A5A98EAC15}" destId="{FEC0449F-D038-4A30-B3DA-DF6117242477}" srcOrd="0" destOrd="0" presId="urn:microsoft.com/office/officeart/2005/8/layout/cycle5"/>
    <dgm:cxn modelId="{84E8BC60-06AB-47D9-876A-491439B354EB}" srcId="{53FDCE27-BF55-4971-A16A-F70C39BEF454}" destId="{0E565AE0-19E5-439D-832B-50A5A98EAC15}" srcOrd="4" destOrd="0" parTransId="{04BB3F9C-7A18-42FC-A9F4-90A9CB5D681F}" sibTransId="{8FF7CF72-90BD-4E6D-B10F-0547095D4FB3}"/>
    <dgm:cxn modelId="{3D566345-EE1A-4605-89FA-3D4E3C05AB82}" srcId="{53FDCE27-BF55-4971-A16A-F70C39BEF454}" destId="{623544EC-C4A1-491E-9560-2E09510C5838}" srcOrd="3" destOrd="0" parTransId="{663781F0-6792-4AE0-BD6E-5F7C2CE8D037}" sibTransId="{8281465B-876E-49D0-BD5E-1AC8DB98724D}"/>
    <dgm:cxn modelId="{0E5DB968-4B02-420D-AA53-08F69CBA50CB}" srcId="{53FDCE27-BF55-4971-A16A-F70C39BEF454}" destId="{FA9EE8B5-F245-428C-9A2A-BF5DBF52F3AB}" srcOrd="0" destOrd="0" parTransId="{8E0E3C97-8938-4DA4-911E-696D81C8EC75}" sibTransId="{36704862-1211-4CD0-82DD-3FA58B248FD1}"/>
    <dgm:cxn modelId="{CA16E06C-92AB-462C-865D-5DBF24796141}" type="presOf" srcId="{5F7E4D6E-7C00-44B6-872C-2A2C72894CC3}" destId="{1DEEA8A6-1B62-49ED-9323-FB06F64A66AC}" srcOrd="0" destOrd="0" presId="urn:microsoft.com/office/officeart/2005/8/layout/cycle5"/>
    <dgm:cxn modelId="{D0C04F55-E326-45AD-A9DC-9EA0FDAE2487}" type="presOf" srcId="{67CCAFB3-184A-4D24-B5B0-7C495B9C0E58}" destId="{6B817C73-830D-4895-9560-99C5FE4595AB}" srcOrd="0" destOrd="0" presId="urn:microsoft.com/office/officeart/2005/8/layout/cycle5"/>
    <dgm:cxn modelId="{CFAEBD56-CCEF-462C-ACC1-D76EB4FD279D}" type="presOf" srcId="{3535E027-B15F-417F-BA16-8FA155BA2643}" destId="{F0EF7513-1BEE-4381-8B0C-976D65803F45}" srcOrd="0" destOrd="0" presId="urn:microsoft.com/office/officeart/2005/8/layout/cycle5"/>
    <dgm:cxn modelId="{A0F4767D-FE99-4089-9297-3DA2FC3B826A}" type="presOf" srcId="{8FF7CF72-90BD-4E6D-B10F-0547095D4FB3}" destId="{DA8F7DDB-BA15-4959-8B7C-9EECC1236478}" srcOrd="0" destOrd="0" presId="urn:microsoft.com/office/officeart/2005/8/layout/cycle5"/>
    <dgm:cxn modelId="{BA056584-5E78-4821-A753-7510361E4448}" type="presOf" srcId="{8281465B-876E-49D0-BD5E-1AC8DB98724D}" destId="{A462AC8D-344D-4DEA-AE67-FA73764C403E}" srcOrd="0" destOrd="0" presId="urn:microsoft.com/office/officeart/2005/8/layout/cycle5"/>
    <dgm:cxn modelId="{0A94FA92-DAC9-499E-A978-A8EE4E5FE748}" type="presOf" srcId="{36704862-1211-4CD0-82DD-3FA58B248FD1}" destId="{5AD21188-8968-4808-AD34-7D8F86009A7C}" srcOrd="0" destOrd="0" presId="urn:microsoft.com/office/officeart/2005/8/layout/cycle5"/>
    <dgm:cxn modelId="{5F04DBA2-9EEA-4154-A694-36D4DAAB5C1C}" type="presOf" srcId="{623544EC-C4A1-491E-9560-2E09510C5838}" destId="{D1B5F360-7BD1-4D9C-AE73-8C361A407E00}" srcOrd="0" destOrd="0" presId="urn:microsoft.com/office/officeart/2005/8/layout/cycle5"/>
    <dgm:cxn modelId="{0D774EAA-4E3A-4BD1-9902-03C270D0C417}" type="presOf" srcId="{53FDCE27-BF55-4971-A16A-F70C39BEF454}" destId="{819B8438-9828-41F4-8C23-CC4C2EBDF6BC}" srcOrd="0" destOrd="0" presId="urn:microsoft.com/office/officeart/2005/8/layout/cycle5"/>
    <dgm:cxn modelId="{EC6B29B2-ADDB-4405-B6FB-E02D71656A61}" srcId="{53FDCE27-BF55-4971-A16A-F70C39BEF454}" destId="{3535E027-B15F-417F-BA16-8FA155BA2643}" srcOrd="2" destOrd="0" parTransId="{1995E8A3-499C-40AC-A3BE-6C632EDE6EA1}" sibTransId="{67CCAFB3-184A-4D24-B5B0-7C495B9C0E58}"/>
    <dgm:cxn modelId="{8A5D85C1-B65A-436D-871B-7F72456BB975}" srcId="{53FDCE27-BF55-4971-A16A-F70C39BEF454}" destId="{A8928051-33EF-4A8F-9261-60CB0FD7FC3E}" srcOrd="5" destOrd="0" parTransId="{36F8D280-B412-4952-B2D8-8B65AF7BF500}" sibTransId="{FE4F7B0B-23D7-4F09-9751-FE941E50FB51}"/>
    <dgm:cxn modelId="{F622E7C1-1C2E-4FBD-80E3-6255ACDCA410}" srcId="{53FDCE27-BF55-4971-A16A-F70C39BEF454}" destId="{4E7944D3-C310-426D-B77F-47572F23D9DC}" srcOrd="1" destOrd="0" parTransId="{820F04EE-910D-4467-9D25-98F6C8F1976F}" sibTransId="{5F7E4D6E-7C00-44B6-872C-2A2C72894CC3}"/>
    <dgm:cxn modelId="{51F9ECCC-C4AF-4551-BC66-596565579FE4}" type="presOf" srcId="{FA9EE8B5-F245-428C-9A2A-BF5DBF52F3AB}" destId="{A645A1AB-0E75-469D-B717-B2198D515BF9}" srcOrd="0" destOrd="0" presId="urn:microsoft.com/office/officeart/2005/8/layout/cycle5"/>
    <dgm:cxn modelId="{74E514E6-5222-48F9-A510-712488CD71E6}" type="presOf" srcId="{4E7944D3-C310-426D-B77F-47572F23D9DC}" destId="{0104E69E-8DB7-4FFB-8D96-BDBE5F15900B}" srcOrd="0" destOrd="0" presId="urn:microsoft.com/office/officeart/2005/8/layout/cycle5"/>
    <dgm:cxn modelId="{078577F9-ACED-42B5-AB94-70C07B748F32}" type="presOf" srcId="{FE4F7B0B-23D7-4F09-9751-FE941E50FB51}" destId="{ED723A69-C343-4FD1-8F4D-60AE14C5FE99}" srcOrd="0" destOrd="0" presId="urn:microsoft.com/office/officeart/2005/8/layout/cycle5"/>
    <dgm:cxn modelId="{AA417DFF-0DE3-497D-A5A1-FB2F38CA0424}" type="presParOf" srcId="{819B8438-9828-41F4-8C23-CC4C2EBDF6BC}" destId="{A645A1AB-0E75-469D-B717-B2198D515BF9}" srcOrd="0" destOrd="0" presId="urn:microsoft.com/office/officeart/2005/8/layout/cycle5"/>
    <dgm:cxn modelId="{4D9AC97B-D01E-4599-A392-FDE63E040040}" type="presParOf" srcId="{819B8438-9828-41F4-8C23-CC4C2EBDF6BC}" destId="{E6CA56ED-ED79-49C5-937D-85D53B120408}" srcOrd="1" destOrd="0" presId="urn:microsoft.com/office/officeart/2005/8/layout/cycle5"/>
    <dgm:cxn modelId="{D4CD78A6-40E0-4840-B836-E8BE08C329F7}" type="presParOf" srcId="{819B8438-9828-41F4-8C23-CC4C2EBDF6BC}" destId="{5AD21188-8968-4808-AD34-7D8F86009A7C}" srcOrd="2" destOrd="0" presId="urn:microsoft.com/office/officeart/2005/8/layout/cycle5"/>
    <dgm:cxn modelId="{868572C3-F76A-4357-9E02-B683EECD8247}" type="presParOf" srcId="{819B8438-9828-41F4-8C23-CC4C2EBDF6BC}" destId="{0104E69E-8DB7-4FFB-8D96-BDBE5F15900B}" srcOrd="3" destOrd="0" presId="urn:microsoft.com/office/officeart/2005/8/layout/cycle5"/>
    <dgm:cxn modelId="{A453B9EF-9363-44A3-985A-E1A866BE6F32}" type="presParOf" srcId="{819B8438-9828-41F4-8C23-CC4C2EBDF6BC}" destId="{F60284A7-281E-4B50-B0B0-3B9324D8E429}" srcOrd="4" destOrd="0" presId="urn:microsoft.com/office/officeart/2005/8/layout/cycle5"/>
    <dgm:cxn modelId="{623344A5-9C77-4C55-B87B-52A4658B5723}" type="presParOf" srcId="{819B8438-9828-41F4-8C23-CC4C2EBDF6BC}" destId="{1DEEA8A6-1B62-49ED-9323-FB06F64A66AC}" srcOrd="5" destOrd="0" presId="urn:microsoft.com/office/officeart/2005/8/layout/cycle5"/>
    <dgm:cxn modelId="{33855A27-19E4-45E8-818B-42BEFF90C788}" type="presParOf" srcId="{819B8438-9828-41F4-8C23-CC4C2EBDF6BC}" destId="{F0EF7513-1BEE-4381-8B0C-976D65803F45}" srcOrd="6" destOrd="0" presId="urn:microsoft.com/office/officeart/2005/8/layout/cycle5"/>
    <dgm:cxn modelId="{C64EE41A-EA42-4CD2-B96E-5F6E30D97BDB}" type="presParOf" srcId="{819B8438-9828-41F4-8C23-CC4C2EBDF6BC}" destId="{A39907CE-47E1-4565-A9AF-4962282FD74B}" srcOrd="7" destOrd="0" presId="urn:microsoft.com/office/officeart/2005/8/layout/cycle5"/>
    <dgm:cxn modelId="{72918D70-9281-4DA5-A473-9031E6A8A362}" type="presParOf" srcId="{819B8438-9828-41F4-8C23-CC4C2EBDF6BC}" destId="{6B817C73-830D-4895-9560-99C5FE4595AB}" srcOrd="8" destOrd="0" presId="urn:microsoft.com/office/officeart/2005/8/layout/cycle5"/>
    <dgm:cxn modelId="{5245447D-E6AF-4284-91D4-6449908D2804}" type="presParOf" srcId="{819B8438-9828-41F4-8C23-CC4C2EBDF6BC}" destId="{D1B5F360-7BD1-4D9C-AE73-8C361A407E00}" srcOrd="9" destOrd="0" presId="urn:microsoft.com/office/officeart/2005/8/layout/cycle5"/>
    <dgm:cxn modelId="{B626E49D-7132-4BDD-B59B-E5EE7781EEB2}" type="presParOf" srcId="{819B8438-9828-41F4-8C23-CC4C2EBDF6BC}" destId="{A0B12F03-DADE-4193-80C1-04E300E5C640}" srcOrd="10" destOrd="0" presId="urn:microsoft.com/office/officeart/2005/8/layout/cycle5"/>
    <dgm:cxn modelId="{92DD64FA-3D45-40C5-A3D2-F3171ACEF87B}" type="presParOf" srcId="{819B8438-9828-41F4-8C23-CC4C2EBDF6BC}" destId="{A462AC8D-344D-4DEA-AE67-FA73764C403E}" srcOrd="11" destOrd="0" presId="urn:microsoft.com/office/officeart/2005/8/layout/cycle5"/>
    <dgm:cxn modelId="{F43BB04A-8F41-4A4E-9019-8846E3673C01}" type="presParOf" srcId="{819B8438-9828-41F4-8C23-CC4C2EBDF6BC}" destId="{FEC0449F-D038-4A30-B3DA-DF6117242477}" srcOrd="12" destOrd="0" presId="urn:microsoft.com/office/officeart/2005/8/layout/cycle5"/>
    <dgm:cxn modelId="{D0E024E6-2C4D-4A70-BEBA-F6C1DE1886F7}" type="presParOf" srcId="{819B8438-9828-41F4-8C23-CC4C2EBDF6BC}" destId="{497F8742-5527-4B59-B7BC-DAD08AB111DD}" srcOrd="13" destOrd="0" presId="urn:microsoft.com/office/officeart/2005/8/layout/cycle5"/>
    <dgm:cxn modelId="{4AB314F7-B509-4C95-A1D0-242CFD9FA7F9}" type="presParOf" srcId="{819B8438-9828-41F4-8C23-CC4C2EBDF6BC}" destId="{DA8F7DDB-BA15-4959-8B7C-9EECC1236478}" srcOrd="14" destOrd="0" presId="urn:microsoft.com/office/officeart/2005/8/layout/cycle5"/>
    <dgm:cxn modelId="{F23CD783-5A02-4CE7-B030-1A56F92BC047}" type="presParOf" srcId="{819B8438-9828-41F4-8C23-CC4C2EBDF6BC}" destId="{5128159D-1525-49E6-8ECB-57A047952353}" srcOrd="15" destOrd="0" presId="urn:microsoft.com/office/officeart/2005/8/layout/cycle5"/>
    <dgm:cxn modelId="{EE75A009-1E64-4BE5-A92C-8DFA8E21652B}" type="presParOf" srcId="{819B8438-9828-41F4-8C23-CC4C2EBDF6BC}" destId="{CB9C5A05-C92C-4E88-A5F9-9F599C191DB1}" srcOrd="16" destOrd="0" presId="urn:microsoft.com/office/officeart/2005/8/layout/cycle5"/>
    <dgm:cxn modelId="{C470F40E-3618-4D35-BFB1-1805E7A44C02}" type="presParOf" srcId="{819B8438-9828-41F4-8C23-CC4C2EBDF6BC}" destId="{ED723A69-C343-4FD1-8F4D-60AE14C5FE99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0CA408-8F88-44FD-9579-6A77235C7A47}">
      <dsp:nvSpPr>
        <dsp:cNvPr id="0" name=""/>
        <dsp:cNvSpPr/>
      </dsp:nvSpPr>
      <dsp:spPr>
        <a:xfrm>
          <a:off x="0" y="524133"/>
          <a:ext cx="2918936" cy="18535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47AB9D-F4EF-402B-94C1-A014B4A50CD6}">
      <dsp:nvSpPr>
        <dsp:cNvPr id="0" name=""/>
        <dsp:cNvSpPr/>
      </dsp:nvSpPr>
      <dsp:spPr>
        <a:xfrm>
          <a:off x="324326" y="832243"/>
          <a:ext cx="2918936" cy="1853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Agency termination is rare</a:t>
          </a:r>
        </a:p>
      </dsp:txBody>
      <dsp:txXfrm>
        <a:off x="378614" y="886531"/>
        <a:ext cx="2810360" cy="1744948"/>
      </dsp:txXfrm>
    </dsp:sp>
    <dsp:sp modelId="{DCA53E31-F84F-4A81-A3D0-4632157460E8}">
      <dsp:nvSpPr>
        <dsp:cNvPr id="0" name=""/>
        <dsp:cNvSpPr/>
      </dsp:nvSpPr>
      <dsp:spPr>
        <a:xfrm>
          <a:off x="3567588" y="524133"/>
          <a:ext cx="2918936" cy="18535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7CE7BA-DBC1-4539-930B-AEA15101A9A9}">
      <dsp:nvSpPr>
        <dsp:cNvPr id="0" name=""/>
        <dsp:cNvSpPr/>
      </dsp:nvSpPr>
      <dsp:spPr>
        <a:xfrm>
          <a:off x="3891915" y="832243"/>
          <a:ext cx="2918936" cy="1853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Program termination less rare but not common either</a:t>
          </a:r>
        </a:p>
      </dsp:txBody>
      <dsp:txXfrm>
        <a:off x="3946203" y="886531"/>
        <a:ext cx="2810360" cy="1744948"/>
      </dsp:txXfrm>
    </dsp:sp>
    <dsp:sp modelId="{4316DF7C-B712-478D-9F44-5C264B0EE630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87EED6-C838-401D-9264-8729A0B62B9D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Why? Create constituencies and transform state capacity</a:t>
          </a:r>
        </a:p>
      </dsp:txBody>
      <dsp:txXfrm>
        <a:off x="7513791" y="886531"/>
        <a:ext cx="2810360" cy="1744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0302D7-94B8-4E58-A0C0-E143E254211C}">
      <dsp:nvSpPr>
        <dsp:cNvPr id="0" name=""/>
        <dsp:cNvSpPr/>
      </dsp:nvSpPr>
      <dsp:spPr>
        <a:xfrm>
          <a:off x="0" y="284753"/>
          <a:ext cx="6245265" cy="11512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High set-up/fixed costs</a:t>
          </a:r>
        </a:p>
      </dsp:txBody>
      <dsp:txXfrm>
        <a:off x="56201" y="340954"/>
        <a:ext cx="6132863" cy="1038877"/>
      </dsp:txXfrm>
    </dsp:sp>
    <dsp:sp modelId="{D981C886-F717-4746-A06E-853B4661894A}">
      <dsp:nvSpPr>
        <dsp:cNvPr id="0" name=""/>
        <dsp:cNvSpPr/>
      </dsp:nvSpPr>
      <dsp:spPr>
        <a:xfrm>
          <a:off x="0" y="1574273"/>
          <a:ext cx="6245265" cy="1151279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Learning effects</a:t>
          </a:r>
        </a:p>
      </dsp:txBody>
      <dsp:txXfrm>
        <a:off x="56201" y="1630474"/>
        <a:ext cx="6132863" cy="1038877"/>
      </dsp:txXfrm>
    </dsp:sp>
    <dsp:sp modelId="{D188B274-7F05-47A5-8891-C648AA8130B5}">
      <dsp:nvSpPr>
        <dsp:cNvPr id="0" name=""/>
        <dsp:cNvSpPr/>
      </dsp:nvSpPr>
      <dsp:spPr>
        <a:xfrm>
          <a:off x="0" y="2863793"/>
          <a:ext cx="6245265" cy="1151279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Coordination effects </a:t>
          </a:r>
        </a:p>
      </dsp:txBody>
      <dsp:txXfrm>
        <a:off x="56201" y="2919994"/>
        <a:ext cx="6132863" cy="1038877"/>
      </dsp:txXfrm>
    </dsp:sp>
    <dsp:sp modelId="{79A12DD4-C8C1-4710-A2ED-99C7A605D21C}">
      <dsp:nvSpPr>
        <dsp:cNvPr id="0" name=""/>
        <dsp:cNvSpPr/>
      </dsp:nvSpPr>
      <dsp:spPr>
        <a:xfrm>
          <a:off x="0" y="4153313"/>
          <a:ext cx="6245265" cy="1151279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Adaptive expectations </a:t>
          </a:r>
        </a:p>
      </dsp:txBody>
      <dsp:txXfrm>
        <a:off x="56201" y="4209514"/>
        <a:ext cx="6132863" cy="10388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E9DFAC-4824-4BC1-9722-51A03A687A28}">
      <dsp:nvSpPr>
        <dsp:cNvPr id="0" name=""/>
        <dsp:cNvSpPr/>
      </dsp:nvSpPr>
      <dsp:spPr>
        <a:xfrm>
          <a:off x="590" y="1773226"/>
          <a:ext cx="3026735" cy="196737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Path dependence</a:t>
          </a:r>
        </a:p>
      </dsp:txBody>
      <dsp:txXfrm>
        <a:off x="96629" y="1869265"/>
        <a:ext cx="2834657" cy="1775300"/>
      </dsp:txXfrm>
    </dsp:sp>
    <dsp:sp modelId="{3FC09839-2203-4B90-AEF3-C1FECD8A8396}">
      <dsp:nvSpPr>
        <dsp:cNvPr id="0" name=""/>
        <dsp:cNvSpPr/>
      </dsp:nvSpPr>
      <dsp:spPr>
        <a:xfrm>
          <a:off x="1513958" y="1088762"/>
          <a:ext cx="3336306" cy="3336306"/>
        </a:xfrm>
        <a:custGeom>
          <a:avLst/>
          <a:gdLst/>
          <a:ahLst/>
          <a:cxnLst/>
          <a:rect l="0" t="0" r="0" b="0"/>
          <a:pathLst>
            <a:path>
              <a:moveTo>
                <a:pt x="336964" y="662832"/>
              </a:moveTo>
              <a:arcTo wR="1668153" hR="1668153" stAng="13023618" swAng="6352764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7F42B0-6B3E-4DCB-A5EF-6CB040920FF3}">
      <dsp:nvSpPr>
        <dsp:cNvPr id="0" name=""/>
        <dsp:cNvSpPr/>
      </dsp:nvSpPr>
      <dsp:spPr>
        <a:xfrm>
          <a:off x="3336897" y="1773226"/>
          <a:ext cx="3026735" cy="196737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Early adapter</a:t>
          </a:r>
        </a:p>
      </dsp:txBody>
      <dsp:txXfrm>
        <a:off x="3432936" y="1869265"/>
        <a:ext cx="2834657" cy="1775300"/>
      </dsp:txXfrm>
    </dsp:sp>
    <dsp:sp modelId="{9B3F0FF7-318F-4812-B134-2FA244A00AC4}">
      <dsp:nvSpPr>
        <dsp:cNvPr id="0" name=""/>
        <dsp:cNvSpPr/>
      </dsp:nvSpPr>
      <dsp:spPr>
        <a:xfrm>
          <a:off x="1513958" y="1088762"/>
          <a:ext cx="3336306" cy="3336306"/>
        </a:xfrm>
        <a:custGeom>
          <a:avLst/>
          <a:gdLst/>
          <a:ahLst/>
          <a:cxnLst/>
          <a:rect l="0" t="0" r="0" b="0"/>
          <a:pathLst>
            <a:path>
              <a:moveTo>
                <a:pt x="2999342" y="2673474"/>
              </a:moveTo>
              <a:arcTo wR="1668153" hR="1668153" stAng="2223618" swAng="6352764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45A1AB-0E75-469D-B717-B2198D515BF9}">
      <dsp:nvSpPr>
        <dsp:cNvPr id="0" name=""/>
        <dsp:cNvSpPr/>
      </dsp:nvSpPr>
      <dsp:spPr>
        <a:xfrm>
          <a:off x="4672458" y="904"/>
          <a:ext cx="1170682" cy="76094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cap="all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Problem Recognition</a:t>
          </a:r>
        </a:p>
      </dsp:txBody>
      <dsp:txXfrm>
        <a:off x="4709604" y="38050"/>
        <a:ext cx="1096390" cy="686651"/>
      </dsp:txXfrm>
    </dsp:sp>
    <dsp:sp modelId="{5AD21188-8968-4808-AD34-7D8F86009A7C}">
      <dsp:nvSpPr>
        <dsp:cNvPr id="0" name=""/>
        <dsp:cNvSpPr/>
      </dsp:nvSpPr>
      <dsp:spPr>
        <a:xfrm>
          <a:off x="3463507" y="381376"/>
          <a:ext cx="3588585" cy="3588585"/>
        </a:xfrm>
        <a:custGeom>
          <a:avLst/>
          <a:gdLst/>
          <a:ahLst/>
          <a:cxnLst/>
          <a:rect l="0" t="0" r="0" b="0"/>
          <a:pathLst>
            <a:path>
              <a:moveTo>
                <a:pt x="2527219" y="156518"/>
              </a:moveTo>
              <a:arcTo wR="1794292" hR="1794292" stAng="17646552" swAng="925186"/>
            </a:path>
          </a:pathLst>
        </a:custGeom>
        <a:noFill/>
        <a:ln w="5080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  <a:tailEnd type="triangle" w="lg" len="lg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04E69E-8DB7-4FFB-8D96-BDBE5F15900B}">
      <dsp:nvSpPr>
        <dsp:cNvPr id="0" name=""/>
        <dsp:cNvSpPr/>
      </dsp:nvSpPr>
      <dsp:spPr>
        <a:xfrm>
          <a:off x="6226362" y="898050"/>
          <a:ext cx="1170682" cy="760943"/>
        </a:xfrm>
        <a:prstGeom prst="round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cap="all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Problem Definition</a:t>
          </a:r>
        </a:p>
      </dsp:txBody>
      <dsp:txXfrm>
        <a:off x="6263508" y="935196"/>
        <a:ext cx="1096390" cy="686651"/>
      </dsp:txXfrm>
    </dsp:sp>
    <dsp:sp modelId="{1DEEA8A6-1B62-49ED-9323-FB06F64A66AC}">
      <dsp:nvSpPr>
        <dsp:cNvPr id="0" name=""/>
        <dsp:cNvSpPr/>
      </dsp:nvSpPr>
      <dsp:spPr>
        <a:xfrm>
          <a:off x="3463507" y="381376"/>
          <a:ext cx="3588585" cy="3588585"/>
        </a:xfrm>
        <a:custGeom>
          <a:avLst/>
          <a:gdLst/>
          <a:ahLst/>
          <a:cxnLst/>
          <a:rect l="0" t="0" r="0" b="0"/>
          <a:pathLst>
            <a:path>
              <a:moveTo>
                <a:pt x="3560581" y="1478520"/>
              </a:moveTo>
              <a:arcTo wR="1794292" hR="1794292" stAng="20991834" swAng="1216333"/>
            </a:path>
          </a:pathLst>
        </a:custGeom>
        <a:noFill/>
        <a:ln w="5080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  <a:tailEnd type="triangle" w="lg" len="lg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EF7513-1BEE-4381-8B0C-976D65803F45}">
      <dsp:nvSpPr>
        <dsp:cNvPr id="0" name=""/>
        <dsp:cNvSpPr/>
      </dsp:nvSpPr>
      <dsp:spPr>
        <a:xfrm>
          <a:off x="6226362" y="2692343"/>
          <a:ext cx="1170682" cy="760943"/>
        </a:xfrm>
        <a:prstGeom prst="roundRect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cap="all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Identification of Policy Options</a:t>
          </a:r>
        </a:p>
      </dsp:txBody>
      <dsp:txXfrm>
        <a:off x="6263508" y="2729489"/>
        <a:ext cx="1096390" cy="686651"/>
      </dsp:txXfrm>
    </dsp:sp>
    <dsp:sp modelId="{6B817C73-830D-4895-9560-99C5FE4595AB}">
      <dsp:nvSpPr>
        <dsp:cNvPr id="0" name=""/>
        <dsp:cNvSpPr/>
      </dsp:nvSpPr>
      <dsp:spPr>
        <a:xfrm>
          <a:off x="3463507" y="381376"/>
          <a:ext cx="3588585" cy="3588585"/>
        </a:xfrm>
        <a:custGeom>
          <a:avLst/>
          <a:gdLst/>
          <a:ahLst/>
          <a:cxnLst/>
          <a:rect l="0" t="0" r="0" b="0"/>
          <a:pathLst>
            <a:path>
              <a:moveTo>
                <a:pt x="2936302" y="3178236"/>
              </a:moveTo>
              <a:arcTo wR="1794292" hR="1794292" stAng="3028263" swAng="925186"/>
            </a:path>
          </a:pathLst>
        </a:custGeom>
        <a:noFill/>
        <a:ln w="5080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  <a:tailEnd type="triangle" w="lg" len="lg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B5F360-7BD1-4D9C-AE73-8C361A407E00}">
      <dsp:nvSpPr>
        <dsp:cNvPr id="0" name=""/>
        <dsp:cNvSpPr/>
      </dsp:nvSpPr>
      <dsp:spPr>
        <a:xfrm>
          <a:off x="4672458" y="3589490"/>
          <a:ext cx="1170682" cy="760943"/>
        </a:xfrm>
        <a:prstGeom prst="round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cap="all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Policy Selection/ Adoption</a:t>
          </a:r>
        </a:p>
      </dsp:txBody>
      <dsp:txXfrm>
        <a:off x="4709604" y="3626636"/>
        <a:ext cx="1096390" cy="686651"/>
      </dsp:txXfrm>
    </dsp:sp>
    <dsp:sp modelId="{A462AC8D-344D-4DEA-AE67-FA73764C403E}">
      <dsp:nvSpPr>
        <dsp:cNvPr id="0" name=""/>
        <dsp:cNvSpPr/>
      </dsp:nvSpPr>
      <dsp:spPr>
        <a:xfrm>
          <a:off x="3463507" y="381376"/>
          <a:ext cx="3588585" cy="3588585"/>
        </a:xfrm>
        <a:custGeom>
          <a:avLst/>
          <a:gdLst/>
          <a:ahLst/>
          <a:cxnLst/>
          <a:rect l="0" t="0" r="0" b="0"/>
          <a:pathLst>
            <a:path>
              <a:moveTo>
                <a:pt x="1061365" y="3432066"/>
              </a:moveTo>
              <a:arcTo wR="1794292" hR="1794292" stAng="6846552" swAng="925186"/>
            </a:path>
          </a:pathLst>
        </a:custGeom>
        <a:noFill/>
        <a:ln w="5080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  <a:tailEnd type="triangle" w="lg" len="lg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C0449F-D038-4A30-B3DA-DF6117242477}">
      <dsp:nvSpPr>
        <dsp:cNvPr id="0" name=""/>
        <dsp:cNvSpPr/>
      </dsp:nvSpPr>
      <dsp:spPr>
        <a:xfrm>
          <a:off x="3118555" y="2692343"/>
          <a:ext cx="1170682" cy="760943"/>
        </a:xfrm>
        <a:prstGeom prst="roundRect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cap="all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Implementation</a:t>
          </a:r>
        </a:p>
      </dsp:txBody>
      <dsp:txXfrm>
        <a:off x="3155701" y="2729489"/>
        <a:ext cx="1096390" cy="686651"/>
      </dsp:txXfrm>
    </dsp:sp>
    <dsp:sp modelId="{DA8F7DDB-BA15-4959-8B7C-9EECC1236478}">
      <dsp:nvSpPr>
        <dsp:cNvPr id="0" name=""/>
        <dsp:cNvSpPr/>
      </dsp:nvSpPr>
      <dsp:spPr>
        <a:xfrm>
          <a:off x="3463507" y="381376"/>
          <a:ext cx="3588585" cy="3588585"/>
        </a:xfrm>
        <a:custGeom>
          <a:avLst/>
          <a:gdLst/>
          <a:ahLst/>
          <a:cxnLst/>
          <a:rect l="0" t="0" r="0" b="0"/>
          <a:pathLst>
            <a:path>
              <a:moveTo>
                <a:pt x="28004" y="2110065"/>
              </a:moveTo>
              <a:arcTo wR="1794292" hR="1794292" stAng="10191834" swAng="1216333"/>
            </a:path>
          </a:pathLst>
        </a:custGeom>
        <a:noFill/>
        <a:ln w="5080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  <a:tailEnd type="triangle" w="lg" len="lg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28159D-1525-49E6-8ECB-57A047952353}">
      <dsp:nvSpPr>
        <dsp:cNvPr id="0" name=""/>
        <dsp:cNvSpPr/>
      </dsp:nvSpPr>
      <dsp:spPr>
        <a:xfrm>
          <a:off x="3118555" y="898050"/>
          <a:ext cx="1170682" cy="76094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cap="all" baseline="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rPr>
            <a:t>Evaluation</a:t>
          </a:r>
        </a:p>
      </dsp:txBody>
      <dsp:txXfrm>
        <a:off x="3155701" y="935196"/>
        <a:ext cx="1096390" cy="686651"/>
      </dsp:txXfrm>
    </dsp:sp>
    <dsp:sp modelId="{ED723A69-C343-4FD1-8F4D-60AE14C5FE99}">
      <dsp:nvSpPr>
        <dsp:cNvPr id="0" name=""/>
        <dsp:cNvSpPr/>
      </dsp:nvSpPr>
      <dsp:spPr>
        <a:xfrm>
          <a:off x="3463507" y="381376"/>
          <a:ext cx="3588585" cy="3588585"/>
        </a:xfrm>
        <a:custGeom>
          <a:avLst/>
          <a:gdLst/>
          <a:ahLst/>
          <a:cxnLst/>
          <a:rect l="0" t="0" r="0" b="0"/>
          <a:pathLst>
            <a:path>
              <a:moveTo>
                <a:pt x="652282" y="410349"/>
              </a:moveTo>
              <a:arcTo wR="1794292" hR="1794292" stAng="13828263" swAng="925186"/>
            </a:path>
          </a:pathLst>
        </a:custGeom>
        <a:noFill/>
        <a:ln w="50800" cap="flat" cmpd="sng" algn="ctr">
          <a:solidFill>
            <a:schemeClr val="tx1">
              <a:lumMod val="50000"/>
              <a:lumOff val="50000"/>
            </a:schemeClr>
          </a:solidFill>
          <a:prstDash val="solid"/>
          <a:miter lim="800000"/>
          <a:tailEnd type="triangle" w="lg" len="lg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110602-622E-4FED-A8BB-2FBA510648AF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9958E-E5C7-45EA-BC2E-5CE7E36F65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63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9E8A9-02C2-4D9B-9181-C006A36FA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C6CFA1-DE96-4BB0-8556-AB8E83FEAF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8EEE2-FAE4-45A7-9E5F-4F16A7A50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5BB25-F13D-46E6-A043-543AF4FEC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26ACC-FC4F-4909-8311-AFC9720EE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65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C368B-E7CA-46BE-A7BE-A9C00BA0B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F9A6E-C561-4BE2-B005-7C41A12A0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5D6E0-1437-49F6-B621-59D529AF0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EC3DF-9621-4E27-BC2B-21570CD01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76D8E-FB24-498B-9657-7F9E56C87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393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0603D-9D13-4216-A3AC-EFA3CA3D3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60074-7F78-4EFB-9445-9C5C99E61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BE241-F86D-4FF2-8188-082B69D25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310F1-3A93-4FE5-817C-AA20A276B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2C905-82EF-403B-84AC-4B809E1DD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329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39DBD-20FF-440E-8B0E-D41D7C5E0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D03EA-A7A0-4D5B-86A9-96C1713741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9800D3-C2ED-49D8-9220-CBBE4684BE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C935B8-4827-44CA-8D70-34898068A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EF1BD4-FD35-4E83-9159-2B043A896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F86F6E-2653-4FB9-B29B-0C4F52D4B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606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DFCBF-644E-4762-B18D-9816A3767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026D2F-E867-4A71-B173-CAAE5CBF9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C1EF1B-EFE4-408A-A0E2-BB5A274311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77B800-1AE6-4C50-B9A7-B4678400AD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B48BA3-660A-4FDC-9774-8489CEA705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2797CE-8064-4FBF-8A6F-942DD22B6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A2DA87-6DBD-49C2-962B-B4E2F16F2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360EB8-B122-4284-82F2-5D9CAC25E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8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C875D-3958-49EE-B48B-CC2A7261D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32E8D8-BB04-481D-8A2C-E89A61C74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C8E3C4-9FB4-4E1C-8781-1C0841B77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8DE831-3C43-4AED-923C-CE2D1EFF6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682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0CB316-DDF8-4CEC-BAA8-334C44617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068230-146B-448D-B474-C4F12A2B9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2223A-499C-4575-B025-59AF6A425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2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A4B4-401D-43B3-BF82-C3587A2A8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D9704-60D8-4FF5-827A-0DECECF48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44887-0CED-4104-AF80-37258711A9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AA5E2F-C06F-4479-849A-15712B461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AEE801-2C80-45D9-8454-F3B0CE6EE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1828A-F2C4-4A33-806F-A3346DCF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12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2FB50-FB1B-40F8-BB11-CE297B03B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6F4F21-B227-45D8-B80F-FE80525CAC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9BC8E-759C-40EB-A7AE-3288B84F2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207810-832C-4DE4-BC73-F9A73547A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96771A-04E4-487D-B522-F4C267E2C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3416CB-D973-4724-BA79-F3A2AB322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850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D0549-3863-4AAD-96DE-5D8B39876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2CE66A-9FE0-4DB6-8984-01789D6BA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43A1D-5D9F-4B8A-8039-844123C57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BB52C-E6BC-47FB-97D1-081E206E8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35513-4603-4195-B2CA-ED3AEEB55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75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90D271-EBB8-402C-B9E5-D9537D75ED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70E87E-542C-4A7E-A6DB-A48D163D10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EC147-2C6B-4E04-975F-B650CB172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E4D1-A522-44EA-8CE6-E621537F0F7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CDC52-84CA-44DE-9A4C-69145DBB8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1673F-D7CA-47DA-ACD9-65A9D0232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974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61251C-4C5E-432C-BE46-C78796DB1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A705A-F55D-49FB-99B6-48665AEDE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35952-173C-4E97-A6B3-F8B91DD71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3E4D1-A522-44EA-8CE6-E621537F0F71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DB37B-1DC6-4E55-8593-7E64DEC5B9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A3C8B-2450-40D1-B265-918A653038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BCD3D-A1EA-473D-980D-41ED40BCCC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091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8.png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7.pn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0.png"/><Relationship Id="rId10" Type="http://schemas.openxmlformats.org/officeDocument/2006/relationships/image" Target="../media/image9.png"/><Relationship Id="rId4" Type="http://schemas.microsoft.com/office/2007/relationships/hdphoto" Target="../media/hdphoto5.wdp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B31B35-415A-4FDD-86D0-E065579D11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50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2ECBB8-71A8-4B03-9C34-32C8509E993C}"/>
              </a:ext>
            </a:extLst>
          </p:cNvPr>
          <p:cNvSpPr txBox="1"/>
          <p:nvPr/>
        </p:nvSpPr>
        <p:spPr>
          <a:xfrm>
            <a:off x="0" y="2551837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1219170"/>
            <a:r>
              <a:rPr lang="en-US" sz="5400" spc="200" dirty="0">
                <a:solidFill>
                  <a:schemeClr val="bg1"/>
                </a:solidFill>
                <a:latin typeface="Raleway" panose="020B0503030101060003" pitchFamily="34" charset="0"/>
                <a:ea typeface="Dotum" panose="020B0503020000020004" pitchFamily="34" charset="-127"/>
                <a:cs typeface="Open Sans" panose="020B0606030504020204" pitchFamily="34" charset="0"/>
              </a:rPr>
              <a:t>POLICY FEEDBACK</a:t>
            </a:r>
          </a:p>
          <a:p>
            <a:pPr marL="0" lvl="1" algn="ctr" defTabSz="1219170"/>
            <a:r>
              <a:rPr lang="en-US" sz="5400" spc="200" dirty="0">
                <a:solidFill>
                  <a:schemeClr val="bg1"/>
                </a:solidFill>
                <a:latin typeface="Raleway" panose="020B0503030101060003" pitchFamily="34" charset="0"/>
                <a:ea typeface="Dotum" panose="020B0503020000020004" pitchFamily="34" charset="-127"/>
                <a:cs typeface="Open Sans" panose="020B0606030504020204" pitchFamily="34" charset="0"/>
              </a:rPr>
              <a:t>THEORY</a:t>
            </a:r>
            <a:endParaRPr lang="en-US" sz="7200" dirty="0">
              <a:solidFill>
                <a:srgbClr val="FFC000"/>
              </a:solidFill>
              <a:latin typeface="Raleway" panose="020B0503030101060003" pitchFamily="34" charset="0"/>
              <a:ea typeface="Dotum" panose="020B0503020000020004" pitchFamily="34" charset="-127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7548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ted low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C29760-134E-468C-AF81-2E7888DE81F0}"/>
              </a:ext>
            </a:extLst>
          </p:cNvPr>
          <p:cNvSpPr txBox="1"/>
          <p:nvPr/>
        </p:nvSpPr>
        <p:spPr>
          <a:xfrm>
            <a:off x="1082231" y="4425534"/>
            <a:ext cx="3888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7200" b="1" dirty="0">
                <a:solidFill>
                  <a:schemeClr val="bg1"/>
                </a:solidFill>
                <a:latin typeface="Bradley Hand ITC" panose="03070402050302030203" pitchFamily="66" charset="0"/>
                <a:cs typeface="Aparajita" panose="020B0604020202020204" pitchFamily="34" charset="0"/>
              </a:rPr>
              <a:t>Ted </a:t>
            </a:r>
            <a:r>
              <a:rPr lang="en-US" sz="7200" b="1" dirty="0" err="1">
                <a:solidFill>
                  <a:schemeClr val="bg1"/>
                </a:solidFill>
                <a:latin typeface="Bradley Hand ITC" panose="03070402050302030203" pitchFamily="66" charset="0"/>
                <a:cs typeface="Aparajita" panose="020B0604020202020204" pitchFamily="34" charset="0"/>
              </a:rPr>
              <a:t>Lowi</a:t>
            </a:r>
            <a:endParaRPr lang="en-US" sz="8000" b="1" dirty="0">
              <a:solidFill>
                <a:schemeClr val="bg1"/>
              </a:solidFill>
              <a:latin typeface="Bradley Hand ITC" panose="03070402050302030203" pitchFamily="66" charset="0"/>
              <a:cs typeface="Aparajita" panose="020B0604020202020204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28D58F3-D5F6-446F-B703-BE7C917FFE0C}"/>
              </a:ext>
            </a:extLst>
          </p:cNvPr>
          <p:cNvSpPr/>
          <p:nvPr/>
        </p:nvSpPr>
        <p:spPr>
          <a:xfrm>
            <a:off x="4917874" y="4430486"/>
            <a:ext cx="1232555" cy="1136727"/>
          </a:xfrm>
          <a:custGeom>
            <a:avLst/>
            <a:gdLst>
              <a:gd name="connsiteX0" fmla="*/ 2469 w 1232555"/>
              <a:gd name="connsiteY0" fmla="*/ 468085 h 1136727"/>
              <a:gd name="connsiteX1" fmla="*/ 220183 w 1232555"/>
              <a:gd name="connsiteY1" fmla="*/ 402771 h 1136727"/>
              <a:gd name="connsiteX2" fmla="*/ 46012 w 1232555"/>
              <a:gd name="connsiteY2" fmla="*/ 1132114 h 1136727"/>
              <a:gd name="connsiteX3" fmla="*/ 1232555 w 1232555"/>
              <a:gd name="connsiteY3" fmla="*/ 0 h 1136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2555" h="1136727">
                <a:moveTo>
                  <a:pt x="2469" y="468085"/>
                </a:moveTo>
                <a:cubicBezTo>
                  <a:pt x="107697" y="380092"/>
                  <a:pt x="212926" y="292100"/>
                  <a:pt x="220183" y="402771"/>
                </a:cubicBezTo>
                <a:cubicBezTo>
                  <a:pt x="227440" y="513442"/>
                  <a:pt x="-122717" y="1199242"/>
                  <a:pt x="46012" y="1132114"/>
                </a:cubicBezTo>
                <a:cubicBezTo>
                  <a:pt x="214741" y="1064986"/>
                  <a:pt x="723648" y="532493"/>
                  <a:pt x="1232555" y="0"/>
                </a:cubicBezTo>
              </a:path>
            </a:pathLst>
          </a:custGeom>
          <a:noFill/>
          <a:ln w="28575">
            <a:solidFill>
              <a:schemeClr val="bg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5001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ted lowi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40547" y="2255837"/>
            <a:ext cx="10407005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Policies create politics</a:t>
            </a:r>
          </a:p>
          <a:p>
            <a:pPr algn="ctr">
              <a:spcAft>
                <a:spcPts val="1200"/>
              </a:spcAft>
            </a:pPr>
            <a:r>
              <a:rPr lang="en-US" dirty="0">
                <a:solidFill>
                  <a:schemeClr val="accent5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“policy feedback”</a:t>
            </a:r>
          </a:p>
          <a:p>
            <a:pPr algn="ctr">
              <a:spcAft>
                <a:spcPts val="1200"/>
              </a:spcAft>
            </a:pPr>
            <a:r>
              <a:rPr lang="en-US" dirty="0">
                <a:solidFill>
                  <a:schemeClr val="accent5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“feed-forward” effects</a:t>
            </a:r>
          </a:p>
        </p:txBody>
      </p:sp>
    </p:spTree>
    <p:extLst>
      <p:ext uri="{BB962C8B-B14F-4D97-AF65-F5344CB8AC3E}">
        <p14:creationId xmlns:p14="http://schemas.microsoft.com/office/powerpoint/2010/main" val="77980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ted lowi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40547" y="2255837"/>
            <a:ext cx="6326503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Policies distribute </a:t>
            </a:r>
          </a:p>
          <a:p>
            <a:pPr algn="r">
              <a:spcAft>
                <a:spcPts val="1200"/>
              </a:spcAft>
            </a:pPr>
            <a:r>
              <a:rPr lang="en-US" dirty="0">
                <a:solidFill>
                  <a:schemeClr val="accent6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Benefits</a:t>
            </a:r>
            <a:r>
              <a:rPr lang="en-US" dirty="0">
                <a:solidFill>
                  <a:schemeClr val="accent5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</a:t>
            </a:r>
          </a:p>
          <a:p>
            <a:pPr algn="ctr">
              <a:spcAft>
                <a:spcPts val="1200"/>
              </a:spcAft>
            </a:pPr>
            <a:r>
              <a:rPr lang="en-US" dirty="0">
                <a:solidFill>
                  <a:srgbClr val="FF0000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Burdens</a:t>
            </a:r>
            <a:endParaRPr lang="en-US" dirty="0">
              <a:solidFill>
                <a:schemeClr val="accent5"/>
              </a:solidFill>
              <a:latin typeface="Raleway Medium" panose="020B06030301010600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21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ted lowi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640547" y="2255837"/>
            <a:ext cx="6326503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1200"/>
              </a:spcAft>
            </a:pPr>
            <a:r>
              <a:rPr lang="en-US" dirty="0">
                <a:solidFill>
                  <a:schemeClr val="bg1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Policies distribute </a:t>
            </a:r>
          </a:p>
          <a:p>
            <a:pPr algn="r">
              <a:spcAft>
                <a:spcPts val="1200"/>
              </a:spcAft>
            </a:pPr>
            <a:r>
              <a:rPr lang="en-US" dirty="0">
                <a:solidFill>
                  <a:schemeClr val="accent6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Benefits</a:t>
            </a:r>
            <a:r>
              <a:rPr lang="en-US" dirty="0">
                <a:solidFill>
                  <a:schemeClr val="accent5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        </a:t>
            </a:r>
          </a:p>
          <a:p>
            <a:pPr algn="ctr">
              <a:spcAft>
                <a:spcPts val="1200"/>
              </a:spcAft>
            </a:pPr>
            <a:r>
              <a:rPr lang="en-US" dirty="0">
                <a:solidFill>
                  <a:srgbClr val="FF0000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Burdens</a:t>
            </a:r>
            <a:endParaRPr lang="en-US" dirty="0">
              <a:solidFill>
                <a:schemeClr val="accent5"/>
              </a:solidFill>
              <a:latin typeface="Raleway Medium" panose="020B06030301010600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75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FC64F356-BB41-4F14-BB76-53A566EF1961}"/>
              </a:ext>
            </a:extLst>
          </p:cNvPr>
          <p:cNvSpPr/>
          <p:nvPr/>
        </p:nvSpPr>
        <p:spPr>
          <a:xfrm>
            <a:off x="1201031" y="577543"/>
            <a:ext cx="1950720" cy="1950720"/>
          </a:xfrm>
          <a:prstGeom prst="ellipse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4" name="Picture 6" descr="Image result for cognition">
            <a:extLst>
              <a:ext uri="{FF2B5EF4-FFF2-40B4-BE49-F238E27FC236}">
                <a16:creationId xmlns:a16="http://schemas.microsoft.com/office/drawing/2014/main" id="{620E474E-06FB-456A-96C7-DE77D5ED8A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32"/>
          <a:stretch/>
        </p:blipFill>
        <p:spPr bwMode="auto">
          <a:xfrm flipH="1">
            <a:off x="1263434" y="638503"/>
            <a:ext cx="1823397" cy="18288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991FC28-F8E4-46F3-89E7-9D7E8AF7207C}"/>
              </a:ext>
            </a:extLst>
          </p:cNvPr>
          <p:cNvSpPr txBox="1"/>
          <p:nvPr/>
        </p:nvSpPr>
        <p:spPr>
          <a:xfrm>
            <a:off x="384636" y="2521059"/>
            <a:ext cx="3580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9170">
              <a:spcAft>
                <a:spcPts val="600"/>
              </a:spcAft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Social construction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7E75AB6-53BC-4EFD-A6AD-931448760E30}"/>
              </a:ext>
            </a:extLst>
          </p:cNvPr>
          <p:cNvSpPr/>
          <p:nvPr/>
        </p:nvSpPr>
        <p:spPr>
          <a:xfrm>
            <a:off x="9554048" y="438387"/>
            <a:ext cx="2194560" cy="2194560"/>
          </a:xfrm>
          <a:prstGeom prst="ellipse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1A0F58E-2DF5-4B3F-8361-14C15B0497F2}"/>
              </a:ext>
            </a:extLst>
          </p:cNvPr>
          <p:cNvSpPr/>
          <p:nvPr/>
        </p:nvSpPr>
        <p:spPr>
          <a:xfrm>
            <a:off x="5071664" y="273985"/>
            <a:ext cx="2560320" cy="2560320"/>
          </a:xfrm>
          <a:prstGeom prst="ellipse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27336E4-1F84-4CD2-B74C-A0408DF3E8C4}"/>
              </a:ext>
            </a:extLst>
          </p:cNvPr>
          <p:cNvCxnSpPr>
            <a:cxnSpLocks/>
            <a:stCxn id="22" idx="6"/>
            <a:endCxn id="27" idx="2"/>
          </p:cNvCxnSpPr>
          <p:nvPr/>
        </p:nvCxnSpPr>
        <p:spPr>
          <a:xfrm>
            <a:off x="3151751" y="1552903"/>
            <a:ext cx="1919913" cy="1242"/>
          </a:xfrm>
          <a:prstGeom prst="straightConnector1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8" descr="Image result for design structure">
            <a:extLst>
              <a:ext uri="{FF2B5EF4-FFF2-40B4-BE49-F238E27FC236}">
                <a16:creationId xmlns:a16="http://schemas.microsoft.com/office/drawing/2014/main" id="{BB010A94-3818-46BF-8AAF-F9F892F0D1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56" t="9242" r="23389"/>
          <a:stretch/>
        </p:blipFill>
        <p:spPr bwMode="auto">
          <a:xfrm>
            <a:off x="5132850" y="339284"/>
            <a:ext cx="2437951" cy="2438400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316C2E4-83FD-4284-B8E5-D25F0D6FB242}"/>
              </a:ext>
            </a:extLst>
          </p:cNvPr>
          <p:cNvSpPr txBox="1"/>
          <p:nvPr/>
        </p:nvSpPr>
        <p:spPr>
          <a:xfrm>
            <a:off x="9668440" y="948721"/>
            <a:ext cx="1965776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500" dirty="0">
                <a:solidFill>
                  <a:srgbClr val="9BBB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Benefits</a:t>
            </a:r>
          </a:p>
          <a:p>
            <a:pPr algn="ctr" defTabSz="1219170"/>
            <a:r>
              <a:rPr lang="en-US" sz="35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Burdens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4FFD19C-2319-471B-B7AB-045F2F482207}"/>
              </a:ext>
            </a:extLst>
          </p:cNvPr>
          <p:cNvCxnSpPr>
            <a:stCxn id="27" idx="6"/>
            <a:endCxn id="26" idx="2"/>
          </p:cNvCxnSpPr>
          <p:nvPr/>
        </p:nvCxnSpPr>
        <p:spPr>
          <a:xfrm flipV="1">
            <a:off x="7631984" y="1535667"/>
            <a:ext cx="1922064" cy="18478"/>
          </a:xfrm>
          <a:prstGeom prst="straightConnector1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8">
            <a:extLst>
              <a:ext uri="{FF2B5EF4-FFF2-40B4-BE49-F238E27FC236}">
                <a16:creationId xmlns:a16="http://schemas.microsoft.com/office/drawing/2014/main" id="{B0F74E5F-E2F7-4BD3-82FC-E42BEB905163}"/>
              </a:ext>
            </a:extLst>
          </p:cNvPr>
          <p:cNvCxnSpPr>
            <a:cxnSpLocks/>
            <a:stCxn id="25" idx="2"/>
            <a:endCxn id="26" idx="4"/>
          </p:cNvCxnSpPr>
          <p:nvPr/>
        </p:nvCxnSpPr>
        <p:spPr>
          <a:xfrm rot="5400000" flipH="1" flipV="1">
            <a:off x="6207564" y="-1399485"/>
            <a:ext cx="411332" cy="8476196"/>
          </a:xfrm>
          <a:prstGeom prst="bentConnector3">
            <a:avLst>
              <a:gd name="adj1" fmla="val -494887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lgDashDot"/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88">
            <a:extLst>
              <a:ext uri="{FF2B5EF4-FFF2-40B4-BE49-F238E27FC236}">
                <a16:creationId xmlns:a16="http://schemas.microsoft.com/office/drawing/2014/main" id="{F3163665-06EE-4435-831B-092B324A6464}"/>
              </a:ext>
            </a:extLst>
          </p:cNvPr>
          <p:cNvCxnSpPr>
            <a:cxnSpLocks/>
            <a:stCxn id="35" idx="2"/>
            <a:endCxn id="26" idx="4"/>
          </p:cNvCxnSpPr>
          <p:nvPr/>
        </p:nvCxnSpPr>
        <p:spPr>
          <a:xfrm rot="5400000" flipH="1" flipV="1">
            <a:off x="8102392" y="882379"/>
            <a:ext cx="798368" cy="4299504"/>
          </a:xfrm>
          <a:prstGeom prst="bentConnector3">
            <a:avLst>
              <a:gd name="adj1" fmla="val -144530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lgDashDot"/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E9847C0-FEFA-48CD-A8F8-6953D9C68DC0}"/>
              </a:ext>
            </a:extLst>
          </p:cNvPr>
          <p:cNvSpPr txBox="1"/>
          <p:nvPr/>
        </p:nvSpPr>
        <p:spPr>
          <a:xfrm>
            <a:off x="4561328" y="2908095"/>
            <a:ext cx="3580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9170">
              <a:spcAft>
                <a:spcPts val="600"/>
              </a:spcAft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Policy design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4486598" y="5262107"/>
            <a:ext cx="3542467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accent1"/>
                </a:solidFill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Feedback effects</a:t>
            </a:r>
          </a:p>
        </p:txBody>
      </p:sp>
    </p:spTree>
    <p:extLst>
      <p:ext uri="{BB962C8B-B14F-4D97-AF65-F5344CB8AC3E}">
        <p14:creationId xmlns:p14="http://schemas.microsoft.com/office/powerpoint/2010/main" val="113703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31" grpId="0"/>
      <p:bldP spid="3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FC64F356-BB41-4F14-BB76-53A566EF1961}"/>
              </a:ext>
            </a:extLst>
          </p:cNvPr>
          <p:cNvSpPr/>
          <p:nvPr/>
        </p:nvSpPr>
        <p:spPr>
          <a:xfrm>
            <a:off x="1201031" y="577543"/>
            <a:ext cx="1950720" cy="1950720"/>
          </a:xfrm>
          <a:prstGeom prst="ellipse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4" name="Picture 6" descr="Image result for cognition">
            <a:extLst>
              <a:ext uri="{FF2B5EF4-FFF2-40B4-BE49-F238E27FC236}">
                <a16:creationId xmlns:a16="http://schemas.microsoft.com/office/drawing/2014/main" id="{620E474E-06FB-456A-96C7-DE77D5ED8A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4432"/>
          <a:stretch/>
        </p:blipFill>
        <p:spPr bwMode="auto">
          <a:xfrm flipH="1">
            <a:off x="1263434" y="638503"/>
            <a:ext cx="1823397" cy="18288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991FC28-F8E4-46F3-89E7-9D7E8AF7207C}"/>
              </a:ext>
            </a:extLst>
          </p:cNvPr>
          <p:cNvSpPr txBox="1"/>
          <p:nvPr/>
        </p:nvSpPr>
        <p:spPr>
          <a:xfrm>
            <a:off x="384636" y="2521059"/>
            <a:ext cx="3580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9170">
              <a:spcAft>
                <a:spcPts val="600"/>
              </a:spcAft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Social construction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7E75AB6-53BC-4EFD-A6AD-931448760E30}"/>
              </a:ext>
            </a:extLst>
          </p:cNvPr>
          <p:cNvSpPr/>
          <p:nvPr/>
        </p:nvSpPr>
        <p:spPr>
          <a:xfrm>
            <a:off x="9554048" y="438387"/>
            <a:ext cx="2194560" cy="2194560"/>
          </a:xfrm>
          <a:prstGeom prst="ellipse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1A0F58E-2DF5-4B3F-8361-14C15B0497F2}"/>
              </a:ext>
            </a:extLst>
          </p:cNvPr>
          <p:cNvSpPr/>
          <p:nvPr/>
        </p:nvSpPr>
        <p:spPr>
          <a:xfrm>
            <a:off x="5071664" y="273985"/>
            <a:ext cx="2560320" cy="2560320"/>
          </a:xfrm>
          <a:prstGeom prst="ellipse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27336E4-1F84-4CD2-B74C-A0408DF3E8C4}"/>
              </a:ext>
            </a:extLst>
          </p:cNvPr>
          <p:cNvCxnSpPr>
            <a:cxnSpLocks/>
            <a:stCxn id="22" idx="6"/>
            <a:endCxn id="27" idx="2"/>
          </p:cNvCxnSpPr>
          <p:nvPr/>
        </p:nvCxnSpPr>
        <p:spPr>
          <a:xfrm>
            <a:off x="3151751" y="1552903"/>
            <a:ext cx="1919913" cy="1242"/>
          </a:xfrm>
          <a:prstGeom prst="straightConnector1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8" descr="Image result for design structure">
            <a:extLst>
              <a:ext uri="{FF2B5EF4-FFF2-40B4-BE49-F238E27FC236}">
                <a16:creationId xmlns:a16="http://schemas.microsoft.com/office/drawing/2014/main" id="{BB010A94-3818-46BF-8AAF-F9F892F0D1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56" t="9242" r="23389"/>
          <a:stretch/>
        </p:blipFill>
        <p:spPr bwMode="auto">
          <a:xfrm>
            <a:off x="5132850" y="339284"/>
            <a:ext cx="2437951" cy="2438400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316C2E4-83FD-4284-B8E5-D25F0D6FB242}"/>
              </a:ext>
            </a:extLst>
          </p:cNvPr>
          <p:cNvSpPr txBox="1"/>
          <p:nvPr/>
        </p:nvSpPr>
        <p:spPr>
          <a:xfrm>
            <a:off x="9668440" y="948721"/>
            <a:ext cx="1965776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500" dirty="0">
                <a:solidFill>
                  <a:srgbClr val="9BBB5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Benefits</a:t>
            </a:r>
          </a:p>
          <a:p>
            <a:pPr algn="ctr" defTabSz="1219170"/>
            <a:r>
              <a:rPr lang="en-US" sz="35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Burdens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4FFD19C-2319-471B-B7AB-045F2F482207}"/>
              </a:ext>
            </a:extLst>
          </p:cNvPr>
          <p:cNvCxnSpPr>
            <a:stCxn id="27" idx="6"/>
            <a:endCxn id="26" idx="2"/>
          </p:cNvCxnSpPr>
          <p:nvPr/>
        </p:nvCxnSpPr>
        <p:spPr>
          <a:xfrm flipV="1">
            <a:off x="7631984" y="1535667"/>
            <a:ext cx="1922064" cy="18478"/>
          </a:xfrm>
          <a:prstGeom prst="straightConnector1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8">
            <a:extLst>
              <a:ext uri="{FF2B5EF4-FFF2-40B4-BE49-F238E27FC236}">
                <a16:creationId xmlns:a16="http://schemas.microsoft.com/office/drawing/2014/main" id="{B0F74E5F-E2F7-4BD3-82FC-E42BEB905163}"/>
              </a:ext>
            </a:extLst>
          </p:cNvPr>
          <p:cNvCxnSpPr>
            <a:cxnSpLocks/>
            <a:stCxn id="25" idx="2"/>
            <a:endCxn id="26" idx="4"/>
          </p:cNvCxnSpPr>
          <p:nvPr/>
        </p:nvCxnSpPr>
        <p:spPr>
          <a:xfrm rot="5400000" flipH="1" flipV="1">
            <a:off x="6207564" y="-1399485"/>
            <a:ext cx="411332" cy="8476196"/>
          </a:xfrm>
          <a:prstGeom prst="bentConnector3">
            <a:avLst>
              <a:gd name="adj1" fmla="val -494887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lgDashDot"/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88">
            <a:extLst>
              <a:ext uri="{FF2B5EF4-FFF2-40B4-BE49-F238E27FC236}">
                <a16:creationId xmlns:a16="http://schemas.microsoft.com/office/drawing/2014/main" id="{F3163665-06EE-4435-831B-092B324A6464}"/>
              </a:ext>
            </a:extLst>
          </p:cNvPr>
          <p:cNvCxnSpPr>
            <a:cxnSpLocks/>
            <a:stCxn id="35" idx="2"/>
            <a:endCxn id="26" idx="4"/>
          </p:cNvCxnSpPr>
          <p:nvPr/>
        </p:nvCxnSpPr>
        <p:spPr>
          <a:xfrm rot="5400000" flipH="1" flipV="1">
            <a:off x="8102392" y="882379"/>
            <a:ext cx="798368" cy="4299504"/>
          </a:xfrm>
          <a:prstGeom prst="bentConnector3">
            <a:avLst>
              <a:gd name="adj1" fmla="val -144530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lgDashDot"/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E9847C0-FEFA-48CD-A8F8-6953D9C68DC0}"/>
              </a:ext>
            </a:extLst>
          </p:cNvPr>
          <p:cNvSpPr txBox="1"/>
          <p:nvPr/>
        </p:nvSpPr>
        <p:spPr>
          <a:xfrm>
            <a:off x="4561328" y="2908095"/>
            <a:ext cx="3580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9170">
              <a:spcAft>
                <a:spcPts val="600"/>
              </a:spcAft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Policy design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486598" y="5262107"/>
            <a:ext cx="3542467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accent1"/>
                </a:solidFill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Feedback effects</a:t>
            </a:r>
          </a:p>
        </p:txBody>
      </p:sp>
    </p:spTree>
    <p:extLst>
      <p:ext uri="{BB962C8B-B14F-4D97-AF65-F5344CB8AC3E}">
        <p14:creationId xmlns:p14="http://schemas.microsoft.com/office/powerpoint/2010/main" val="81272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82 -0.00648 L -0.00078 -0.35995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-17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26" grpId="0" animBg="1"/>
      <p:bldP spid="27" grpId="0" animBg="1"/>
      <p:bldP spid="31" grpId="0"/>
      <p:bldP spid="35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5" t="3637" r="41847" b="17306"/>
          <a:stretch/>
        </p:blipFill>
        <p:spPr>
          <a:xfrm>
            <a:off x="546520" y="2800350"/>
            <a:ext cx="422688" cy="887612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02533" y="2960687"/>
            <a:ext cx="1407453" cy="90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POLICY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5" t="3637" r="41847" b="17306"/>
          <a:stretch/>
        </p:blipFill>
        <p:spPr>
          <a:xfrm>
            <a:off x="10262020" y="2800350"/>
            <a:ext cx="422688" cy="887612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0618033" y="2960687"/>
            <a:ext cx="1407453" cy="90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POLICY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2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2309986" y="3325906"/>
            <a:ext cx="7873920" cy="7458"/>
          </a:xfrm>
          <a:prstGeom prst="straightConnector1">
            <a:avLst/>
          </a:prstGeom>
          <a:ln w="38100">
            <a:solidFill>
              <a:srgbClr val="C00000"/>
            </a:solidFill>
            <a:prstDash val="dash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4475712" y="2801937"/>
            <a:ext cx="3542467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Feedback effects</a:t>
            </a:r>
          </a:p>
        </p:txBody>
      </p:sp>
    </p:spTree>
    <p:extLst>
      <p:ext uri="{BB962C8B-B14F-4D97-AF65-F5344CB8AC3E}">
        <p14:creationId xmlns:p14="http://schemas.microsoft.com/office/powerpoint/2010/main" val="85761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5" t="3637" r="41847" b="17306"/>
          <a:stretch/>
        </p:blipFill>
        <p:spPr>
          <a:xfrm>
            <a:off x="546520" y="1085850"/>
            <a:ext cx="422688" cy="887612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902533" y="1246187"/>
            <a:ext cx="1407453" cy="90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POLICY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1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5" t="3637" r="41847" b="17306"/>
          <a:stretch/>
        </p:blipFill>
        <p:spPr>
          <a:xfrm>
            <a:off x="10262020" y="1085850"/>
            <a:ext cx="422688" cy="887612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0618033" y="1246187"/>
            <a:ext cx="1407453" cy="90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POLICY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2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2309986" y="1611406"/>
            <a:ext cx="7873920" cy="7458"/>
          </a:xfrm>
          <a:prstGeom prst="straightConnector1">
            <a:avLst/>
          </a:prstGeom>
          <a:ln w="38100">
            <a:solidFill>
              <a:srgbClr val="C00000"/>
            </a:solidFill>
            <a:prstDash val="dash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itle 1"/>
          <p:cNvSpPr txBox="1">
            <a:spLocks/>
          </p:cNvSpPr>
          <p:nvPr/>
        </p:nvSpPr>
        <p:spPr>
          <a:xfrm>
            <a:off x="4475712" y="1087437"/>
            <a:ext cx="3542467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Feedback effects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8591551" y="2983536"/>
            <a:ext cx="2476500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Civic &amp; political engagement</a:t>
            </a:r>
          </a:p>
          <a:p>
            <a:pPr algn="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Participation in public affairs such as political and policy advocacy 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704"/>
          <a:stretch/>
        </p:blipFill>
        <p:spPr>
          <a:xfrm>
            <a:off x="10896892" y="2594483"/>
            <a:ext cx="1295108" cy="1117630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/>
        </p:nvCxnSpPr>
        <p:spPr>
          <a:xfrm flipV="1">
            <a:off x="10614616" y="2134763"/>
            <a:ext cx="3417" cy="754838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86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5" t="3637" r="41847" b="17306"/>
          <a:stretch/>
        </p:blipFill>
        <p:spPr>
          <a:xfrm>
            <a:off x="546520" y="1085850"/>
            <a:ext cx="422688" cy="887612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902533" y="1246187"/>
            <a:ext cx="1407453" cy="90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POLICY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1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5" t="3637" r="41847" b="17306"/>
          <a:stretch/>
        </p:blipFill>
        <p:spPr>
          <a:xfrm>
            <a:off x="10262020" y="1085850"/>
            <a:ext cx="422688" cy="887612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0618033" y="1246187"/>
            <a:ext cx="1407453" cy="90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POLICY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2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8591551" y="2983536"/>
            <a:ext cx="2476500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Civic &amp; political engagement</a:t>
            </a:r>
          </a:p>
          <a:p>
            <a:pPr algn="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Participation in public affairs such as political and policy advocacy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704"/>
          <a:stretch/>
        </p:blipFill>
        <p:spPr>
          <a:xfrm>
            <a:off x="10896892" y="2594483"/>
            <a:ext cx="1295108" cy="1117630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flipV="1">
            <a:off x="10614616" y="2134763"/>
            <a:ext cx="3417" cy="754838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6628411D-1F41-4089-9E26-8942A136F9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123" y="2550766"/>
            <a:ext cx="706155" cy="635430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6639447" y="2550766"/>
            <a:ext cx="2047353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4">
                    <a:lumMod val="75000"/>
                  </a:schemeClr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Civic 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4">
                    <a:lumMod val="75000"/>
                  </a:schemeClr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capacity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Civic engagement skills, time, resources, etc.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70"/>
          <a:stretch/>
        </p:blipFill>
        <p:spPr>
          <a:xfrm>
            <a:off x="2771397" y="2592420"/>
            <a:ext cx="652397" cy="552121"/>
          </a:xfrm>
          <a:prstGeom prst="rect">
            <a:avLst/>
          </a:prstGeom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3332070" y="2550766"/>
            <a:ext cx="2043523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Resource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effects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Benefits, payments, and incentives to participate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420471" y="2408144"/>
            <a:ext cx="2043523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800" dirty="0"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Payments, goods, &amp; services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2309986" y="1611406"/>
            <a:ext cx="7873920" cy="7458"/>
          </a:xfrm>
          <a:prstGeom prst="straightConnector1">
            <a:avLst/>
          </a:prstGeom>
          <a:ln w="38100">
            <a:solidFill>
              <a:srgbClr val="C00000"/>
            </a:solidFill>
            <a:prstDash val="dash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/>
          <p:cNvSpPr txBox="1">
            <a:spLocks/>
          </p:cNvSpPr>
          <p:nvPr/>
        </p:nvSpPr>
        <p:spPr>
          <a:xfrm>
            <a:off x="4475712" y="1087437"/>
            <a:ext cx="3542467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Feedback effects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759331" y="2889601"/>
            <a:ext cx="840994" cy="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964621" y="2889601"/>
            <a:ext cx="840994" cy="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 rot="354119">
            <a:off x="7960071" y="2911354"/>
            <a:ext cx="1138518" cy="223312"/>
          </a:xfrm>
          <a:custGeom>
            <a:avLst/>
            <a:gdLst>
              <a:gd name="connsiteX0" fmla="*/ 0 w 1138518"/>
              <a:gd name="connsiteY0" fmla="*/ 26088 h 223312"/>
              <a:gd name="connsiteX1" fmla="*/ 636494 w 1138518"/>
              <a:gd name="connsiteY1" fmla="*/ 17124 h 223312"/>
              <a:gd name="connsiteX2" fmla="*/ 1138518 w 1138518"/>
              <a:gd name="connsiteY2" fmla="*/ 223312 h 223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8518" h="223312">
                <a:moveTo>
                  <a:pt x="0" y="26088"/>
                </a:moveTo>
                <a:cubicBezTo>
                  <a:pt x="223370" y="5170"/>
                  <a:pt x="446741" y="-15747"/>
                  <a:pt x="636494" y="17124"/>
                </a:cubicBezTo>
                <a:cubicBezTo>
                  <a:pt x="826247" y="49995"/>
                  <a:pt x="982382" y="136653"/>
                  <a:pt x="1138518" y="223312"/>
                </a:cubicBezTo>
              </a:path>
            </a:pathLst>
          </a:custGeom>
          <a:noFill/>
          <a:ln w="31750">
            <a:solidFill>
              <a:schemeClr val="bg2">
                <a:lumMod val="50000"/>
              </a:schemeClr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793715" y="2057400"/>
            <a:ext cx="3417" cy="350744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4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50"/>
                            </p:stCondLst>
                            <p:childTnLst>
                              <p:par>
                                <p:cTn id="6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7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5" t="3637" r="41847" b="17306"/>
          <a:stretch/>
        </p:blipFill>
        <p:spPr>
          <a:xfrm>
            <a:off x="546520" y="1085850"/>
            <a:ext cx="422688" cy="887612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902533" y="1246187"/>
            <a:ext cx="1407453" cy="90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POLICY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1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5" t="3637" r="41847" b="17306"/>
          <a:stretch/>
        </p:blipFill>
        <p:spPr>
          <a:xfrm>
            <a:off x="10262020" y="1085850"/>
            <a:ext cx="422688" cy="887612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0618033" y="1246187"/>
            <a:ext cx="1407453" cy="90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POLICY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2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8591551" y="2983536"/>
            <a:ext cx="2476500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Civic &amp; political engagement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704"/>
          <a:stretch/>
        </p:blipFill>
        <p:spPr>
          <a:xfrm>
            <a:off x="10896892" y="2594483"/>
            <a:ext cx="1295108" cy="1117630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flipV="1">
            <a:off x="10614616" y="2134763"/>
            <a:ext cx="3417" cy="754838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E926808-0ACA-4CDF-B2EC-F997765883D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024" r="2429" b="33040"/>
          <a:stretch/>
        </p:blipFill>
        <p:spPr>
          <a:xfrm>
            <a:off x="6277496" y="3989041"/>
            <a:ext cx="361951" cy="712361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6639447" y="4017616"/>
            <a:ext cx="2043523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4">
                    <a:lumMod val="50000"/>
                  </a:schemeClr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Civic 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4">
                    <a:lumMod val="50000"/>
                  </a:schemeClr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predisposition 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Perceptions of efficacy, duty, standing, etc.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628411D-1F41-4089-9E26-8942A136F92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123" y="2550766"/>
            <a:ext cx="706155" cy="635430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6639447" y="2550766"/>
            <a:ext cx="2047353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4">
                    <a:lumMod val="75000"/>
                  </a:schemeClr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Civic 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4">
                    <a:lumMod val="75000"/>
                  </a:schemeClr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capacity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Civic engagement skills, time, resources, etc.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F097B19-D37E-4DB3-8062-27A9DB1D570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022" y="4122223"/>
            <a:ext cx="503145" cy="503145"/>
          </a:xfrm>
          <a:prstGeom prst="rect">
            <a:avLst/>
          </a:prstGeom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3341595" y="4017616"/>
            <a:ext cx="2043523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Interpretive effects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Statuses, identities, roles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0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70"/>
          <a:stretch/>
        </p:blipFill>
        <p:spPr>
          <a:xfrm>
            <a:off x="2771397" y="2592420"/>
            <a:ext cx="652397" cy="552121"/>
          </a:xfrm>
          <a:prstGeom prst="rect">
            <a:avLst/>
          </a:prstGeom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3332070" y="2550766"/>
            <a:ext cx="2043523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Resource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effects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Benefits, payments, and incentives to participate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420471" y="2408144"/>
            <a:ext cx="2043523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800" dirty="0"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Payments, goods, &amp; services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20471" y="4053222"/>
            <a:ext cx="2043523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800" dirty="0"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Rules &amp; procedures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2309986" y="1611406"/>
            <a:ext cx="7873920" cy="7458"/>
          </a:xfrm>
          <a:prstGeom prst="straightConnector1">
            <a:avLst/>
          </a:prstGeom>
          <a:ln w="38100">
            <a:solidFill>
              <a:srgbClr val="C00000"/>
            </a:solidFill>
            <a:prstDash val="dash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1"/>
          <p:cNvSpPr txBox="1">
            <a:spLocks/>
          </p:cNvSpPr>
          <p:nvPr/>
        </p:nvSpPr>
        <p:spPr>
          <a:xfrm>
            <a:off x="4475712" y="1087437"/>
            <a:ext cx="3542467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Feedback effects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759331" y="2889601"/>
            <a:ext cx="840994" cy="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4964621" y="2889601"/>
            <a:ext cx="840994" cy="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 rot="354119">
            <a:off x="7960071" y="2911354"/>
            <a:ext cx="1138518" cy="223312"/>
          </a:xfrm>
          <a:custGeom>
            <a:avLst/>
            <a:gdLst>
              <a:gd name="connsiteX0" fmla="*/ 0 w 1138518"/>
              <a:gd name="connsiteY0" fmla="*/ 26088 h 223312"/>
              <a:gd name="connsiteX1" fmla="*/ 636494 w 1138518"/>
              <a:gd name="connsiteY1" fmla="*/ 17124 h 223312"/>
              <a:gd name="connsiteX2" fmla="*/ 1138518 w 1138518"/>
              <a:gd name="connsiteY2" fmla="*/ 223312 h 223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8518" h="223312">
                <a:moveTo>
                  <a:pt x="0" y="26088"/>
                </a:moveTo>
                <a:cubicBezTo>
                  <a:pt x="223370" y="5170"/>
                  <a:pt x="446741" y="-15747"/>
                  <a:pt x="636494" y="17124"/>
                </a:cubicBezTo>
                <a:cubicBezTo>
                  <a:pt x="826247" y="49995"/>
                  <a:pt x="982382" y="136653"/>
                  <a:pt x="1138518" y="223312"/>
                </a:cubicBezTo>
              </a:path>
            </a:pathLst>
          </a:custGeom>
          <a:noFill/>
          <a:ln w="31750">
            <a:solidFill>
              <a:schemeClr val="bg2">
                <a:lumMod val="50000"/>
              </a:schemeClr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793715" y="2057400"/>
            <a:ext cx="3417" cy="350744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793715" y="3435311"/>
            <a:ext cx="0" cy="55373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828141" y="4345221"/>
            <a:ext cx="840994" cy="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1606259" y="3192610"/>
            <a:ext cx="1165138" cy="858948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5024704" y="4373795"/>
            <a:ext cx="840994" cy="0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cxnSpLocks/>
          </p:cNvCxnSpPr>
          <p:nvPr/>
        </p:nvCxnSpPr>
        <p:spPr>
          <a:xfrm>
            <a:off x="5024704" y="3517900"/>
            <a:ext cx="840994" cy="560457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8373035" y="3738282"/>
            <a:ext cx="896471" cy="582706"/>
          </a:xfrm>
          <a:custGeom>
            <a:avLst/>
            <a:gdLst>
              <a:gd name="connsiteX0" fmla="*/ 0 w 896471"/>
              <a:gd name="connsiteY0" fmla="*/ 582706 h 582706"/>
              <a:gd name="connsiteX1" fmla="*/ 510989 w 896471"/>
              <a:gd name="connsiteY1" fmla="*/ 412377 h 582706"/>
              <a:gd name="connsiteX2" fmla="*/ 896471 w 896471"/>
              <a:gd name="connsiteY2" fmla="*/ 0 h 582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6471" h="582706">
                <a:moveTo>
                  <a:pt x="0" y="582706"/>
                </a:moveTo>
                <a:cubicBezTo>
                  <a:pt x="180788" y="546100"/>
                  <a:pt x="361577" y="509495"/>
                  <a:pt x="510989" y="412377"/>
                </a:cubicBezTo>
                <a:cubicBezTo>
                  <a:pt x="660401" y="315259"/>
                  <a:pt x="778436" y="157629"/>
                  <a:pt x="896471" y="0"/>
                </a:cubicBezTo>
              </a:path>
            </a:pathLst>
          </a:custGeom>
          <a:noFill/>
          <a:ln w="28575">
            <a:solidFill>
              <a:schemeClr val="bg2">
                <a:lumMod val="50000"/>
              </a:schemeClr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952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2E0F78-21EA-4B0D-84E2-4866414BCF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47" r="4361" b="3032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004987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713B49-18E4-4828-A367-92C630C44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" y="0"/>
            <a:ext cx="12182475" cy="686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73655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BC5C4B-76A9-48AB-BED9-B190A9DDD6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" r="1339" b="1725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951543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507F568-50BB-476A-9EA9-460C7B4BDF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742713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47"/>
          <p:cNvSpPr/>
          <p:nvPr/>
        </p:nvSpPr>
        <p:spPr>
          <a:xfrm>
            <a:off x="1121229" y="2046514"/>
            <a:ext cx="9274628" cy="383182"/>
          </a:xfrm>
          <a:custGeom>
            <a:avLst/>
            <a:gdLst>
              <a:gd name="connsiteX0" fmla="*/ 0 w 9274628"/>
              <a:gd name="connsiteY0" fmla="*/ 0 h 383182"/>
              <a:gd name="connsiteX1" fmla="*/ 2732314 w 9274628"/>
              <a:gd name="connsiteY1" fmla="*/ 337457 h 383182"/>
              <a:gd name="connsiteX2" fmla="*/ 7195457 w 9274628"/>
              <a:gd name="connsiteY2" fmla="*/ 348343 h 383182"/>
              <a:gd name="connsiteX3" fmla="*/ 9274628 w 9274628"/>
              <a:gd name="connsiteY3" fmla="*/ 43543 h 38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4628" h="383182">
                <a:moveTo>
                  <a:pt x="0" y="0"/>
                </a:moveTo>
                <a:cubicBezTo>
                  <a:pt x="766535" y="139700"/>
                  <a:pt x="1533071" y="279400"/>
                  <a:pt x="2732314" y="337457"/>
                </a:cubicBezTo>
                <a:cubicBezTo>
                  <a:pt x="3931557" y="395514"/>
                  <a:pt x="6105071" y="397329"/>
                  <a:pt x="7195457" y="348343"/>
                </a:cubicBezTo>
                <a:cubicBezTo>
                  <a:pt x="8285843" y="299357"/>
                  <a:pt x="8780235" y="171450"/>
                  <a:pt x="9274628" y="43543"/>
                </a:cubicBezTo>
              </a:path>
            </a:pathLst>
          </a:custGeom>
          <a:noFill/>
          <a:ln w="22225">
            <a:solidFill>
              <a:schemeClr val="tx1">
                <a:lumMod val="50000"/>
                <a:lumOff val="50000"/>
              </a:schemeClr>
            </a:solidFill>
            <a:prstDash val="sysDot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5" t="3637" r="41847" b="17306"/>
          <a:stretch/>
        </p:blipFill>
        <p:spPr>
          <a:xfrm>
            <a:off x="546520" y="1085850"/>
            <a:ext cx="422688" cy="887612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902533" y="1246187"/>
            <a:ext cx="1407453" cy="90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POLICY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1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5" t="3637" r="41847" b="17306"/>
          <a:stretch/>
        </p:blipFill>
        <p:spPr>
          <a:xfrm>
            <a:off x="10262020" y="1085850"/>
            <a:ext cx="422688" cy="887612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0618033" y="1246187"/>
            <a:ext cx="1407453" cy="90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POLICY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2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2309986" y="1611406"/>
            <a:ext cx="7873920" cy="7458"/>
          </a:xfrm>
          <a:prstGeom prst="straightConnector1">
            <a:avLst/>
          </a:prstGeom>
          <a:ln w="38100">
            <a:solidFill>
              <a:srgbClr val="C00000"/>
            </a:solidFill>
            <a:prstDash val="dash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itle 1"/>
          <p:cNvSpPr txBox="1">
            <a:spLocks/>
          </p:cNvSpPr>
          <p:nvPr/>
        </p:nvSpPr>
        <p:spPr>
          <a:xfrm>
            <a:off x="3880596" y="2152650"/>
            <a:ext cx="4430805" cy="37267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Meaning of citizenship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Membership in political “class”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Status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Identity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0812121" y="1849800"/>
            <a:ext cx="228600" cy="247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itle 1"/>
          <p:cNvSpPr txBox="1">
            <a:spLocks/>
          </p:cNvSpPr>
          <p:nvPr/>
        </p:nvSpPr>
        <p:spPr>
          <a:xfrm>
            <a:off x="4475712" y="1087437"/>
            <a:ext cx="3542467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Feedback effects</a:t>
            </a:r>
          </a:p>
        </p:txBody>
      </p:sp>
    </p:spTree>
    <p:extLst>
      <p:ext uri="{BB962C8B-B14F-4D97-AF65-F5344CB8AC3E}">
        <p14:creationId xmlns:p14="http://schemas.microsoft.com/office/powerpoint/2010/main" val="109276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/>
          <p:nvPr/>
        </p:nvSpPr>
        <p:spPr>
          <a:xfrm>
            <a:off x="1121229" y="2046514"/>
            <a:ext cx="9274628" cy="383182"/>
          </a:xfrm>
          <a:custGeom>
            <a:avLst/>
            <a:gdLst>
              <a:gd name="connsiteX0" fmla="*/ 0 w 9274628"/>
              <a:gd name="connsiteY0" fmla="*/ 0 h 383182"/>
              <a:gd name="connsiteX1" fmla="*/ 2732314 w 9274628"/>
              <a:gd name="connsiteY1" fmla="*/ 337457 h 383182"/>
              <a:gd name="connsiteX2" fmla="*/ 7195457 w 9274628"/>
              <a:gd name="connsiteY2" fmla="*/ 348343 h 383182"/>
              <a:gd name="connsiteX3" fmla="*/ 9274628 w 9274628"/>
              <a:gd name="connsiteY3" fmla="*/ 43543 h 38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4628" h="383182">
                <a:moveTo>
                  <a:pt x="0" y="0"/>
                </a:moveTo>
                <a:cubicBezTo>
                  <a:pt x="766535" y="139700"/>
                  <a:pt x="1533071" y="279400"/>
                  <a:pt x="2732314" y="337457"/>
                </a:cubicBezTo>
                <a:cubicBezTo>
                  <a:pt x="3931557" y="395514"/>
                  <a:pt x="6105071" y="397329"/>
                  <a:pt x="7195457" y="348343"/>
                </a:cubicBezTo>
                <a:cubicBezTo>
                  <a:pt x="8285843" y="299357"/>
                  <a:pt x="8780235" y="171450"/>
                  <a:pt x="9274628" y="43543"/>
                </a:cubicBezTo>
              </a:path>
            </a:pathLst>
          </a:custGeom>
          <a:noFill/>
          <a:ln w="22225">
            <a:solidFill>
              <a:schemeClr val="tx1">
                <a:lumMod val="50000"/>
                <a:lumOff val="50000"/>
              </a:schemeClr>
            </a:solidFill>
            <a:prstDash val="sysDot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1034143" y="2046514"/>
            <a:ext cx="9427028" cy="1179962"/>
          </a:xfrm>
          <a:custGeom>
            <a:avLst/>
            <a:gdLst>
              <a:gd name="connsiteX0" fmla="*/ 0 w 9427028"/>
              <a:gd name="connsiteY0" fmla="*/ 0 h 1179962"/>
              <a:gd name="connsiteX1" fmla="*/ 2819400 w 9427028"/>
              <a:gd name="connsiteY1" fmla="*/ 1034143 h 1179962"/>
              <a:gd name="connsiteX2" fmla="*/ 7326086 w 9427028"/>
              <a:gd name="connsiteY2" fmla="*/ 1077686 h 1179962"/>
              <a:gd name="connsiteX3" fmla="*/ 9427028 w 9427028"/>
              <a:gd name="connsiteY3" fmla="*/ 141515 h 1179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27028" h="1179962">
                <a:moveTo>
                  <a:pt x="0" y="0"/>
                </a:moveTo>
                <a:cubicBezTo>
                  <a:pt x="799193" y="427264"/>
                  <a:pt x="1598386" y="854529"/>
                  <a:pt x="2819400" y="1034143"/>
                </a:cubicBezTo>
                <a:cubicBezTo>
                  <a:pt x="4040414" y="1213757"/>
                  <a:pt x="6224815" y="1226457"/>
                  <a:pt x="7326086" y="1077686"/>
                </a:cubicBezTo>
                <a:cubicBezTo>
                  <a:pt x="8427357" y="928915"/>
                  <a:pt x="8927192" y="535215"/>
                  <a:pt x="9427028" y="141515"/>
                </a:cubicBezTo>
              </a:path>
            </a:pathLst>
          </a:custGeom>
          <a:noFill/>
          <a:ln w="22225">
            <a:solidFill>
              <a:schemeClr val="tx1">
                <a:lumMod val="50000"/>
                <a:lumOff val="50000"/>
              </a:schemeClr>
            </a:solidFill>
            <a:prstDash val="sysDot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5" t="3637" r="41847" b="17306"/>
          <a:stretch/>
        </p:blipFill>
        <p:spPr>
          <a:xfrm>
            <a:off x="546520" y="1085850"/>
            <a:ext cx="422688" cy="887612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902533" y="1246187"/>
            <a:ext cx="1407453" cy="90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POLICY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1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5" t="3637" r="41847" b="17306"/>
          <a:stretch/>
        </p:blipFill>
        <p:spPr>
          <a:xfrm>
            <a:off x="10262020" y="1085850"/>
            <a:ext cx="422688" cy="887612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0618033" y="1246187"/>
            <a:ext cx="1407453" cy="90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POLICY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2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2309986" y="1611406"/>
            <a:ext cx="7873920" cy="7458"/>
          </a:xfrm>
          <a:prstGeom prst="straightConnector1">
            <a:avLst/>
          </a:prstGeom>
          <a:ln w="38100">
            <a:solidFill>
              <a:srgbClr val="C00000"/>
            </a:solidFill>
            <a:prstDash val="dash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itle 1"/>
          <p:cNvSpPr txBox="1">
            <a:spLocks/>
          </p:cNvSpPr>
          <p:nvPr/>
        </p:nvSpPr>
        <p:spPr>
          <a:xfrm>
            <a:off x="3880596" y="2152650"/>
            <a:ext cx="4430805" cy="37267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Meaning of citizenship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Membership in political “class”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Status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Identity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0812121" y="1849800"/>
            <a:ext cx="228600" cy="247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3880596" y="2908327"/>
            <a:ext cx="4430805" cy="37267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Forms of governance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Legitimate domain of government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Policy options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4475712" y="1087437"/>
            <a:ext cx="3542467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Feedback effects</a:t>
            </a:r>
          </a:p>
        </p:txBody>
      </p:sp>
    </p:spTree>
    <p:extLst>
      <p:ext uri="{BB962C8B-B14F-4D97-AF65-F5344CB8AC3E}">
        <p14:creationId xmlns:p14="http://schemas.microsoft.com/office/powerpoint/2010/main" val="111539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" dur="50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/>
          <p:nvPr/>
        </p:nvSpPr>
        <p:spPr>
          <a:xfrm>
            <a:off x="1121229" y="2046514"/>
            <a:ext cx="9274628" cy="383182"/>
          </a:xfrm>
          <a:custGeom>
            <a:avLst/>
            <a:gdLst>
              <a:gd name="connsiteX0" fmla="*/ 0 w 9274628"/>
              <a:gd name="connsiteY0" fmla="*/ 0 h 383182"/>
              <a:gd name="connsiteX1" fmla="*/ 2732314 w 9274628"/>
              <a:gd name="connsiteY1" fmla="*/ 337457 h 383182"/>
              <a:gd name="connsiteX2" fmla="*/ 7195457 w 9274628"/>
              <a:gd name="connsiteY2" fmla="*/ 348343 h 383182"/>
              <a:gd name="connsiteX3" fmla="*/ 9274628 w 9274628"/>
              <a:gd name="connsiteY3" fmla="*/ 43543 h 38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4628" h="383182">
                <a:moveTo>
                  <a:pt x="0" y="0"/>
                </a:moveTo>
                <a:cubicBezTo>
                  <a:pt x="766535" y="139700"/>
                  <a:pt x="1533071" y="279400"/>
                  <a:pt x="2732314" y="337457"/>
                </a:cubicBezTo>
                <a:cubicBezTo>
                  <a:pt x="3931557" y="395514"/>
                  <a:pt x="6105071" y="397329"/>
                  <a:pt x="7195457" y="348343"/>
                </a:cubicBezTo>
                <a:cubicBezTo>
                  <a:pt x="8285843" y="299357"/>
                  <a:pt x="8780235" y="171450"/>
                  <a:pt x="9274628" y="43543"/>
                </a:cubicBezTo>
              </a:path>
            </a:pathLst>
          </a:custGeom>
          <a:noFill/>
          <a:ln w="22225">
            <a:solidFill>
              <a:schemeClr val="tx1">
                <a:lumMod val="50000"/>
                <a:lumOff val="50000"/>
              </a:schemeClr>
            </a:solidFill>
            <a:prstDash val="sysDot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1034143" y="2046514"/>
            <a:ext cx="9427028" cy="1179962"/>
          </a:xfrm>
          <a:custGeom>
            <a:avLst/>
            <a:gdLst>
              <a:gd name="connsiteX0" fmla="*/ 0 w 9427028"/>
              <a:gd name="connsiteY0" fmla="*/ 0 h 1179962"/>
              <a:gd name="connsiteX1" fmla="*/ 2819400 w 9427028"/>
              <a:gd name="connsiteY1" fmla="*/ 1034143 h 1179962"/>
              <a:gd name="connsiteX2" fmla="*/ 7326086 w 9427028"/>
              <a:gd name="connsiteY2" fmla="*/ 1077686 h 1179962"/>
              <a:gd name="connsiteX3" fmla="*/ 9427028 w 9427028"/>
              <a:gd name="connsiteY3" fmla="*/ 141515 h 1179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27028" h="1179962">
                <a:moveTo>
                  <a:pt x="0" y="0"/>
                </a:moveTo>
                <a:cubicBezTo>
                  <a:pt x="799193" y="427264"/>
                  <a:pt x="1598386" y="854529"/>
                  <a:pt x="2819400" y="1034143"/>
                </a:cubicBezTo>
                <a:cubicBezTo>
                  <a:pt x="4040414" y="1213757"/>
                  <a:pt x="6224815" y="1226457"/>
                  <a:pt x="7326086" y="1077686"/>
                </a:cubicBezTo>
                <a:cubicBezTo>
                  <a:pt x="8427357" y="928915"/>
                  <a:pt x="8927192" y="535215"/>
                  <a:pt x="9427028" y="141515"/>
                </a:cubicBezTo>
              </a:path>
            </a:pathLst>
          </a:custGeom>
          <a:noFill/>
          <a:ln w="22225">
            <a:solidFill>
              <a:schemeClr val="tx1">
                <a:lumMod val="50000"/>
                <a:lumOff val="50000"/>
              </a:schemeClr>
            </a:solidFill>
            <a:prstDash val="sysDot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936171" y="2024743"/>
            <a:ext cx="9666515" cy="1943758"/>
          </a:xfrm>
          <a:custGeom>
            <a:avLst/>
            <a:gdLst>
              <a:gd name="connsiteX0" fmla="*/ 0 w 9666515"/>
              <a:gd name="connsiteY0" fmla="*/ 0 h 1943758"/>
              <a:gd name="connsiteX1" fmla="*/ 2895600 w 9666515"/>
              <a:gd name="connsiteY1" fmla="*/ 1752600 h 1943758"/>
              <a:gd name="connsiteX2" fmla="*/ 7413172 w 9666515"/>
              <a:gd name="connsiteY2" fmla="*/ 1719942 h 1943758"/>
              <a:gd name="connsiteX3" fmla="*/ 9666515 w 9666515"/>
              <a:gd name="connsiteY3" fmla="*/ 174171 h 194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66515" h="1943758">
                <a:moveTo>
                  <a:pt x="0" y="0"/>
                </a:moveTo>
                <a:cubicBezTo>
                  <a:pt x="830035" y="732971"/>
                  <a:pt x="1660071" y="1465943"/>
                  <a:pt x="2895600" y="1752600"/>
                </a:cubicBezTo>
                <a:cubicBezTo>
                  <a:pt x="4131129" y="2039257"/>
                  <a:pt x="6284686" y="1983013"/>
                  <a:pt x="7413172" y="1719942"/>
                </a:cubicBezTo>
                <a:cubicBezTo>
                  <a:pt x="8541658" y="1456871"/>
                  <a:pt x="9104086" y="815521"/>
                  <a:pt x="9666515" y="174171"/>
                </a:cubicBezTo>
              </a:path>
            </a:pathLst>
          </a:custGeom>
          <a:noFill/>
          <a:ln w="22225">
            <a:solidFill>
              <a:schemeClr val="tx1">
                <a:lumMod val="50000"/>
                <a:lumOff val="50000"/>
              </a:schemeClr>
            </a:solidFill>
            <a:prstDash val="sysDot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5" t="3637" r="41847" b="17306"/>
          <a:stretch/>
        </p:blipFill>
        <p:spPr>
          <a:xfrm>
            <a:off x="546520" y="1085850"/>
            <a:ext cx="422688" cy="887612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902533" y="1246187"/>
            <a:ext cx="1407453" cy="90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POLICY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1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5" t="3637" r="41847" b="17306"/>
          <a:stretch/>
        </p:blipFill>
        <p:spPr>
          <a:xfrm>
            <a:off x="10262020" y="1085850"/>
            <a:ext cx="422688" cy="887612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0618033" y="1246187"/>
            <a:ext cx="1407453" cy="90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POLICY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2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2309986" y="1611406"/>
            <a:ext cx="7873920" cy="7458"/>
          </a:xfrm>
          <a:prstGeom prst="straightConnector1">
            <a:avLst/>
          </a:prstGeom>
          <a:ln w="38100">
            <a:solidFill>
              <a:srgbClr val="C00000"/>
            </a:solidFill>
            <a:prstDash val="dash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itle 1"/>
          <p:cNvSpPr txBox="1">
            <a:spLocks/>
          </p:cNvSpPr>
          <p:nvPr/>
        </p:nvSpPr>
        <p:spPr>
          <a:xfrm>
            <a:off x="3880596" y="2152650"/>
            <a:ext cx="4430805" cy="37267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Meaning of citizenship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0812121" y="1849800"/>
            <a:ext cx="228600" cy="247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3880596" y="2908327"/>
            <a:ext cx="4430805" cy="37267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Forms of governance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Legitimate domain of government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Policy options</a:t>
            </a:r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3880596" y="3888298"/>
            <a:ext cx="4430805" cy="37267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Power of social groups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Interest groups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Social movements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4475712" y="1087437"/>
            <a:ext cx="3542467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Feedback effects</a:t>
            </a:r>
          </a:p>
        </p:txBody>
      </p:sp>
    </p:spTree>
    <p:extLst>
      <p:ext uri="{BB962C8B-B14F-4D97-AF65-F5344CB8AC3E}">
        <p14:creationId xmlns:p14="http://schemas.microsoft.com/office/powerpoint/2010/main" val="177446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1121229" y="2046514"/>
            <a:ext cx="9274628" cy="383182"/>
          </a:xfrm>
          <a:custGeom>
            <a:avLst/>
            <a:gdLst>
              <a:gd name="connsiteX0" fmla="*/ 0 w 9274628"/>
              <a:gd name="connsiteY0" fmla="*/ 0 h 383182"/>
              <a:gd name="connsiteX1" fmla="*/ 2732314 w 9274628"/>
              <a:gd name="connsiteY1" fmla="*/ 337457 h 383182"/>
              <a:gd name="connsiteX2" fmla="*/ 7195457 w 9274628"/>
              <a:gd name="connsiteY2" fmla="*/ 348343 h 383182"/>
              <a:gd name="connsiteX3" fmla="*/ 9274628 w 9274628"/>
              <a:gd name="connsiteY3" fmla="*/ 43543 h 38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4628" h="383182">
                <a:moveTo>
                  <a:pt x="0" y="0"/>
                </a:moveTo>
                <a:cubicBezTo>
                  <a:pt x="766535" y="139700"/>
                  <a:pt x="1533071" y="279400"/>
                  <a:pt x="2732314" y="337457"/>
                </a:cubicBezTo>
                <a:cubicBezTo>
                  <a:pt x="3931557" y="395514"/>
                  <a:pt x="6105071" y="397329"/>
                  <a:pt x="7195457" y="348343"/>
                </a:cubicBezTo>
                <a:cubicBezTo>
                  <a:pt x="8285843" y="299357"/>
                  <a:pt x="8780235" y="171450"/>
                  <a:pt x="9274628" y="43543"/>
                </a:cubicBezTo>
              </a:path>
            </a:pathLst>
          </a:custGeom>
          <a:noFill/>
          <a:ln w="22225">
            <a:solidFill>
              <a:schemeClr val="tx1">
                <a:lumMod val="50000"/>
                <a:lumOff val="50000"/>
              </a:schemeClr>
            </a:solidFill>
            <a:prstDash val="sysDot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034143" y="2046514"/>
            <a:ext cx="9427028" cy="1179962"/>
          </a:xfrm>
          <a:custGeom>
            <a:avLst/>
            <a:gdLst>
              <a:gd name="connsiteX0" fmla="*/ 0 w 9427028"/>
              <a:gd name="connsiteY0" fmla="*/ 0 h 1179962"/>
              <a:gd name="connsiteX1" fmla="*/ 2819400 w 9427028"/>
              <a:gd name="connsiteY1" fmla="*/ 1034143 h 1179962"/>
              <a:gd name="connsiteX2" fmla="*/ 7326086 w 9427028"/>
              <a:gd name="connsiteY2" fmla="*/ 1077686 h 1179962"/>
              <a:gd name="connsiteX3" fmla="*/ 9427028 w 9427028"/>
              <a:gd name="connsiteY3" fmla="*/ 141515 h 1179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27028" h="1179962">
                <a:moveTo>
                  <a:pt x="0" y="0"/>
                </a:moveTo>
                <a:cubicBezTo>
                  <a:pt x="799193" y="427264"/>
                  <a:pt x="1598386" y="854529"/>
                  <a:pt x="2819400" y="1034143"/>
                </a:cubicBezTo>
                <a:cubicBezTo>
                  <a:pt x="4040414" y="1213757"/>
                  <a:pt x="6224815" y="1226457"/>
                  <a:pt x="7326086" y="1077686"/>
                </a:cubicBezTo>
                <a:cubicBezTo>
                  <a:pt x="8427357" y="928915"/>
                  <a:pt x="8927192" y="535215"/>
                  <a:pt x="9427028" y="141515"/>
                </a:cubicBezTo>
              </a:path>
            </a:pathLst>
          </a:custGeom>
          <a:noFill/>
          <a:ln w="22225">
            <a:solidFill>
              <a:schemeClr val="tx1">
                <a:lumMod val="50000"/>
                <a:lumOff val="50000"/>
              </a:schemeClr>
            </a:solidFill>
            <a:prstDash val="sysDot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936171" y="2024743"/>
            <a:ext cx="9666515" cy="1943758"/>
          </a:xfrm>
          <a:custGeom>
            <a:avLst/>
            <a:gdLst>
              <a:gd name="connsiteX0" fmla="*/ 0 w 9666515"/>
              <a:gd name="connsiteY0" fmla="*/ 0 h 1943758"/>
              <a:gd name="connsiteX1" fmla="*/ 2895600 w 9666515"/>
              <a:gd name="connsiteY1" fmla="*/ 1752600 h 1943758"/>
              <a:gd name="connsiteX2" fmla="*/ 7413172 w 9666515"/>
              <a:gd name="connsiteY2" fmla="*/ 1719942 h 1943758"/>
              <a:gd name="connsiteX3" fmla="*/ 9666515 w 9666515"/>
              <a:gd name="connsiteY3" fmla="*/ 174171 h 194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66515" h="1943758">
                <a:moveTo>
                  <a:pt x="0" y="0"/>
                </a:moveTo>
                <a:cubicBezTo>
                  <a:pt x="830035" y="732971"/>
                  <a:pt x="1660071" y="1465943"/>
                  <a:pt x="2895600" y="1752600"/>
                </a:cubicBezTo>
                <a:cubicBezTo>
                  <a:pt x="4131129" y="2039257"/>
                  <a:pt x="6284686" y="1983013"/>
                  <a:pt x="7413172" y="1719942"/>
                </a:cubicBezTo>
                <a:cubicBezTo>
                  <a:pt x="8541658" y="1456871"/>
                  <a:pt x="9104086" y="815521"/>
                  <a:pt x="9666515" y="174171"/>
                </a:cubicBezTo>
              </a:path>
            </a:pathLst>
          </a:custGeom>
          <a:noFill/>
          <a:ln w="22225">
            <a:solidFill>
              <a:schemeClr val="tx1">
                <a:lumMod val="50000"/>
                <a:lumOff val="50000"/>
              </a:schemeClr>
            </a:solidFill>
            <a:prstDash val="sysDot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881743" y="2024743"/>
            <a:ext cx="9808028" cy="2663938"/>
          </a:xfrm>
          <a:custGeom>
            <a:avLst/>
            <a:gdLst>
              <a:gd name="connsiteX0" fmla="*/ 0 w 9808028"/>
              <a:gd name="connsiteY0" fmla="*/ 0 h 2663938"/>
              <a:gd name="connsiteX1" fmla="*/ 2960914 w 9808028"/>
              <a:gd name="connsiteY1" fmla="*/ 2383971 h 2663938"/>
              <a:gd name="connsiteX2" fmla="*/ 7445828 w 9808028"/>
              <a:gd name="connsiteY2" fmla="*/ 2373086 h 2663938"/>
              <a:gd name="connsiteX3" fmla="*/ 9808028 w 9808028"/>
              <a:gd name="connsiteY3" fmla="*/ 195943 h 266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08028" h="2663938">
                <a:moveTo>
                  <a:pt x="0" y="0"/>
                </a:moveTo>
                <a:cubicBezTo>
                  <a:pt x="859971" y="994228"/>
                  <a:pt x="1719943" y="1988457"/>
                  <a:pt x="2960914" y="2383971"/>
                </a:cubicBezTo>
                <a:cubicBezTo>
                  <a:pt x="4201885" y="2779485"/>
                  <a:pt x="6304642" y="2737757"/>
                  <a:pt x="7445828" y="2373086"/>
                </a:cubicBezTo>
                <a:cubicBezTo>
                  <a:pt x="8587014" y="2008415"/>
                  <a:pt x="9197521" y="1102179"/>
                  <a:pt x="9808028" y="195943"/>
                </a:cubicBezTo>
              </a:path>
            </a:pathLst>
          </a:custGeom>
          <a:noFill/>
          <a:ln w="22225">
            <a:solidFill>
              <a:schemeClr val="tx1">
                <a:lumMod val="50000"/>
                <a:lumOff val="50000"/>
              </a:schemeClr>
            </a:solidFill>
            <a:prstDash val="sysDot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5" t="3637" r="41847" b="17306"/>
          <a:stretch/>
        </p:blipFill>
        <p:spPr>
          <a:xfrm>
            <a:off x="546520" y="1085850"/>
            <a:ext cx="422688" cy="887612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902533" y="1246187"/>
            <a:ext cx="1407453" cy="90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POLICY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1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5" t="3637" r="41847" b="17306"/>
          <a:stretch/>
        </p:blipFill>
        <p:spPr>
          <a:xfrm>
            <a:off x="10262020" y="1085850"/>
            <a:ext cx="422688" cy="887612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0618033" y="1246187"/>
            <a:ext cx="1407453" cy="90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POLICY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SemiBold" panose="020B07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TIME 2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2309986" y="1611406"/>
            <a:ext cx="7873920" cy="7458"/>
          </a:xfrm>
          <a:prstGeom prst="straightConnector1">
            <a:avLst/>
          </a:prstGeom>
          <a:ln w="38100">
            <a:solidFill>
              <a:srgbClr val="C00000"/>
            </a:solidFill>
            <a:prstDash val="dash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itle 1"/>
          <p:cNvSpPr txBox="1">
            <a:spLocks/>
          </p:cNvSpPr>
          <p:nvPr/>
        </p:nvSpPr>
        <p:spPr>
          <a:xfrm>
            <a:off x="3885721" y="2051766"/>
            <a:ext cx="4430805" cy="372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Meaning of citizenship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ea typeface="Lato" panose="020F0502020204030203" pitchFamily="34" charset="0"/>
                <a:cs typeface="Lato" panose="020F0502020204030203" pitchFamily="34" charset="0"/>
              </a:rPr>
              <a:t>Membership in political “class”</a:t>
            </a:r>
          </a:p>
          <a:p>
            <a:pPr algn="ctr">
              <a:lnSpc>
                <a:spcPct val="100000"/>
              </a:lnSpc>
            </a:pPr>
            <a:r>
              <a:rPr lang="en-US" sz="1800" dirty="0">
                <a:ea typeface="Lato" panose="020F0502020204030203" pitchFamily="34" charset="0"/>
                <a:cs typeface="Lato" panose="020F0502020204030203" pitchFamily="34" charset="0"/>
              </a:rPr>
              <a:t>Status</a:t>
            </a:r>
          </a:p>
          <a:p>
            <a:pPr algn="ctr">
              <a:lnSpc>
                <a:spcPct val="100000"/>
              </a:lnSpc>
            </a:pPr>
            <a:endParaRPr lang="en-US" sz="1800" dirty="0">
              <a:solidFill>
                <a:schemeClr val="tx2"/>
              </a:solidFill>
              <a:latin typeface="Raleway Medium" panose="020B06030301010600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0812121" y="1849800"/>
            <a:ext cx="228600" cy="2473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1"/>
          <p:cNvSpPr txBox="1">
            <a:spLocks/>
          </p:cNvSpPr>
          <p:nvPr/>
        </p:nvSpPr>
        <p:spPr>
          <a:xfrm>
            <a:off x="3880596" y="2908327"/>
            <a:ext cx="4430805" cy="372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Forms of governance</a:t>
            </a:r>
          </a:p>
        </p:txBody>
      </p:sp>
      <p:sp>
        <p:nvSpPr>
          <p:cNvPr id="44" name="Title 1"/>
          <p:cNvSpPr txBox="1">
            <a:spLocks/>
          </p:cNvSpPr>
          <p:nvPr/>
        </p:nvSpPr>
        <p:spPr>
          <a:xfrm>
            <a:off x="3880596" y="3664159"/>
            <a:ext cx="4430805" cy="372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Power of social groups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Interest groups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Social movements</a:t>
            </a:r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3880596" y="4560718"/>
            <a:ext cx="4430805" cy="3726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  <a:latin typeface="Raleway Medium" panose="020B06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Political agendas &amp; policy problems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Perceptions of target populations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Problem definitions</a:t>
            </a:r>
          </a:p>
          <a:p>
            <a:pPr algn="ctr">
              <a:lnSpc>
                <a:spcPct val="100000"/>
              </a:lnSpc>
            </a:pPr>
            <a:r>
              <a:rPr lang="en-US" sz="1600" dirty="0"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Constituents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4475712" y="1087437"/>
            <a:ext cx="3542467" cy="3726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Raleway Light" panose="020B0403030101060003" pitchFamily="34" charset="0"/>
                <a:ea typeface="Lato" panose="020F0502020204030203" pitchFamily="34" charset="0"/>
                <a:cs typeface="Lato" panose="020F0502020204030203" pitchFamily="34" charset="0"/>
              </a:rPr>
              <a:t>Feedback effects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CDFC3C-D928-46C4-BC21-56C22128C416}"/>
              </a:ext>
            </a:extLst>
          </p:cNvPr>
          <p:cNvSpPr/>
          <p:nvPr/>
        </p:nvSpPr>
        <p:spPr>
          <a:xfrm>
            <a:off x="3047998" y="311719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Legitimate domain of government</a:t>
            </a:r>
          </a:p>
          <a:p>
            <a:pPr algn="ctr"/>
            <a:r>
              <a:rPr lang="en-US" dirty="0"/>
              <a:t>Policy options</a:t>
            </a:r>
          </a:p>
        </p:txBody>
      </p:sp>
    </p:spTree>
    <p:extLst>
      <p:ext uri="{BB962C8B-B14F-4D97-AF65-F5344CB8AC3E}">
        <p14:creationId xmlns:p14="http://schemas.microsoft.com/office/powerpoint/2010/main" val="305506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57BED-5C2E-4922-A47C-F75008E17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n-US" sz="3600"/>
              <a:t>Submerged State</a:t>
            </a:r>
          </a:p>
        </p:txBody>
      </p:sp>
      <p:pic>
        <p:nvPicPr>
          <p:cNvPr id="1026" name="Picture 2" descr="Russia's increasing focus on submarine warfare worrying NATO - Business  Insider">
            <a:extLst>
              <a:ext uri="{FF2B5EF4-FFF2-40B4-BE49-F238E27FC236}">
                <a16:creationId xmlns:a16="http://schemas.microsoft.com/office/drawing/2014/main" id="{BF09576F-E9BB-433E-B680-D80F317BB4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33" b="3297"/>
          <a:stretch/>
        </p:blipFill>
        <p:spPr bwMode="auto"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913A3-BE6D-4CE0-9788-84E0ED087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en-US" sz="1800"/>
              <a:t>Policies are more or less visible</a:t>
            </a:r>
          </a:p>
          <a:p>
            <a:endParaRPr lang="en-US" sz="1800"/>
          </a:p>
          <a:p>
            <a:r>
              <a:rPr lang="en-US" sz="1800"/>
              <a:t>And therefore more or less stable </a:t>
            </a:r>
          </a:p>
        </p:txBody>
      </p:sp>
    </p:spTree>
    <p:extLst>
      <p:ext uri="{BB962C8B-B14F-4D97-AF65-F5344CB8AC3E}">
        <p14:creationId xmlns:p14="http://schemas.microsoft.com/office/powerpoint/2010/main" val="1735386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48B0D1-3241-C20E-EA6B-01F0EF069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Institutional Feedbacks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138D2D5-C3AE-BEDC-5D32-F71B54D530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6457413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5417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5988BD-6DE2-FF61-D283-0F4321B36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5600"/>
              <a:t>When does path dependence occur? QWERTY example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58C3D2F-B7F3-D829-3297-B1F70DF651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7985295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6467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65583-197A-BCC7-66A7-66D287F65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Size of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8E274-F67A-1A9F-A358-2C14F2260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Larger is better  - resources but also identity</a:t>
            </a:r>
          </a:p>
        </p:txBody>
      </p:sp>
    </p:spTree>
    <p:extLst>
      <p:ext uri="{BB962C8B-B14F-4D97-AF65-F5344CB8AC3E}">
        <p14:creationId xmlns:p14="http://schemas.microsoft.com/office/powerpoint/2010/main" val="34487446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2A399-3A9E-C4BB-54C8-40F98DDCC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Traceability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519F0-7818-4B7D-FBC9-69581C935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Outcomes linked to policy</a:t>
            </a:r>
          </a:p>
          <a:p>
            <a:endParaRPr lang="en-US" dirty="0"/>
          </a:p>
          <a:p>
            <a:pPr lvl="1"/>
            <a:r>
              <a:rPr lang="en-US" dirty="0"/>
              <a:t>And</a:t>
            </a:r>
          </a:p>
          <a:p>
            <a:endParaRPr lang="en-US" dirty="0"/>
          </a:p>
          <a:p>
            <a:r>
              <a:rPr lang="en-US" dirty="0"/>
              <a:t>Policy linked to credit/blame claim?</a:t>
            </a:r>
          </a:p>
        </p:txBody>
      </p:sp>
    </p:spTree>
    <p:extLst>
      <p:ext uri="{BB962C8B-B14F-4D97-AF65-F5344CB8AC3E}">
        <p14:creationId xmlns:p14="http://schemas.microsoft.com/office/powerpoint/2010/main" val="26421914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CAD02-F30B-16E1-EEC2-4E3D8DC19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Proximity and concentration/diffusion of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22B95-03B5-5450-01B9-5FE402A6C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 to </a:t>
            </a:r>
            <a:r>
              <a:rPr lang="en-US" dirty="0" err="1"/>
              <a:t>Lowi</a:t>
            </a:r>
            <a:endParaRPr lang="en-US" dirty="0"/>
          </a:p>
          <a:p>
            <a:endParaRPr lang="en-US" dirty="0"/>
          </a:p>
          <a:p>
            <a:r>
              <a:rPr lang="en-US" dirty="0"/>
              <a:t>Nearness/proximity -&gt; more likely feedback</a:t>
            </a:r>
          </a:p>
          <a:p>
            <a:endParaRPr lang="en-US" dirty="0"/>
          </a:p>
          <a:p>
            <a:r>
              <a:rPr lang="en-US" dirty="0"/>
              <a:t>How clear is the target population</a:t>
            </a:r>
          </a:p>
        </p:txBody>
      </p:sp>
    </p:spTree>
    <p:extLst>
      <p:ext uri="{BB962C8B-B14F-4D97-AF65-F5344CB8AC3E}">
        <p14:creationId xmlns:p14="http://schemas.microsoft.com/office/powerpoint/2010/main" val="3972270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ourglass and a calendar">
            <a:extLst>
              <a:ext uri="{FF2B5EF4-FFF2-40B4-BE49-F238E27FC236}">
                <a16:creationId xmlns:a16="http://schemas.microsoft.com/office/drawing/2014/main" id="{5A6F88EE-CC64-7DEA-EE4A-6D85CC289A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12" r="2" b="2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B744B4-5642-513B-B084-5BF18550F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Duration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85356-AFB2-C811-FD9D-A840EF9C9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chemeClr val="bg1"/>
                </a:solidFill>
              </a:rPr>
              <a:t>Less research but theoretically longer is better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298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47B59-8A16-DDEB-12C6-520DDF0DA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Administration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98EC1-5F27-165F-BCA4-2B3537411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Direct vs. mediated (contracted)</a:t>
            </a:r>
          </a:p>
          <a:p>
            <a:endParaRPr lang="en-US" dirty="0"/>
          </a:p>
          <a:p>
            <a:r>
              <a:rPr lang="en-US" dirty="0"/>
              <a:t>Level of administrative burden</a:t>
            </a:r>
          </a:p>
        </p:txBody>
      </p:sp>
    </p:spTree>
    <p:extLst>
      <p:ext uri="{BB962C8B-B14F-4D97-AF65-F5344CB8AC3E}">
        <p14:creationId xmlns:p14="http://schemas.microsoft.com/office/powerpoint/2010/main" val="36855897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16A4F-D3D7-B74A-1AD1-3B2F7EDA5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Building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6C396-33E3-3186-10DB-64F3E06248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Identity and capacity</a:t>
            </a:r>
          </a:p>
        </p:txBody>
      </p:sp>
    </p:spTree>
    <p:extLst>
      <p:ext uri="{BB962C8B-B14F-4D97-AF65-F5344CB8AC3E}">
        <p14:creationId xmlns:p14="http://schemas.microsoft.com/office/powerpoint/2010/main" val="21726437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B6BAB-D22B-8B1B-8C25-0CF57516F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 Group Mobilization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9A50D-F62E-CD25-9C33-1ED983D20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AARP example</a:t>
            </a:r>
          </a:p>
        </p:txBody>
      </p:sp>
    </p:spTree>
    <p:extLst>
      <p:ext uri="{BB962C8B-B14F-4D97-AF65-F5344CB8AC3E}">
        <p14:creationId xmlns:p14="http://schemas.microsoft.com/office/powerpoint/2010/main" val="22547092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671B64-9E5D-C564-31E6-C160FEB3A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US" sz="4000"/>
              <a:t>Lock-in Effects and Policy Change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6ECFCBD-ABE1-4245-B1B6-0010F9C5EF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3044522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40812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4DC77-8238-C7F7-5C72-A5EF5F547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Private Programs?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5EBDF-4DC9-E59A-706B-616A506349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i.e. private health insurance in the US</a:t>
            </a:r>
          </a:p>
        </p:txBody>
      </p:sp>
    </p:spTree>
    <p:extLst>
      <p:ext uri="{BB962C8B-B14F-4D97-AF65-F5344CB8AC3E}">
        <p14:creationId xmlns:p14="http://schemas.microsoft.com/office/powerpoint/2010/main" val="33529409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A96F0-361C-D2F4-035C-5B38DE105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Politics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8DC68-AE6A-03B7-3442-7E19190C4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discussed variously above</a:t>
            </a:r>
          </a:p>
        </p:txBody>
      </p:sp>
    </p:spTree>
    <p:extLst>
      <p:ext uri="{BB962C8B-B14F-4D97-AF65-F5344CB8AC3E}">
        <p14:creationId xmlns:p14="http://schemas.microsoft.com/office/powerpoint/2010/main" val="243069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1E398-3DBD-375A-4733-C093E4594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stage of the policy process is feedback most likely?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1C416B5-3731-9F61-E165-947E237C4F5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363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645A1AB-0E75-469D-B717-B2198D515B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A645A1AB-0E75-469D-B717-B2198D515B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AD21188-8968-4808-AD34-7D8F86009A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5AD21188-8968-4808-AD34-7D8F86009A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04E69E-8DB7-4FFB-8D96-BDBE5F1590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0104E69E-8DB7-4FFB-8D96-BDBE5F1590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DEEA8A6-1B62-49ED-9323-FB06F64A66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1DEEA8A6-1B62-49ED-9323-FB06F64A66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EF7513-1BEE-4381-8B0C-976D65803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F0EF7513-1BEE-4381-8B0C-976D65803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B817C73-830D-4895-9560-99C5FE4595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6B817C73-830D-4895-9560-99C5FE4595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B5F360-7BD1-4D9C-AE73-8C361A407E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D1B5F360-7BD1-4D9C-AE73-8C361A407E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62AC8D-344D-4DEA-AE67-FA73764C40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A462AC8D-344D-4DEA-AE67-FA73764C40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EC0449F-D038-4A30-B3DA-DF61172424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FEC0449F-D038-4A30-B3DA-DF61172424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8F7DDB-BA15-4959-8B7C-9EECC1236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A8F7DDB-BA15-4959-8B7C-9EECC1236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128159D-1525-49E6-8ECB-57A0479523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5128159D-1525-49E6-8ECB-57A0479523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D723A69-C343-4FD1-8F4D-60AE14C5FE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ED723A69-C343-4FD1-8F4D-60AE14C5FE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493</Words>
  <Application>Microsoft Office PowerPoint</Application>
  <PresentationFormat>Widescreen</PresentationFormat>
  <Paragraphs>169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</vt:lpstr>
      <vt:lpstr>Bradley Hand ITC</vt:lpstr>
      <vt:lpstr>Calibri</vt:lpstr>
      <vt:lpstr>Calibri Light</vt:lpstr>
      <vt:lpstr>Century Gothic</vt:lpstr>
      <vt:lpstr>Lato</vt:lpstr>
      <vt:lpstr>Raleway</vt:lpstr>
      <vt:lpstr>Raleway Light</vt:lpstr>
      <vt:lpstr>Raleway Medium</vt:lpstr>
      <vt:lpstr>Raleway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Submerged State</vt:lpstr>
      <vt:lpstr>Institutional Feedbacks</vt:lpstr>
      <vt:lpstr>When does path dependence occur? QWERTY example</vt:lpstr>
      <vt:lpstr>Size of benefits</vt:lpstr>
      <vt:lpstr>Traceability </vt:lpstr>
      <vt:lpstr>Proximity and concentration/diffusion of benefits</vt:lpstr>
      <vt:lpstr>Duration</vt:lpstr>
      <vt:lpstr>Program Administration</vt:lpstr>
      <vt:lpstr>State Building</vt:lpstr>
      <vt:lpstr>Interest Group Mobilization</vt:lpstr>
      <vt:lpstr>Lock-in Effects and Policy Change</vt:lpstr>
      <vt:lpstr>Private Programs?</vt:lpstr>
      <vt:lpstr>Mass Politics </vt:lpstr>
      <vt:lpstr>Which stage of the policy process is feedback most likely?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Wehde, Wesley</dc:creator>
  <cp:lastModifiedBy>Wehde, Wesley</cp:lastModifiedBy>
  <cp:revision>5</cp:revision>
  <dcterms:created xsi:type="dcterms:W3CDTF">2020-10-05T20:15:00Z</dcterms:created>
  <dcterms:modified xsi:type="dcterms:W3CDTF">2026-04-07T22:17:49Z</dcterms:modified>
</cp:coreProperties>
</file>