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97" d="100"/>
          <a:sy n="97" d="100"/>
        </p:scale>
        <p:origin x="102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C605FF-164C-4A26-B82D-832A44DC830C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761A1D8-64CD-4E53-A803-0FF4F9B437CB}">
      <dgm:prSet phldrT="[Text]" phldr="0"/>
      <dgm:spPr/>
      <dgm:t>
        <a:bodyPr/>
        <a:lstStyle/>
        <a:p>
          <a:r>
            <a:rPr lang="en-US" dirty="0"/>
            <a:t>Science and Academia</a:t>
          </a:r>
        </a:p>
      </dgm:t>
    </dgm:pt>
    <dgm:pt modelId="{AC0F37F8-7D18-4E87-A8F5-86C9163D3F45}" type="parTrans" cxnId="{789DDF21-AF9B-4764-92FF-E93B4D561F80}">
      <dgm:prSet/>
      <dgm:spPr/>
      <dgm:t>
        <a:bodyPr/>
        <a:lstStyle/>
        <a:p>
          <a:endParaRPr lang="en-US"/>
        </a:p>
      </dgm:t>
    </dgm:pt>
    <dgm:pt modelId="{6092F77E-4F44-44C9-8680-AD6B4F59D026}" type="sibTrans" cxnId="{789DDF21-AF9B-4764-92FF-E93B4D561F80}">
      <dgm:prSet/>
      <dgm:spPr/>
      <dgm:t>
        <a:bodyPr/>
        <a:lstStyle/>
        <a:p>
          <a:endParaRPr lang="en-US"/>
        </a:p>
      </dgm:t>
    </dgm:pt>
    <dgm:pt modelId="{E1D83799-11CB-49DB-A647-7B033C003817}">
      <dgm:prSet phldrT="[Text]" phldr="0"/>
      <dgm:spPr/>
      <dgm:t>
        <a:bodyPr/>
        <a:lstStyle/>
        <a:p>
          <a:r>
            <a:rPr lang="en-US" dirty="0"/>
            <a:t>Policymakers</a:t>
          </a:r>
        </a:p>
      </dgm:t>
    </dgm:pt>
    <dgm:pt modelId="{7B725781-7AAB-48ED-93A6-F29CFD175357}" type="parTrans" cxnId="{0DE43CBC-4C7F-4034-83B6-8F9506D33493}">
      <dgm:prSet/>
      <dgm:spPr/>
      <dgm:t>
        <a:bodyPr/>
        <a:lstStyle/>
        <a:p>
          <a:endParaRPr lang="en-US"/>
        </a:p>
      </dgm:t>
    </dgm:pt>
    <dgm:pt modelId="{3E4236E5-D4A6-4A8B-8510-4736BC654FAF}" type="sibTrans" cxnId="{0DE43CBC-4C7F-4034-83B6-8F9506D33493}">
      <dgm:prSet/>
      <dgm:spPr/>
      <dgm:t>
        <a:bodyPr/>
        <a:lstStyle/>
        <a:p>
          <a:endParaRPr lang="en-US"/>
        </a:p>
      </dgm:t>
    </dgm:pt>
    <dgm:pt modelId="{4297F5AB-35C0-4909-85A6-DFFED903E4D9}" type="pres">
      <dgm:prSet presAssocID="{79C605FF-164C-4A26-B82D-832A44DC830C}" presName="compositeShape" presStyleCnt="0">
        <dgm:presLayoutVars>
          <dgm:chMax val="7"/>
          <dgm:dir/>
          <dgm:resizeHandles val="exact"/>
        </dgm:presLayoutVars>
      </dgm:prSet>
      <dgm:spPr/>
    </dgm:pt>
    <dgm:pt modelId="{5E1063FE-D6AF-42CD-9E60-8699C1070A1E}" type="pres">
      <dgm:prSet presAssocID="{79C605FF-164C-4A26-B82D-832A44DC830C}" presName="wedge1" presStyleLbl="node1" presStyleIdx="0" presStyleCnt="2"/>
      <dgm:spPr/>
    </dgm:pt>
    <dgm:pt modelId="{41FCFDBE-1C3C-4B6E-9035-4768848E45B2}" type="pres">
      <dgm:prSet presAssocID="{79C605FF-164C-4A26-B82D-832A44DC830C}" presName="dummy1a" presStyleCnt="0"/>
      <dgm:spPr/>
    </dgm:pt>
    <dgm:pt modelId="{80D0FDB1-A652-43D1-B9BD-72AE9B0C1613}" type="pres">
      <dgm:prSet presAssocID="{79C605FF-164C-4A26-B82D-832A44DC830C}" presName="dummy1b" presStyleCnt="0"/>
      <dgm:spPr/>
    </dgm:pt>
    <dgm:pt modelId="{E550DCE2-DDD0-4D60-8D18-CE0FDF2E64C2}" type="pres">
      <dgm:prSet presAssocID="{79C605FF-164C-4A26-B82D-832A44DC830C}" presName="wedge1Tx" presStyleLbl="node1" presStyleIdx="0" presStyleCnt="2">
        <dgm:presLayoutVars>
          <dgm:chMax val="0"/>
          <dgm:chPref val="0"/>
          <dgm:bulletEnabled val="1"/>
        </dgm:presLayoutVars>
      </dgm:prSet>
      <dgm:spPr/>
    </dgm:pt>
    <dgm:pt modelId="{65A24624-051F-4C18-8E14-446C6022E732}" type="pres">
      <dgm:prSet presAssocID="{79C605FF-164C-4A26-B82D-832A44DC830C}" presName="wedge2" presStyleLbl="node1" presStyleIdx="1" presStyleCnt="2"/>
      <dgm:spPr/>
    </dgm:pt>
    <dgm:pt modelId="{143EE2F6-5A8D-4D84-BED6-F0E4C9A115A5}" type="pres">
      <dgm:prSet presAssocID="{79C605FF-164C-4A26-B82D-832A44DC830C}" presName="dummy2a" presStyleCnt="0"/>
      <dgm:spPr/>
    </dgm:pt>
    <dgm:pt modelId="{80CE1F71-8CEE-4896-B0D1-BC5AEBBEF2D0}" type="pres">
      <dgm:prSet presAssocID="{79C605FF-164C-4A26-B82D-832A44DC830C}" presName="dummy2b" presStyleCnt="0"/>
      <dgm:spPr/>
    </dgm:pt>
    <dgm:pt modelId="{E2774AD2-0DEA-4999-A421-4A57AEC6D837}" type="pres">
      <dgm:prSet presAssocID="{79C605FF-164C-4A26-B82D-832A44DC830C}" presName="wedge2Tx" presStyleLbl="node1" presStyleIdx="1" presStyleCnt="2">
        <dgm:presLayoutVars>
          <dgm:chMax val="0"/>
          <dgm:chPref val="0"/>
          <dgm:bulletEnabled val="1"/>
        </dgm:presLayoutVars>
      </dgm:prSet>
      <dgm:spPr/>
    </dgm:pt>
    <dgm:pt modelId="{4FBCDF51-1147-4AF7-8F5B-1A5911D22AA9}" type="pres">
      <dgm:prSet presAssocID="{6092F77E-4F44-44C9-8680-AD6B4F59D026}" presName="arrowWedge1" presStyleLbl="fgSibTrans2D1" presStyleIdx="0" presStyleCnt="2"/>
      <dgm:spPr/>
    </dgm:pt>
    <dgm:pt modelId="{380B679E-C14F-447D-B274-370FB196ED60}" type="pres">
      <dgm:prSet presAssocID="{3E4236E5-D4A6-4A8B-8510-4736BC654FAF}" presName="arrowWedge2" presStyleLbl="fgSibTrans2D1" presStyleIdx="1" presStyleCnt="2"/>
      <dgm:spPr/>
    </dgm:pt>
  </dgm:ptLst>
  <dgm:cxnLst>
    <dgm:cxn modelId="{EC05C319-EDC3-46AC-A4D2-0D662A706AB9}" type="presOf" srcId="{F761A1D8-64CD-4E53-A803-0FF4F9B437CB}" destId="{E550DCE2-DDD0-4D60-8D18-CE0FDF2E64C2}" srcOrd="1" destOrd="0" presId="urn:microsoft.com/office/officeart/2005/8/layout/cycle8"/>
    <dgm:cxn modelId="{789DDF21-AF9B-4764-92FF-E93B4D561F80}" srcId="{79C605FF-164C-4A26-B82D-832A44DC830C}" destId="{F761A1D8-64CD-4E53-A803-0FF4F9B437CB}" srcOrd="0" destOrd="0" parTransId="{AC0F37F8-7D18-4E87-A8F5-86C9163D3F45}" sibTransId="{6092F77E-4F44-44C9-8680-AD6B4F59D026}"/>
    <dgm:cxn modelId="{C22E888B-6412-42A7-BA2A-B0BA51542A67}" type="presOf" srcId="{79C605FF-164C-4A26-B82D-832A44DC830C}" destId="{4297F5AB-35C0-4909-85A6-DFFED903E4D9}" srcOrd="0" destOrd="0" presId="urn:microsoft.com/office/officeart/2005/8/layout/cycle8"/>
    <dgm:cxn modelId="{7AD39F96-0058-4F04-B96C-BDF9BA9FDF66}" type="presOf" srcId="{F761A1D8-64CD-4E53-A803-0FF4F9B437CB}" destId="{5E1063FE-D6AF-42CD-9E60-8699C1070A1E}" srcOrd="0" destOrd="0" presId="urn:microsoft.com/office/officeart/2005/8/layout/cycle8"/>
    <dgm:cxn modelId="{0DE43CBC-4C7F-4034-83B6-8F9506D33493}" srcId="{79C605FF-164C-4A26-B82D-832A44DC830C}" destId="{E1D83799-11CB-49DB-A647-7B033C003817}" srcOrd="1" destOrd="0" parTransId="{7B725781-7AAB-48ED-93A6-F29CFD175357}" sibTransId="{3E4236E5-D4A6-4A8B-8510-4736BC654FAF}"/>
    <dgm:cxn modelId="{3DC795F7-0570-4009-AFCC-4983E83DD7F7}" type="presOf" srcId="{E1D83799-11CB-49DB-A647-7B033C003817}" destId="{E2774AD2-0DEA-4999-A421-4A57AEC6D837}" srcOrd="1" destOrd="0" presId="urn:microsoft.com/office/officeart/2005/8/layout/cycle8"/>
    <dgm:cxn modelId="{2F55D4FF-BE3A-47D1-80E9-118CBFDA27A4}" type="presOf" srcId="{E1D83799-11CB-49DB-A647-7B033C003817}" destId="{65A24624-051F-4C18-8E14-446C6022E732}" srcOrd="0" destOrd="0" presId="urn:microsoft.com/office/officeart/2005/8/layout/cycle8"/>
    <dgm:cxn modelId="{D8D8CD59-08F5-4928-9952-617EFC0D0C79}" type="presParOf" srcId="{4297F5AB-35C0-4909-85A6-DFFED903E4D9}" destId="{5E1063FE-D6AF-42CD-9E60-8699C1070A1E}" srcOrd="0" destOrd="0" presId="urn:microsoft.com/office/officeart/2005/8/layout/cycle8"/>
    <dgm:cxn modelId="{7A0377FB-C7CC-40C6-B9A9-E5303E4DC29D}" type="presParOf" srcId="{4297F5AB-35C0-4909-85A6-DFFED903E4D9}" destId="{41FCFDBE-1C3C-4B6E-9035-4768848E45B2}" srcOrd="1" destOrd="0" presId="urn:microsoft.com/office/officeart/2005/8/layout/cycle8"/>
    <dgm:cxn modelId="{E106C2E6-EA7C-4679-AF4B-979BB6B8C40D}" type="presParOf" srcId="{4297F5AB-35C0-4909-85A6-DFFED903E4D9}" destId="{80D0FDB1-A652-43D1-B9BD-72AE9B0C1613}" srcOrd="2" destOrd="0" presId="urn:microsoft.com/office/officeart/2005/8/layout/cycle8"/>
    <dgm:cxn modelId="{00D58A57-6422-4993-99B1-C9DCDF104478}" type="presParOf" srcId="{4297F5AB-35C0-4909-85A6-DFFED903E4D9}" destId="{E550DCE2-DDD0-4D60-8D18-CE0FDF2E64C2}" srcOrd="3" destOrd="0" presId="urn:microsoft.com/office/officeart/2005/8/layout/cycle8"/>
    <dgm:cxn modelId="{FF4D67C0-FFE2-4A82-B722-0FEF454EEF8F}" type="presParOf" srcId="{4297F5AB-35C0-4909-85A6-DFFED903E4D9}" destId="{65A24624-051F-4C18-8E14-446C6022E732}" srcOrd="4" destOrd="0" presId="urn:microsoft.com/office/officeart/2005/8/layout/cycle8"/>
    <dgm:cxn modelId="{C59D2862-9773-4AB6-AE31-357300A73B80}" type="presParOf" srcId="{4297F5AB-35C0-4909-85A6-DFFED903E4D9}" destId="{143EE2F6-5A8D-4D84-BED6-F0E4C9A115A5}" srcOrd="5" destOrd="0" presId="urn:microsoft.com/office/officeart/2005/8/layout/cycle8"/>
    <dgm:cxn modelId="{EB808993-14AC-4F5C-93EA-783967B6122C}" type="presParOf" srcId="{4297F5AB-35C0-4909-85A6-DFFED903E4D9}" destId="{80CE1F71-8CEE-4896-B0D1-BC5AEBBEF2D0}" srcOrd="6" destOrd="0" presId="urn:microsoft.com/office/officeart/2005/8/layout/cycle8"/>
    <dgm:cxn modelId="{1CB4DF14-D74C-4601-8DFC-E14DD4322832}" type="presParOf" srcId="{4297F5AB-35C0-4909-85A6-DFFED903E4D9}" destId="{E2774AD2-0DEA-4999-A421-4A57AEC6D837}" srcOrd="7" destOrd="0" presId="urn:microsoft.com/office/officeart/2005/8/layout/cycle8"/>
    <dgm:cxn modelId="{23977760-8610-4FB7-8792-68405BC26330}" type="presParOf" srcId="{4297F5AB-35C0-4909-85A6-DFFED903E4D9}" destId="{4FBCDF51-1147-4AF7-8F5B-1A5911D22AA9}" srcOrd="8" destOrd="0" presId="urn:microsoft.com/office/officeart/2005/8/layout/cycle8"/>
    <dgm:cxn modelId="{7DC2E997-6F68-420C-8C8F-66C1519A1BF7}" type="presParOf" srcId="{4297F5AB-35C0-4909-85A6-DFFED903E4D9}" destId="{380B679E-C14F-447D-B274-370FB196ED60}" srcOrd="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1063FE-D6AF-42CD-9E60-8699C1070A1E}">
      <dsp:nvSpPr>
        <dsp:cNvPr id="0" name=""/>
        <dsp:cNvSpPr/>
      </dsp:nvSpPr>
      <dsp:spPr>
        <a:xfrm>
          <a:off x="3517264" y="330107"/>
          <a:ext cx="3655123" cy="3655123"/>
        </a:xfrm>
        <a:prstGeom prst="pie">
          <a:avLst>
            <a:gd name="adj1" fmla="val 16200000"/>
            <a:gd name="adj2" fmla="val 54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Science and Academia</a:t>
          </a:r>
        </a:p>
      </dsp:txBody>
      <dsp:txXfrm>
        <a:off x="5514528" y="1287401"/>
        <a:ext cx="1305401" cy="1740535"/>
      </dsp:txXfrm>
    </dsp:sp>
    <dsp:sp modelId="{65A24624-051F-4C18-8E14-446C6022E732}">
      <dsp:nvSpPr>
        <dsp:cNvPr id="0" name=""/>
        <dsp:cNvSpPr/>
      </dsp:nvSpPr>
      <dsp:spPr>
        <a:xfrm>
          <a:off x="3343211" y="330107"/>
          <a:ext cx="3655123" cy="3655123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Policymakers</a:t>
          </a:r>
        </a:p>
      </dsp:txBody>
      <dsp:txXfrm>
        <a:off x="3695669" y="1287401"/>
        <a:ext cx="1305401" cy="1740535"/>
      </dsp:txXfrm>
    </dsp:sp>
    <dsp:sp modelId="{4FBCDF51-1147-4AF7-8F5B-1A5911D22AA9}">
      <dsp:nvSpPr>
        <dsp:cNvPr id="0" name=""/>
        <dsp:cNvSpPr/>
      </dsp:nvSpPr>
      <dsp:spPr>
        <a:xfrm>
          <a:off x="3290995" y="103837"/>
          <a:ext cx="4107663" cy="4107663"/>
        </a:xfrm>
        <a:prstGeom prst="circularArrow">
          <a:avLst>
            <a:gd name="adj1" fmla="val 5085"/>
            <a:gd name="adj2" fmla="val 327528"/>
            <a:gd name="adj3" fmla="val 5072472"/>
            <a:gd name="adj4" fmla="val 162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0B679E-C14F-447D-B274-370FB196ED60}">
      <dsp:nvSpPr>
        <dsp:cNvPr id="0" name=""/>
        <dsp:cNvSpPr/>
      </dsp:nvSpPr>
      <dsp:spPr>
        <a:xfrm>
          <a:off x="3116941" y="103837"/>
          <a:ext cx="4107663" cy="4107663"/>
        </a:xfrm>
        <a:prstGeom prst="circularArrow">
          <a:avLst>
            <a:gd name="adj1" fmla="val 5085"/>
            <a:gd name="adj2" fmla="val 327528"/>
            <a:gd name="adj3" fmla="val 15872472"/>
            <a:gd name="adj4" fmla="val 54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1B75A-D210-4206-AE5B-5644F1D75C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BAC9BA-6341-FD50-8BE4-0BFE72C8A9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69CD30-C7E6-4BB5-1F88-A5C7ED97F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63B88-2EDF-430A-B6F5-42E337E2D47B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95502A-ECF9-E6AB-6DE0-D72F71EF8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C9099A-029D-0D38-734B-8EEC7466E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B3CE9-CE84-411F-AFA8-6E0217C67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39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241B2-6FD4-5B85-4C64-C42EA0BF4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7C6B86-A05C-3F08-2071-CCA2C996BA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57F292-A5F7-F3D6-FCBF-AEF5DE143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63B88-2EDF-430A-B6F5-42E337E2D47B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3CED39-C0CD-E731-0F8F-6132051B9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877A36-22E1-214A-3A08-B9DF3478B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B3CE9-CE84-411F-AFA8-6E0217C67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736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5F804-81DF-C4E0-FB24-6BFE53257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1EAE49-9C7E-AD01-6D7B-3D17B372D1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6302A3-5C12-E520-C38F-79B329C8D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63B88-2EDF-430A-B6F5-42E337E2D47B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1C307-5A64-EC23-DE09-20C012710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EFCC0C-1E9D-90C3-AC91-D512BEB4F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B3CE9-CE84-411F-AFA8-6E0217C67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607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FD896-D32A-5AEA-94AF-F871AF8BC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CD7B6E-3FA0-73E7-1B94-5863F86F46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074095-2EFE-13F6-53EB-93BAF3F2B4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3939EB-316C-85C1-FBEE-79D0AFAEE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63B88-2EDF-430A-B6F5-42E337E2D47B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ADE9C6-5CD8-8C68-5575-603B22A6F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D968B5-377E-D4AC-47FC-64CB83FC2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B3CE9-CE84-411F-AFA8-6E0217C67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601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9EC58-78AB-B7BD-5AE4-660802778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AEB276-B8F4-DBBC-576F-7F9AADDDF7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703A59-49A5-29F7-E869-1E58841312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AEB5D4-5CD1-2E5C-EC09-8B4250EE76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1D59EE-1C66-C869-47BB-94D252E84B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46A5C2C-1D36-082D-E5B4-AB6EA4FC4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63B88-2EDF-430A-B6F5-42E337E2D47B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1B4B8E-6DC9-5A96-E943-4D1B577D1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2D8A1BD-7335-8170-0F83-FA9131F61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B3CE9-CE84-411F-AFA8-6E0217C67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749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3B675-08FA-8B98-020F-04387D13F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184493-F312-F13F-10C8-B165E7443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63B88-2EDF-430A-B6F5-42E337E2D47B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5933C6-3B8E-79CA-A436-3513AEDAA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0588DF-464C-5053-64D1-D6125310E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B3CE9-CE84-411F-AFA8-6E0217C67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051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AFE476-DC4B-4B5A-C453-42581C66A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63B88-2EDF-430A-B6F5-42E337E2D47B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14D25E-D967-0F53-A0EE-7929327BD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A1B01A-B961-5BB2-CA37-C8A98B4B6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B3CE9-CE84-411F-AFA8-6E0217C67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694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01595-D9C3-2960-0F36-C9308054B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8C0077-8D00-E38E-B02F-DF0ACD22C7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7768A4-4064-DBA6-F8FE-569B765FD3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CF3293-1162-60CE-E50A-2E7B1EFC6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63B88-2EDF-430A-B6F5-42E337E2D47B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B19F13-D050-1742-89BE-14146B2B5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13A104-66C9-F5CD-252B-84E23D54F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B3CE9-CE84-411F-AFA8-6E0217C67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23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42645-1881-9B5B-E7AE-A77B71396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6EE135-B94A-A2D4-77AF-2741EA590B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4EA511-13AC-F2D4-A335-CA9BC218A5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11F0B8-C486-E8F1-0FCA-73332AE54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63B88-2EDF-430A-B6F5-42E337E2D47B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B9B0AB-115E-5D37-48FA-162EE564B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B1549D-7148-BD57-C3F9-9F88D9826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B3CE9-CE84-411F-AFA8-6E0217C67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626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A4C2D-DE89-71A5-17BD-EF418AF75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38609C-BE01-0ED2-28F6-00219DDE53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65AE31-AB54-C9AD-BE28-D8750F28D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63B88-2EDF-430A-B6F5-42E337E2D47B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211DA-E818-B196-8A3C-2046485EF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3A4DCE-5C7B-54BE-1FA5-8258787A9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B3CE9-CE84-411F-AFA8-6E0217C67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816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7C1E06-7C2C-32CA-8711-5887E5D7FE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D10B92-A1A2-2220-A190-A39AD036C2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808A77-F5B5-7AF7-DF23-4FFF3338D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63B88-2EDF-430A-B6F5-42E337E2D47B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6123F8-33D4-41DD-3BE9-F0FF70729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FD4D14-E142-D715-F7BF-AB866C1B8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B3CE9-CE84-411F-AFA8-6E0217C67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581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6D9114-03E2-EE50-65C4-CB411E325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9A4D7E-3E5E-1D2A-79CA-44789CA559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48D606-F6EF-6282-20D9-11F460031B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E63B88-2EDF-430A-B6F5-42E337E2D47B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687602-E80E-62BB-3DBF-47E160EF0B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53B391-7077-2B9D-32D1-4CFA7ED665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CB3CE9-CE84-411F-AFA8-6E0217C67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075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D1141-E5A5-6884-AB08-7A0162DBBD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A2F934-53CA-127E-B3C7-F5A2396669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Video 3" descr="Water Drops And Ripple">
            <a:extLst>
              <a:ext uri="{FF2B5EF4-FFF2-40B4-BE49-F238E27FC236}">
                <a16:creationId xmlns:a16="http://schemas.microsoft.com/office/drawing/2014/main" id="{AC6EA976-34F5-B24F-2461-E35124DD216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r="-1" b="283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1EED00FA-A1F7-EBD8-0D10-D0937E549A0D}"/>
              </a:ext>
            </a:extLst>
          </p:cNvPr>
          <p:cNvSpPr txBox="1">
            <a:spLocks/>
          </p:cNvSpPr>
          <p:nvPr/>
        </p:nvSpPr>
        <p:spPr>
          <a:xfrm>
            <a:off x="704088" y="2244909"/>
            <a:ext cx="4693473" cy="39540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600" dirty="0">
                <a:solidFill>
                  <a:srgbClr val="FFFFFF"/>
                </a:solidFill>
              </a:rPr>
              <a:t>The Future</a:t>
            </a:r>
          </a:p>
        </p:txBody>
      </p:sp>
    </p:spTree>
    <p:extLst>
      <p:ext uri="{BB962C8B-B14F-4D97-AF65-F5344CB8AC3E}">
        <p14:creationId xmlns:p14="http://schemas.microsoft.com/office/powerpoint/2010/main" val="2968206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81AFB-C767-9934-64B9-350EDDB31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environment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CBF786-BA01-873A-40EB-D1387A7516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Human reference (anthropocentric), but implicitly natural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077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4B14C-43E2-8EF9-BCC3-E545DFD81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Environmental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F0568A-27E7-A544-1827-1EF8706F69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 Environmental Impact Assessment (EIA)</a:t>
            </a:r>
          </a:p>
          <a:p>
            <a:r>
              <a:rPr lang="en-US" dirty="0"/>
              <a:t>Institutionalized by 1969 National Environmental Policy Act (NEPA) </a:t>
            </a:r>
          </a:p>
          <a:p>
            <a:endParaRPr lang="en-US" dirty="0"/>
          </a:p>
          <a:p>
            <a:r>
              <a:rPr lang="en-US" dirty="0"/>
              <a:t>Routine, but weakened by court interference</a:t>
            </a:r>
          </a:p>
          <a:p>
            <a:pPr lvl="1"/>
            <a:r>
              <a:rPr lang="en-US" dirty="0"/>
              <a:t>Also maybe too strong still? Create significant delays for projects that might have large, long term environmentally positive effects</a:t>
            </a:r>
          </a:p>
        </p:txBody>
      </p:sp>
    </p:spTree>
    <p:extLst>
      <p:ext uri="{BB962C8B-B14F-4D97-AF65-F5344CB8AC3E}">
        <p14:creationId xmlns:p14="http://schemas.microsoft.com/office/powerpoint/2010/main" val="580857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F7288-9984-09CB-4FFF-8A1AE6889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Environmental Risk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13FDBB-065D-2972-CB45-90292020C1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Mesoscale concept – not macro or micro</a:t>
            </a:r>
          </a:p>
          <a:p>
            <a:endParaRPr lang="en-US" dirty="0"/>
          </a:p>
          <a:p>
            <a:r>
              <a:rPr lang="en-US" dirty="0"/>
              <a:t>Reliance on science to depoliticize </a:t>
            </a:r>
          </a:p>
          <a:p>
            <a:pPr lvl="1"/>
            <a:r>
              <a:rPr lang="en-US" dirty="0"/>
              <a:t>Not entirely successful</a:t>
            </a:r>
          </a:p>
        </p:txBody>
      </p:sp>
    </p:spTree>
    <p:extLst>
      <p:ext uri="{BB962C8B-B14F-4D97-AF65-F5344CB8AC3E}">
        <p14:creationId xmlns:p14="http://schemas.microsoft.com/office/powerpoint/2010/main" val="2522337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A7729-5B6C-4B3F-A676-26989AB0F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Environmental Justice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38646-413E-782B-E5CB-84E1F8AD8F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Roots in environmental racism</a:t>
            </a:r>
          </a:p>
          <a:p>
            <a:pPr lvl="1"/>
            <a:r>
              <a:rPr lang="en-US" dirty="0"/>
              <a:t>That is, non-white communities in the US often live in more environmentally polluted neighborhoods, bear the brunt of environmental policy failures disproportionately </a:t>
            </a:r>
          </a:p>
          <a:p>
            <a:endParaRPr lang="en-US" dirty="0"/>
          </a:p>
          <a:p>
            <a:r>
              <a:rPr lang="en-US" dirty="0"/>
              <a:t>Primarily a community-based approach</a:t>
            </a:r>
          </a:p>
        </p:txBody>
      </p:sp>
    </p:spTree>
    <p:extLst>
      <p:ext uri="{BB962C8B-B14F-4D97-AF65-F5344CB8AC3E}">
        <p14:creationId xmlns:p14="http://schemas.microsoft.com/office/powerpoint/2010/main" val="2207998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03D77-3600-EE6E-54A4-6698F35D5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Environmental security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C49372-D333-C94F-CB17-92EFA32044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Environment as cause AND effect of conflict</a:t>
            </a:r>
          </a:p>
        </p:txBody>
      </p:sp>
    </p:spTree>
    <p:extLst>
      <p:ext uri="{BB962C8B-B14F-4D97-AF65-F5344CB8AC3E}">
        <p14:creationId xmlns:p14="http://schemas.microsoft.com/office/powerpoint/2010/main" val="1181393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097CD-83BD-1018-DC47-310DDD65B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Sustainable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7875E2-0DF8-1F95-782A-4890706CDD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promote inter and intragenerational equity</a:t>
            </a:r>
          </a:p>
          <a:p>
            <a:endParaRPr lang="en-US" dirty="0"/>
          </a:p>
          <a:p>
            <a:r>
              <a:rPr lang="en-US" dirty="0"/>
              <a:t>Implicitly relies on ecological limits</a:t>
            </a:r>
          </a:p>
          <a:p>
            <a:endParaRPr lang="en-US" dirty="0"/>
          </a:p>
          <a:p>
            <a:r>
              <a:rPr lang="en-US" dirty="0"/>
              <a:t>Imperialist origins but applied at local level in ‘developed’ nations</a:t>
            </a:r>
          </a:p>
        </p:txBody>
      </p:sp>
    </p:spTree>
    <p:extLst>
      <p:ext uri="{BB962C8B-B14F-4D97-AF65-F5344CB8AC3E}">
        <p14:creationId xmlns:p14="http://schemas.microsoft.com/office/powerpoint/2010/main" val="337302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00C05-866F-B670-41FA-D5C362A31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Biodiversity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F8F692-9530-F81D-0552-70AFF95B70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Relies on island theory of ecology </a:t>
            </a:r>
          </a:p>
          <a:p>
            <a:r>
              <a:rPr lang="en-US" dirty="0"/>
              <a:t>Provides nature a voice and measurable target for some environmental policy</a:t>
            </a:r>
          </a:p>
        </p:txBody>
      </p:sp>
    </p:spTree>
    <p:extLst>
      <p:ext uri="{BB962C8B-B14F-4D97-AF65-F5344CB8AC3E}">
        <p14:creationId xmlns:p14="http://schemas.microsoft.com/office/powerpoint/2010/main" val="42942773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4129D-8C22-9A64-E6DD-B17CD48B6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Critical Loads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C02505-37E5-8B1B-FD58-8B25DF6721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AKA Critical thresholds</a:t>
            </a:r>
          </a:p>
          <a:p>
            <a:endParaRPr lang="en-US" dirty="0"/>
          </a:p>
          <a:p>
            <a:r>
              <a:rPr lang="en-US" dirty="0"/>
              <a:t>Related to ecological limits</a:t>
            </a:r>
          </a:p>
          <a:p>
            <a:endParaRPr lang="en-US" dirty="0"/>
          </a:p>
          <a:p>
            <a:r>
              <a:rPr lang="en-US" dirty="0"/>
              <a:t>Has both scientific component (measurement) but also social (tolerance)</a:t>
            </a:r>
          </a:p>
        </p:txBody>
      </p:sp>
    </p:spTree>
    <p:extLst>
      <p:ext uri="{BB962C8B-B14F-4D97-AF65-F5344CB8AC3E}">
        <p14:creationId xmlns:p14="http://schemas.microsoft.com/office/powerpoint/2010/main" val="3803457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70FF2-F587-4E64-39F8-03C991405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Adaptive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97619F-A6F0-7270-F312-E2615A6F98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Mesolevel</a:t>
            </a:r>
            <a:r>
              <a:rPr lang="en-US" dirty="0"/>
              <a:t> concept </a:t>
            </a:r>
          </a:p>
          <a:p>
            <a:endParaRPr lang="en-US" dirty="0"/>
          </a:p>
          <a:p>
            <a:r>
              <a:rPr lang="en-US" dirty="0"/>
              <a:t>Learning, knowledge accumulation to make continuous, incremental adjustments</a:t>
            </a:r>
          </a:p>
          <a:p>
            <a:pPr lvl="1"/>
            <a:r>
              <a:rPr lang="en-US" dirty="0"/>
              <a:t>Associated with stakeholder involvement</a:t>
            </a:r>
          </a:p>
        </p:txBody>
      </p:sp>
    </p:spTree>
    <p:extLst>
      <p:ext uri="{BB962C8B-B14F-4D97-AF65-F5344CB8AC3E}">
        <p14:creationId xmlns:p14="http://schemas.microsoft.com/office/powerpoint/2010/main" val="39334185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FF4FD-BBAE-4381-88DF-D6322FB8C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Green economy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86F2D-F245-D724-89AB-7EBC396C9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Can increase human well-being and protect the environment</a:t>
            </a:r>
          </a:p>
          <a:p>
            <a:endParaRPr lang="en-US" dirty="0"/>
          </a:p>
          <a:p>
            <a:r>
              <a:rPr lang="en-US" dirty="0"/>
              <a:t>Relies on natural capital – idea that landscapes and environment have inherent value</a:t>
            </a:r>
          </a:p>
          <a:p>
            <a:pPr lvl="1"/>
            <a:r>
              <a:rPr lang="en-US" dirty="0"/>
              <a:t>Use of economic theory to determine (some oppose this commodification of the environment)</a:t>
            </a:r>
          </a:p>
          <a:p>
            <a:pPr lvl="2"/>
            <a:r>
              <a:rPr lang="en-US" dirty="0"/>
              <a:t>Techniques include hedonistic analysis, contingent valuation, etc.</a:t>
            </a:r>
          </a:p>
          <a:p>
            <a:pPr lvl="1"/>
            <a:r>
              <a:rPr lang="en-US" dirty="0"/>
              <a:t>Especially when there are no substitutes</a:t>
            </a:r>
          </a:p>
          <a:p>
            <a:endParaRPr lang="en-US" dirty="0"/>
          </a:p>
          <a:p>
            <a:r>
              <a:rPr lang="en-US" dirty="0"/>
              <a:t>Incorporates things like ESG and B Corps</a:t>
            </a:r>
          </a:p>
        </p:txBody>
      </p:sp>
    </p:spTree>
    <p:extLst>
      <p:ext uri="{BB962C8B-B14F-4D97-AF65-F5344CB8AC3E}">
        <p14:creationId xmlns:p14="http://schemas.microsoft.com/office/powerpoint/2010/main" val="10353011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554D9-B340-C16C-C952-62A8C654C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Sustainable consumption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A5617D-106E-A588-EDE2-A337B61C59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Micro level concept with a focus on behavior in developed nations, particularly</a:t>
            </a:r>
          </a:p>
          <a:p>
            <a:endParaRPr lang="en-US" dirty="0"/>
          </a:p>
          <a:p>
            <a:r>
              <a:rPr lang="en-US" dirty="0"/>
              <a:t>Focus on reduced consumption, ethical/environmentally conscious consumption, even recycling</a:t>
            </a:r>
          </a:p>
        </p:txBody>
      </p:sp>
    </p:spTree>
    <p:extLst>
      <p:ext uri="{BB962C8B-B14F-4D97-AF65-F5344CB8AC3E}">
        <p14:creationId xmlns:p14="http://schemas.microsoft.com/office/powerpoint/2010/main" val="24464658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6BA1A-6DC8-1391-773C-276BAE358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Innovation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CE8EF2-761B-F37F-8ABD-6A750B1B32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Ideas must be policy relevant – address a need</a:t>
            </a:r>
          </a:p>
          <a:p>
            <a:endParaRPr lang="en-US" dirty="0"/>
          </a:p>
          <a:p>
            <a:r>
              <a:rPr lang="en-US" dirty="0"/>
              <a:t>Up-framing: integrating multiple existing ideas into a broader, new concept</a:t>
            </a:r>
          </a:p>
          <a:p>
            <a:endParaRPr lang="en-US" dirty="0"/>
          </a:p>
          <a:p>
            <a:r>
              <a:rPr lang="en-US" dirty="0"/>
              <a:t>Decomposing: distinct concepts from one larger, broader one</a:t>
            </a:r>
          </a:p>
          <a:p>
            <a:pPr lvl="1"/>
            <a:r>
              <a:rPr lang="en-US" dirty="0"/>
              <a:t>Coupling environment with other concepts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9879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EA179-3B0F-5F4A-9A38-A8206EA58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Institutional Embedding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4ED3C2-CC88-D621-84FD-6A4A09E7C9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 level is common in environmental policy</a:t>
            </a:r>
          </a:p>
          <a:p>
            <a:endParaRPr lang="en-US" dirty="0"/>
          </a:p>
          <a:p>
            <a:r>
              <a:rPr lang="en-US" dirty="0"/>
              <a:t>Others are at more national levels – via EPA, etc.</a:t>
            </a:r>
          </a:p>
          <a:p>
            <a:endParaRPr lang="en-US" dirty="0"/>
          </a:p>
          <a:p>
            <a:r>
              <a:rPr lang="en-US" dirty="0"/>
              <a:t>Lower levels: via development and relevant concerns</a:t>
            </a:r>
          </a:p>
        </p:txBody>
      </p:sp>
    </p:spTree>
    <p:extLst>
      <p:ext uri="{BB962C8B-B14F-4D97-AF65-F5344CB8AC3E}">
        <p14:creationId xmlns:p14="http://schemas.microsoft.com/office/powerpoint/2010/main" val="31956072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7D8D5-6A13-0F3A-EED4-459D84E20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Feedback Cycle of Innovation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E88FF53-FE34-58FC-5D5E-9A6AE924E0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732510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573526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C50D2-B549-B07E-6F36-3F6AD8064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564AA5-25A6-BA91-D1DD-847DB5147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“In a sense, all the critical organizing concepts in the environmental realm trade, at least indirectly, on findings from the natural sciences.”</a:t>
            </a:r>
          </a:p>
        </p:txBody>
      </p:sp>
    </p:spTree>
    <p:extLst>
      <p:ext uri="{BB962C8B-B14F-4D97-AF65-F5344CB8AC3E}">
        <p14:creationId xmlns:p14="http://schemas.microsoft.com/office/powerpoint/2010/main" val="25336584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1AD4B3-C0BA-E694-7990-338C0E233D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1225" y="581025"/>
            <a:ext cx="7829550" cy="569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5133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FEACA-10C6-DBEF-4BC9-40AEAC2AF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Ideas matter, but </a:t>
            </a:r>
            <a:r>
              <a:rPr lang="en-US"/>
              <a:t>what’s next?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FC0701-0F73-FAAF-E52A-668781E7F6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New science?</a:t>
            </a:r>
          </a:p>
          <a:p>
            <a:endParaRPr lang="en-US" dirty="0"/>
          </a:p>
          <a:p>
            <a:r>
              <a:rPr lang="en-US" dirty="0"/>
              <a:t>Greater integration of social science?</a:t>
            </a:r>
          </a:p>
          <a:p>
            <a:pPr lvl="1"/>
            <a:r>
              <a:rPr lang="en-US" dirty="0"/>
              <a:t>Agency of stakeholders emphasized!</a:t>
            </a:r>
          </a:p>
          <a:p>
            <a:pPr lvl="1"/>
            <a:endParaRPr lang="en-US" dirty="0"/>
          </a:p>
          <a:p>
            <a:r>
              <a:rPr lang="en-US" dirty="0"/>
              <a:t>Regulatory regime instability</a:t>
            </a:r>
          </a:p>
          <a:p>
            <a:endParaRPr lang="en-US" dirty="0"/>
          </a:p>
          <a:p>
            <a:r>
              <a:rPr lang="en-US" dirty="0"/>
              <a:t>Relation between environmental policy and other domains?</a:t>
            </a:r>
          </a:p>
        </p:txBody>
      </p:sp>
    </p:spTree>
    <p:extLst>
      <p:ext uri="{BB962C8B-B14F-4D97-AF65-F5344CB8AC3E}">
        <p14:creationId xmlns:p14="http://schemas.microsoft.com/office/powerpoint/2010/main" val="23410010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428</Words>
  <Application>Microsoft Office PowerPoint</Application>
  <PresentationFormat>Widescreen</PresentationFormat>
  <Paragraphs>80</Paragraphs>
  <Slides>18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Aptos</vt:lpstr>
      <vt:lpstr>Aptos Display</vt:lpstr>
      <vt:lpstr>Arial</vt:lpstr>
      <vt:lpstr>Office Theme</vt:lpstr>
      <vt:lpstr>PowerPoint Presentation</vt:lpstr>
      <vt:lpstr>The environment </vt:lpstr>
      <vt:lpstr>Environmental assessment</vt:lpstr>
      <vt:lpstr>Environmental Risk </vt:lpstr>
      <vt:lpstr>Environmental Justice</vt:lpstr>
      <vt:lpstr>Environmental security</vt:lpstr>
      <vt:lpstr>Sustainable Development</vt:lpstr>
      <vt:lpstr>Biodiversity</vt:lpstr>
      <vt:lpstr>Critical Loads</vt:lpstr>
      <vt:lpstr>Adaptive Management</vt:lpstr>
      <vt:lpstr>Green economy</vt:lpstr>
      <vt:lpstr>Sustainable consumption </vt:lpstr>
      <vt:lpstr>Innovation</vt:lpstr>
      <vt:lpstr>Institutional Embedding </vt:lpstr>
      <vt:lpstr>Feedback Cycle of Innovation </vt:lpstr>
      <vt:lpstr>PowerPoint Presentation</vt:lpstr>
      <vt:lpstr>PowerPoint Presentation</vt:lpstr>
      <vt:lpstr>Ideas matter, but what’s next?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Wesley Wehde</dc:creator>
  <cp:lastModifiedBy>Wesley Wehde</cp:lastModifiedBy>
  <cp:revision>1</cp:revision>
  <dcterms:created xsi:type="dcterms:W3CDTF">2026-04-27T22:36:12Z</dcterms:created>
  <dcterms:modified xsi:type="dcterms:W3CDTF">2026-04-27T23:08:42Z</dcterms:modified>
</cp:coreProperties>
</file>