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4" r:id="rId8"/>
    <p:sldId id="265" r:id="rId9"/>
    <p:sldId id="266" r:id="rId10"/>
    <p:sldId id="267" r:id="rId11"/>
    <p:sldId id="263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9" autoAdjust="0"/>
    <p:restoredTop sz="94660"/>
  </p:normalViewPr>
  <p:slideViewPr>
    <p:cSldViewPr snapToGrid="0">
      <p:cViewPr varScale="1">
        <p:scale>
          <a:sx n="64" d="100"/>
          <a:sy n="64" d="100"/>
        </p:scale>
        <p:origin x="90" y="3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B2379-50E6-ED01-DFB6-D77D31D86B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D3A495-12A5-CAA1-193D-8C01FD7639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439FF9-03D6-600C-37E7-E740DE0388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EE35A-DA1B-4A4E-8963-8B9DF922C3BE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54E583-1378-E249-973D-5FCFA8925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8FD05E-8A81-DC5E-B59C-EC6335CC5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7030F-8CFE-480E-9488-A9151857E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7989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08DF7-C1B7-BBA8-5658-791967812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79BF13-9D93-E330-3570-5F9E448D02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714971-A747-0BAB-94A3-73E0395861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EE35A-DA1B-4A4E-8963-8B9DF922C3BE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2F6394-A46F-BB2F-154C-C33425E4F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EDD98E-6B4F-E72A-9CF4-6C40624CC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7030F-8CFE-480E-9488-A9151857E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376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4FF411-9AC3-320E-779A-5B5DE24B8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D622BB-FF92-7CCD-3332-5D3A3E0BF6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60E85E-0541-5584-983D-707996845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EE35A-DA1B-4A4E-8963-8B9DF922C3BE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4A4B87-4007-6C99-4BA1-1CD56519E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5D1C6A-3D4D-B40B-1C27-E091CA93C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7030F-8CFE-480E-9488-A9151857E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791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AF122F-DC10-BEB2-C558-4BAEF8554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B8CF68-E457-DCA3-3A48-BAE8E6F905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ABBC8F-CCBC-8ED8-9398-C8C4E7FD0A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4BD10F-860F-B360-AE51-EEBBA6C3C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EE35A-DA1B-4A4E-8963-8B9DF922C3BE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02C0F9-BDA3-3CA9-4D22-14596C3D4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DE2CCD-B5AB-4C95-D7F8-C4DBBDF25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7030F-8CFE-480E-9488-A9151857E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226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32C759-56FC-9988-C213-A7AE44C5A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15695B-4167-BAEB-A8F8-EA0706F94F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AA43F5-773C-1EAD-56E8-8A876E977E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1B4838-4BD9-B387-E973-49CB87E0EC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A5C61B8-4C23-B4F2-DA3B-D093765425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1881E3-ED00-F14A-E909-2C69D64329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EE35A-DA1B-4A4E-8963-8B9DF922C3BE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4B3DCA4-1E65-FED9-B34C-2F40F30262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A95D1AD-130A-92EC-7AD3-4385E50A3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7030F-8CFE-480E-9488-A9151857E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1960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B89EED-F319-6C19-977C-5803D1F2F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BCC301-2549-B255-D323-084D626BD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EE35A-DA1B-4A4E-8963-8B9DF922C3BE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1E80A5-9E81-A89A-CB09-0F70E2E45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140E37-AF37-916D-89F5-A8F1BF09A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7030F-8CFE-480E-9488-A9151857E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235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1A66F5-9C41-A65E-3595-2D0AC09A0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EE35A-DA1B-4A4E-8963-8B9DF922C3BE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CCF3CA-A103-E539-EFA4-E9FED1179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E81CD7-1DC8-D4A8-A4B0-66D5015B5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7030F-8CFE-480E-9488-A9151857E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689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5058C4-2098-0B53-B2E8-27F6EBC05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358859-3A85-1CB6-0AC4-BAAAA00BB3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0AB611-3F53-074C-9C78-3782071579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112276-975A-2499-EE7D-260312402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EE35A-DA1B-4A4E-8963-8B9DF922C3BE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C5C133-951D-CD46-F886-351D48932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176C1F-62AE-95C3-2EE5-F03C614E8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7030F-8CFE-480E-9488-A9151857E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83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379F3-DFC6-062F-4A7F-10949A115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9C91DC-E5CD-2C30-DD68-0EA243B9CD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105E7A-A6F7-3F2A-76C6-67ABA4EC56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022220-718E-F813-29FA-DB94FB332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EE35A-DA1B-4A4E-8963-8B9DF922C3BE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314155-8F65-AE5B-4EDE-FD2DA8E556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071B91-8939-2CDF-D91E-5E7B000E6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7030F-8CFE-480E-9488-A9151857E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753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49FD1-EEDD-3C66-4889-6E214EB26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5C3208-8BC1-8290-22B4-04C46C7604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9BEDB9-E6C6-E34F-8709-3A9C6C21C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EE35A-DA1B-4A4E-8963-8B9DF922C3BE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E1BFB8-C93E-7173-603E-9D2803F92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7E7A3C-C2F0-2C2E-E223-50693559D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7030F-8CFE-480E-9488-A9151857E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3794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29B7F22-18A3-369C-701A-A0F34F00DAF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5BF9F4-5256-AE9E-A134-04E96C60BA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52E39E-56DA-2445-0901-46BD743EB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EE35A-DA1B-4A4E-8963-8B9DF922C3BE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4586D9-8EE2-EBD4-5E25-01923BFB9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903586-CA3A-79D2-8D5F-130A2FABE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7030F-8CFE-480E-9488-A9151857E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910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0D59395-344B-2DEF-870C-D66F91D67D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D7D9F0-EA85-7AC1-4083-5FC80E7DC3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1B3725-E45E-4C80-8878-289F36D9F4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FEE35A-DA1B-4A4E-8963-8B9DF922C3BE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4CBF56-4296-CE35-2494-5FDF8C67E4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7C5CE-C6F4-3952-0771-B2B3F59854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C17030F-8CFE-480E-9488-A9151857E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390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bc.com/culture/article/20240112-princess-dianas-1997-landmine-walk-i-come-with-my-heart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nn.com/2026/03/08/world/video/cnn-reports-blackened-rain-in-iran-tehran-airstrikes-digvid-hnk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ideo 3" descr="Water Drops And Ripple">
            <a:extLst>
              <a:ext uri="{FF2B5EF4-FFF2-40B4-BE49-F238E27FC236}">
                <a16:creationId xmlns:a16="http://schemas.microsoft.com/office/drawing/2014/main" id="{C191705B-F751-AE07-FE6F-4867CB770F2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r="-1" b="283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F166B44-095F-C719-9841-4EBEDB8DC8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088" y="2244909"/>
            <a:ext cx="4693473" cy="3954040"/>
          </a:xfrm>
        </p:spPr>
        <p:txBody>
          <a:bodyPr anchor="b">
            <a:normAutofit/>
          </a:bodyPr>
          <a:lstStyle/>
          <a:p>
            <a:r>
              <a:rPr lang="en-US" sz="4600" dirty="0">
                <a:solidFill>
                  <a:srgbClr val="FFFFFF"/>
                </a:solidFill>
              </a:rPr>
              <a:t>Ch. 11 Environmental Security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C6FEB0-BBCC-B82B-A914-65BEB864F9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088" y="659052"/>
            <a:ext cx="5819775" cy="670945"/>
          </a:xfrm>
        </p:spPr>
        <p:txBody>
          <a:bodyPr anchor="t">
            <a:normAutofit/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9762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4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51F77B6A-7F53-4B28-B73D-C8CC899AB2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0E41581-0B0E-D6A9-441B-7AE142FB7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6578" y="685680"/>
            <a:ext cx="4203323" cy="359620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54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Malthus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811938-F6F5-B594-518E-FF53A2A207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26578" y="4373955"/>
            <a:ext cx="4203323" cy="1143291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r">
              <a:buNone/>
            </a:pPr>
            <a:r>
              <a:rPr lang="en-US" sz="2000" kern="12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Debunked, imperialist fear mongering</a:t>
            </a:r>
          </a:p>
        </p:txBody>
      </p:sp>
      <p:grpSp>
        <p:nvGrpSpPr>
          <p:cNvPr id="1033" name="Group 1032">
            <a:extLst>
              <a:ext uri="{FF2B5EF4-FFF2-40B4-BE49-F238E27FC236}">
                <a16:creationId xmlns:a16="http://schemas.microsoft.com/office/drawing/2014/main" id="{2515629F-0D83-4A44-A125-CD50FC660A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08013" y="1361348"/>
            <a:ext cx="4833902" cy="4258176"/>
            <a:chOff x="1674895" y="1345036"/>
            <a:chExt cx="5428610" cy="4210939"/>
          </a:xfrm>
        </p:grpSpPr>
        <p:sp>
          <p:nvSpPr>
            <p:cNvPr id="1034" name="Rectangle 1033">
              <a:extLst>
                <a:ext uri="{FF2B5EF4-FFF2-40B4-BE49-F238E27FC236}">
                  <a16:creationId xmlns:a16="http://schemas.microsoft.com/office/drawing/2014/main" id="{81A5080B-EAC4-4530-815C-DE8DACA09D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5" name="Rectangle 1034">
              <a:extLst>
                <a:ext uri="{FF2B5EF4-FFF2-40B4-BE49-F238E27FC236}">
                  <a16:creationId xmlns:a16="http://schemas.microsoft.com/office/drawing/2014/main" id="{14667345-04B5-4757-9CE0-969DC1DE5E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37" name="Freeform: Shape 1036">
            <a:extLst>
              <a:ext uri="{FF2B5EF4-FFF2-40B4-BE49-F238E27FC236}">
                <a16:creationId xmlns:a16="http://schemas.microsoft.com/office/drawing/2014/main" id="{F6E412EF-CF39-4C25-85B0-DB30B1B0A8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580033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7963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283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7963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283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039" name="Freeform: Shape 1038">
            <a:extLst>
              <a:ext uri="{FF2B5EF4-FFF2-40B4-BE49-F238E27FC236}">
                <a16:creationId xmlns:a16="http://schemas.microsoft.com/office/drawing/2014/main" id="{E8DA6235-17F2-4C9E-88C6-C5D38D8D3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768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8208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475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8208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475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041" name="Rectangle 1040">
            <a:extLst>
              <a:ext uri="{FF2B5EF4-FFF2-40B4-BE49-F238E27FC236}">
                <a16:creationId xmlns:a16="http://schemas.microsoft.com/office/drawing/2014/main" id="{B55DEF71-1741-4489-8E77-46FC5BAA6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69494" y="1220741"/>
            <a:ext cx="4833901" cy="4258176"/>
          </a:xfrm>
          <a:prstGeom prst="rect">
            <a:avLst/>
          </a:prstGeom>
          <a:solidFill>
            <a:schemeClr val="tx1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3" name="Rectangle 1042">
            <a:extLst>
              <a:ext uri="{FF2B5EF4-FFF2-40B4-BE49-F238E27FC236}">
                <a16:creationId xmlns:a16="http://schemas.microsoft.com/office/drawing/2014/main" id="{82347B6D-A7CC-48EB-861F-917D0D61E3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69494" y="1220741"/>
            <a:ext cx="4833901" cy="4258176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5" name="Oval 1044">
            <a:extLst>
              <a:ext uri="{FF2B5EF4-FFF2-40B4-BE49-F238E27FC236}">
                <a16:creationId xmlns:a16="http://schemas.microsoft.com/office/drawing/2014/main" id="{A7A0A46D-CC9B-4E32-870A-7BC2DF9401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77284" y="4357092"/>
            <a:ext cx="319941" cy="31994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47" name="Oval 1046">
            <a:extLst>
              <a:ext uri="{FF2B5EF4-FFF2-40B4-BE49-F238E27FC236}">
                <a16:creationId xmlns:a16="http://schemas.microsoft.com/office/drawing/2014/main" id="{9178722E-1BD0-427E-BAAE-4F206DAB58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77284" y="4357092"/>
            <a:ext cx="319941" cy="319941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1026" name="Picture 2" descr="Malthusian Growth – Montessori Muddle">
            <a:extLst>
              <a:ext uri="{FF2B5EF4-FFF2-40B4-BE49-F238E27FC236}">
                <a16:creationId xmlns:a16="http://schemas.microsoft.com/office/drawing/2014/main" id="{6E5640A9-F3C4-0146-3EE0-9ED28C5EE2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00022" y="1806996"/>
            <a:ext cx="4172845" cy="3085666"/>
          </a:xfrm>
          <a:prstGeom prst="rect">
            <a:avLst/>
          </a:prstGeom>
          <a:noFill/>
          <a:ln w="285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9" name="Graphic 212">
            <a:extLst>
              <a:ext uri="{FF2B5EF4-FFF2-40B4-BE49-F238E27FC236}">
                <a16:creationId xmlns:a16="http://schemas.microsoft.com/office/drawing/2014/main" id="{A753B935-E3DD-466D-BFAC-68E0BE02D0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11971" y="858936"/>
            <a:ext cx="693403" cy="693403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0076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051" name="Graphic 212">
            <a:extLst>
              <a:ext uri="{FF2B5EF4-FFF2-40B4-BE49-F238E27FC236}">
                <a16:creationId xmlns:a16="http://schemas.microsoft.com/office/drawing/2014/main" id="{FB034F26-4148-4B59-B493-14D7A9A8BA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11971" y="858936"/>
            <a:ext cx="693403" cy="693403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0076FF">
              <a:alpha val="30000"/>
            </a:srgb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1053" name="Graphic 185">
            <a:extLst>
              <a:ext uri="{FF2B5EF4-FFF2-40B4-BE49-F238E27FC236}">
                <a16:creationId xmlns:a16="http://schemas.microsoft.com/office/drawing/2014/main" id="{5E6BB5FD-DB7B-4BE3-BA45-1EF042115E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428634" y="59870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1054" name="Freeform: Shape 1053">
              <a:extLst>
                <a:ext uri="{FF2B5EF4-FFF2-40B4-BE49-F238E27FC236}">
                  <a16:creationId xmlns:a16="http://schemas.microsoft.com/office/drawing/2014/main" id="{9929FF76-4B3A-4294-BE6E-B507B22D1B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5" name="Freeform: Shape 1054">
              <a:extLst>
                <a:ext uri="{FF2B5EF4-FFF2-40B4-BE49-F238E27FC236}">
                  <a16:creationId xmlns:a16="http://schemas.microsoft.com/office/drawing/2014/main" id="{253C18A4-10CC-4E91-A8A2-D5368972A1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6" name="Freeform: Shape 1055">
              <a:extLst>
                <a:ext uri="{FF2B5EF4-FFF2-40B4-BE49-F238E27FC236}">
                  <a16:creationId xmlns:a16="http://schemas.microsoft.com/office/drawing/2014/main" id="{6356AC2F-73E0-44FD-B346-A209D274D3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7" name="Freeform: Shape 1056">
              <a:extLst>
                <a:ext uri="{FF2B5EF4-FFF2-40B4-BE49-F238E27FC236}">
                  <a16:creationId xmlns:a16="http://schemas.microsoft.com/office/drawing/2014/main" id="{95A85581-9712-414C-82D4-2FE96ACB2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8" name="Freeform: Shape 1057">
              <a:extLst>
                <a:ext uri="{FF2B5EF4-FFF2-40B4-BE49-F238E27FC236}">
                  <a16:creationId xmlns:a16="http://schemas.microsoft.com/office/drawing/2014/main" id="{1B0828F2-35E7-4424-8082-6C258B676E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383987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4CC13E-EDFC-C699-3189-EE4D08015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Increases in violence?</a:t>
            </a:r>
          </a:p>
        </p:txBody>
      </p:sp>
      <p:pic>
        <p:nvPicPr>
          <p:cNvPr id="2050" name="Picture 2" descr="Beeswarm plot in landscape format showing that most combatants in conventional wars over the last two hundred years have died in a few, very deadly conflicts.">
            <a:extLst>
              <a:ext uri="{FF2B5EF4-FFF2-40B4-BE49-F238E27FC236}">
                <a16:creationId xmlns:a16="http://schemas.microsoft.com/office/drawing/2014/main" id="{FEE51F32-3B37-56C9-8E95-5EBA1C8623B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24639" y="643466"/>
            <a:ext cx="6086053" cy="5568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96747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8C2CC3-C25F-A50B-8B0A-F9346B502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29849A-BC43-52D5-1D2B-46A3C35A1A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“Environmental change never “causes” conflict in a direct sense; it instead works as an “exacerbating factor” or “threat multiplier,” to use a word frequently invoked in policy discussions on a climate-changed world.” </a:t>
            </a:r>
          </a:p>
        </p:txBody>
      </p:sp>
    </p:spTree>
    <p:extLst>
      <p:ext uri="{BB962C8B-B14F-4D97-AF65-F5344CB8AC3E}">
        <p14:creationId xmlns:p14="http://schemas.microsoft.com/office/powerpoint/2010/main" val="13539244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A9138-59F8-AE1C-8F70-06556DB69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20904D-260C-8EE0-327F-029FE9830C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“historical response to temperature suggests a roughly 54% increase in armed conflict incidence by 2030, or an additional 393,000 battle deaths if future wars are as deadly as recent wars”</a:t>
            </a:r>
          </a:p>
          <a:p>
            <a:endParaRPr lang="en-US" dirty="0"/>
          </a:p>
          <a:p>
            <a:r>
              <a:rPr lang="en-US" dirty="0"/>
              <a:t>OR</a:t>
            </a:r>
          </a:p>
          <a:p>
            <a:endParaRPr lang="en-US" dirty="0"/>
          </a:p>
          <a:p>
            <a:r>
              <a:rPr lang="en-US" dirty="0"/>
              <a:t>“for each one standard deviation (1s) change in climate toward warmer temperatures or more extreme rainfall, median estimates indicate that the frequency of interpersonal violence rises 4% and the frequency of intergroup conflict rises 14 %.”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95111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792C7-BD7B-302D-73F2-66868509F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Nuclear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6E31F66-F6FF-ECC4-D1A4-74646A4B62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92798" y="1825625"/>
            <a:ext cx="6406404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2052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E35DE-EA4E-3DD7-A72B-32D94850F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Chernobyl</a:t>
            </a:r>
          </a:p>
        </p:txBody>
      </p:sp>
      <p:pic>
        <p:nvPicPr>
          <p:cNvPr id="3074" name="Picture 2" descr="Map showing how a cloud of radiation engulfed Europe, during the 1986  Chernobyl disaster. : r/MapPorn">
            <a:extLst>
              <a:ext uri="{FF2B5EF4-FFF2-40B4-BE49-F238E27FC236}">
                <a16:creationId xmlns:a16="http://schemas.microsoft.com/office/drawing/2014/main" id="{49607CB7-BBB7-0726-4E62-8E08A873F77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162" y="1825625"/>
            <a:ext cx="5377676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55511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49680-B271-73DB-65C4-79CD683E9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Hiroshima and Nagasaki</a:t>
            </a:r>
          </a:p>
        </p:txBody>
      </p:sp>
      <p:pic>
        <p:nvPicPr>
          <p:cNvPr id="4100" name="Picture 4" descr="The pilot of the Enola Gay, Paul Tibbets, took this photo of the aftermath">
            <a:extLst>
              <a:ext uri="{FF2B5EF4-FFF2-40B4-BE49-F238E27FC236}">
                <a16:creationId xmlns:a16="http://schemas.microsoft.com/office/drawing/2014/main" id="{26FF553E-EC62-5275-6117-F4845AE760D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7396" y="1825625"/>
            <a:ext cx="6277207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72235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9" name="Rectangle 5128">
            <a:extLst>
              <a:ext uri="{FF2B5EF4-FFF2-40B4-BE49-F238E27FC236}">
                <a16:creationId xmlns:a16="http://schemas.microsoft.com/office/drawing/2014/main" id="{A2679492-7988-4050-9056-54244445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921CA4-A97F-F6B1-E727-05F1C6244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2091" y="501651"/>
            <a:ext cx="4395340" cy="1716255"/>
          </a:xfrm>
        </p:spPr>
        <p:txBody>
          <a:bodyPr anchor="b">
            <a:normAutofit/>
          </a:bodyPr>
          <a:lstStyle/>
          <a:p>
            <a:r>
              <a:rPr lang="en-US" sz="5600" dirty="0"/>
              <a:t>Vietnam and Agent Orange</a:t>
            </a:r>
          </a:p>
        </p:txBody>
      </p:sp>
      <p:sp>
        <p:nvSpPr>
          <p:cNvPr id="5131" name="Rectangle 5130">
            <a:extLst>
              <a:ext uri="{FF2B5EF4-FFF2-40B4-BE49-F238E27FC236}">
                <a16:creationId xmlns:a16="http://schemas.microsoft.com/office/drawing/2014/main" id="{B091B163-7D61-4891-ABCF-5C13D9C41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F30A21FB-70AD-752E-B740-CA5F39DF01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4132" y="299509"/>
            <a:ext cx="4631647" cy="6258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6" name="Content Placeholder 5125">
            <a:extLst>
              <a:ext uri="{FF2B5EF4-FFF2-40B4-BE49-F238E27FC236}">
                <a16:creationId xmlns:a16="http://schemas.microsoft.com/office/drawing/2014/main" id="{C8E4F5D5-4B75-44A9-B95C-3E9B36D446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2583" y="2645922"/>
            <a:ext cx="4434721" cy="3710427"/>
          </a:xfrm>
        </p:spPr>
        <p:txBody>
          <a:bodyPr anchor="t">
            <a:normAutofit/>
          </a:bodyPr>
          <a:lstStyle/>
          <a:p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$$$ for veteran compensation</a:t>
            </a:r>
          </a:p>
          <a:p>
            <a:pPr lvl="1"/>
            <a:r>
              <a:rPr lang="en-US" sz="1600" dirty="0">
                <a:solidFill>
                  <a:schemeClr val="tx1">
                    <a:alpha val="80000"/>
                  </a:schemeClr>
                </a:solidFill>
              </a:rPr>
              <a:t>In addition to health and environmental effects</a:t>
            </a:r>
          </a:p>
        </p:txBody>
      </p:sp>
      <p:cxnSp>
        <p:nvCxnSpPr>
          <p:cNvPr id="5133" name="Straight Connector 5132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3564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44E0B-84E7-5817-38AA-97D542B06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Mines as Pollution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B1BAD7-06D8-25EA-E95F-48DF720023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Princess Diana’s 1997 landmine walk: ‘I come with my heart’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676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86485-B318-F9CB-CC5F-89E2BF18C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Event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D069A9-A460-5617-24CB-63FE629C93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CNN reports blackened rain in Tehran | CNN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84639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181</Words>
  <Application>Microsoft Office PowerPoint</Application>
  <PresentationFormat>Widescreen</PresentationFormat>
  <Paragraphs>20</Paragraphs>
  <Slides>11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Aptos</vt:lpstr>
      <vt:lpstr>Aptos Display</vt:lpstr>
      <vt:lpstr>Arial</vt:lpstr>
      <vt:lpstr>Office Theme</vt:lpstr>
      <vt:lpstr>Ch. 11 Environmental Security</vt:lpstr>
      <vt:lpstr>Malthus </vt:lpstr>
      <vt:lpstr>Increases in violence?</vt:lpstr>
      <vt:lpstr>PowerPoint Presentation</vt:lpstr>
      <vt:lpstr>PowerPoint Presentation</vt:lpstr>
      <vt:lpstr>Nuclear</vt:lpstr>
      <vt:lpstr>Chernobyl</vt:lpstr>
      <vt:lpstr>Hiroshima and Nagasaki</vt:lpstr>
      <vt:lpstr>Vietnam and Agent Orange</vt:lpstr>
      <vt:lpstr>Mines as Pollution</vt:lpstr>
      <vt:lpstr>Current Event Example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Wehde, Wesley</dc:creator>
  <cp:lastModifiedBy>Wehde, Wesley</cp:lastModifiedBy>
  <cp:revision>1</cp:revision>
  <dcterms:created xsi:type="dcterms:W3CDTF">2026-04-13T22:06:13Z</dcterms:created>
  <dcterms:modified xsi:type="dcterms:W3CDTF">2026-04-13T22:35:56Z</dcterms:modified>
</cp:coreProperties>
</file>