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3" r:id="rId2"/>
    <p:sldId id="440" r:id="rId3"/>
    <p:sldId id="376" r:id="rId4"/>
    <p:sldId id="409" r:id="rId5"/>
    <p:sldId id="352" r:id="rId6"/>
    <p:sldId id="364" r:id="rId7"/>
    <p:sldId id="442" r:id="rId8"/>
    <p:sldId id="443" r:id="rId9"/>
    <p:sldId id="446" r:id="rId10"/>
    <p:sldId id="447" r:id="rId11"/>
    <p:sldId id="444" r:id="rId12"/>
    <p:sldId id="445" r:id="rId13"/>
    <p:sldId id="456" r:id="rId14"/>
    <p:sldId id="290" r:id="rId15"/>
    <p:sldId id="449" r:id="rId16"/>
    <p:sldId id="450" r:id="rId17"/>
    <p:sldId id="451" r:id="rId18"/>
    <p:sldId id="452" r:id="rId19"/>
    <p:sldId id="453" r:id="rId20"/>
    <p:sldId id="454" r:id="rId21"/>
    <p:sldId id="354" r:id="rId22"/>
    <p:sldId id="455" r:id="rId23"/>
    <p:sldId id="40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FFFFFF"/>
    <a:srgbClr val="B88800"/>
    <a:srgbClr val="CC9900"/>
    <a:srgbClr val="FF0000"/>
    <a:srgbClr val="B8CF8B"/>
    <a:srgbClr val="4F5683"/>
    <a:srgbClr val="59629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586" autoAdjust="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10602-622E-4FED-A8BB-2FBA510648AF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9958E-E5C7-45EA-BC2E-5CE7E36F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6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E8A9-02C2-4D9B-9181-C006A36FA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6CFA1-DE96-4BB0-8556-AB8E83FEA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8EEE2-FAE4-45A7-9E5F-4F16A7A5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5BB25-F13D-46E6-A043-543AF4FE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26ACC-FC4F-4909-8311-AFC9720E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6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368B-E7CA-46BE-A7BE-A9C00BA0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F9A6E-C561-4BE2-B005-7C41A12A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5D6E0-1437-49F6-B621-59D529AF0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EC3DF-9621-4E27-BC2B-21570CD0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76D8E-FB24-498B-9657-7F9E56C8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93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603D-9D13-4216-A3AC-EFA3CA3D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60074-7F78-4EFB-9445-9C5C99E61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BE241-F86D-4FF2-8188-082B69D25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310F1-3A93-4FE5-817C-AA20A276B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2C905-82EF-403B-84AC-4B809E1D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29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9DBD-20FF-440E-8B0E-D41D7C5E0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D03EA-A7A0-4D5B-86A9-96C171374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800D3-C2ED-49D8-9220-CBBE4684B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935B8-4827-44CA-8D70-34898068A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F1BD4-FD35-4E83-9159-2B043A89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86F6E-2653-4FB9-B29B-0C4F52D4B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0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FCBF-644E-4762-B18D-9816A376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26D2F-E867-4A71-B173-CAAE5CBF9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1EF1B-EFE4-408A-A0E2-BB5A27431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7B800-1AE6-4C50-B9A7-B4678400A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48BA3-660A-4FDC-9774-8489CEA70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2797CE-8064-4FBF-8A6F-942DD22B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A2DA87-6DBD-49C2-962B-B4E2F16F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60EB8-B122-4284-82F2-5D9CAC25E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875D-3958-49EE-B48B-CC2A7261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2E8D8-BB04-481D-8A2C-E89A61C74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8E3C4-9FB4-4E1C-8781-1C0841B7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DE831-3C43-4AED-923C-CE2D1EFF6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8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0CB316-DDF8-4CEC-BAA8-334C44617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68230-146B-448D-B474-C4F12A2B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2223A-499C-4575-B025-59AF6A42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A4B4-401D-43B3-BF82-C3587A2A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D9704-60D8-4FF5-827A-0DECECF48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44887-0CED-4104-AF80-37258711A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A5E2F-C06F-4479-849A-15712B46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EE801-2C80-45D9-8454-F3B0CE6E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1828A-F2C4-4A33-806F-A3346DCF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2FB50-FB1B-40F8-BB11-CE297B03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6F4F21-B227-45D8-B80F-FE80525CA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9BC8E-759C-40EB-A7AE-3288B84F2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07810-832C-4DE4-BC73-F9A73547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6771A-04E4-487D-B522-F4C267E2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416CB-D973-4724-BA79-F3A2AB32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5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D0549-3863-4AAD-96DE-5D8B3987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CE66A-9FE0-4DB6-8984-01789D6BA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43A1D-5D9F-4B8A-8039-844123C57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BB52C-E6BC-47FB-97D1-081E206E8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35513-4603-4195-B2CA-ED3AEEB5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7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90D271-EBB8-402C-B9E5-D9537D75E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0E87E-542C-4A7E-A6DB-A48D163D1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EC147-2C6B-4E04-975F-B650CB172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DC52-84CA-44DE-9A4C-69145DBB8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1673F-D7CA-47DA-ACD9-65A9D023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7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1251C-4C5E-432C-BE46-C78796DB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A705A-F55D-49FB-99B6-48665AEDE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35952-173C-4E97-A6B3-F8B91DD71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3E4D1-A522-44EA-8CE6-E621537F0F71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DB37B-1DC6-4E55-8593-7E64DEC5B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A3C8B-2450-40D1-B265-918A65303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31B35-415A-4FDD-86D0-E065579D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0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ECBB8-71A8-4B03-9C34-32C8509E993C}"/>
              </a:ext>
            </a:extLst>
          </p:cNvPr>
          <p:cNvSpPr txBox="1"/>
          <p:nvPr/>
        </p:nvSpPr>
        <p:spPr>
          <a:xfrm>
            <a:off x="0" y="2551837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1219170"/>
            <a:r>
              <a:rPr lang="en-US" sz="5400" spc="200" dirty="0">
                <a:solidFill>
                  <a:schemeClr val="bg1"/>
                </a:solidFill>
                <a:latin typeface="Raleway" panose="020B0503030101060003" pitchFamily="34" charset="0"/>
                <a:ea typeface="Dotum" panose="020B0503020000020004" pitchFamily="34" charset="-127"/>
                <a:cs typeface="Open Sans" panose="020B0606030504020204" pitchFamily="34" charset="0"/>
              </a:rPr>
              <a:t>ADVOCACY COALITION</a:t>
            </a:r>
          </a:p>
          <a:p>
            <a:pPr marL="0" lvl="1" algn="ctr" defTabSz="1219170"/>
            <a:r>
              <a:rPr lang="en-US" sz="5400" spc="200" dirty="0">
                <a:solidFill>
                  <a:schemeClr val="bg1"/>
                </a:solidFill>
                <a:latin typeface="Raleway" panose="020B0503030101060003" pitchFamily="34" charset="0"/>
                <a:ea typeface="Dotum" panose="020B0503020000020004" pitchFamily="34" charset="-127"/>
                <a:cs typeface="Open Sans" panose="020B0606030504020204" pitchFamily="34" charset="0"/>
              </a:rPr>
              <a:t>FRAMEWORK</a:t>
            </a:r>
            <a:endParaRPr lang="en-US" sz="7200" dirty="0">
              <a:solidFill>
                <a:srgbClr val="FFC000"/>
              </a:solidFill>
              <a:latin typeface="Raleway" panose="020B0503030101060003" pitchFamily="34" charset="0"/>
              <a:ea typeface="Dotum" panose="020B0503020000020004" pitchFamily="34" charset="-127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548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result for lipsky implementation">
            <a:extLst>
              <a:ext uri="{FF2B5EF4-FFF2-40B4-BE49-F238E27FC236}">
                <a16:creationId xmlns:a16="http://schemas.microsoft.com/office/drawing/2014/main" id="{8EBC8237-1F52-48BE-88EC-3FF3706FA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391" y="1788890"/>
            <a:ext cx="3251200" cy="486786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jenkins smith policy analysis">
            <a:extLst>
              <a:ext uri="{FF2B5EF4-FFF2-40B4-BE49-F238E27FC236}">
                <a16:creationId xmlns:a16="http://schemas.microsoft.com/office/drawing/2014/main" id="{F7DE2996-F420-410E-B0B6-98788B7F7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0" y="482600"/>
            <a:ext cx="2032000" cy="305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mazmanian sabatier implementation and public policy">
            <a:extLst>
              <a:ext uri="{FF2B5EF4-FFF2-40B4-BE49-F238E27FC236}">
                <a16:creationId xmlns:a16="http://schemas.microsoft.com/office/drawing/2014/main" id="{962BFAD3-7F77-4E4F-A848-37276B519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4874"/>
            <a:ext cx="3251200" cy="4871919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2BC3E2-8ACD-4E23-9ED5-9DCBAEDDEC10}"/>
              </a:ext>
            </a:extLst>
          </p:cNvPr>
          <p:cNvSpPr txBox="1"/>
          <p:nvPr/>
        </p:nvSpPr>
        <p:spPr>
          <a:xfrm>
            <a:off x="406400" y="5133726"/>
            <a:ext cx="4316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1219170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theoretical</a:t>
            </a:r>
            <a:b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42254828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3491" y="522748"/>
            <a:ext cx="896501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human cognition is</a:t>
            </a:r>
          </a:p>
          <a:p>
            <a:pPr algn="r"/>
            <a:r>
              <a:rPr lang="en-US" sz="6000" dirty="0">
                <a:solidFill>
                  <a:schemeClr val="accent4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imperfect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68632" y="2362459"/>
            <a:ext cx="5138312" cy="25270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selective attention</a:t>
            </a:r>
          </a:p>
          <a:p>
            <a:pPr algn="r"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confirmation bias</a:t>
            </a:r>
          </a:p>
          <a:p>
            <a:pPr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motivated reasoning</a:t>
            </a:r>
          </a:p>
          <a:p>
            <a:pPr algn="ctr">
              <a:spcAft>
                <a:spcPts val="1800"/>
              </a:spcAft>
            </a:pP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prospect theory</a:t>
            </a:r>
          </a:p>
        </p:txBody>
      </p:sp>
    </p:spTree>
    <p:extLst>
      <p:ext uri="{BB962C8B-B14F-4D97-AF65-F5344CB8AC3E}">
        <p14:creationId xmlns:p14="http://schemas.microsoft.com/office/powerpoint/2010/main" val="32648285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00EF86-7BEC-4253-AEFF-DF60136C56F9}"/>
              </a:ext>
            </a:extLst>
          </p:cNvPr>
          <p:cNvSpPr txBox="1"/>
          <p:nvPr/>
        </p:nvSpPr>
        <p:spPr>
          <a:xfrm>
            <a:off x="511174" y="2521059"/>
            <a:ext cx="1116965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subsystems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set of actors (organizations and individuals) invested and involved in a specific policy problem or policy debate – usually bounded by  geographical and temporal parameters</a:t>
            </a:r>
          </a:p>
          <a:p>
            <a:pPr lvl="0" defTabSz="1219170">
              <a:spcAft>
                <a:spcPts val="600"/>
              </a:spcAft>
            </a:pPr>
            <a:endParaRPr lang="en-US" sz="25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F80C2B-204F-4B08-A0F8-A3FF99780AD5}"/>
              </a:ext>
            </a:extLst>
          </p:cNvPr>
          <p:cNvSpPr txBox="1"/>
          <p:nvPr/>
        </p:nvSpPr>
        <p:spPr>
          <a:xfrm>
            <a:off x="511174" y="1936284"/>
            <a:ext cx="11169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Advocacy coalition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6C398-F6CD-4319-A6FC-A59BBFD3B863}"/>
              </a:ext>
            </a:extLst>
          </p:cNvPr>
          <p:cNvSpPr txBox="1"/>
          <p:nvPr/>
        </p:nvSpPr>
        <p:spPr>
          <a:xfrm>
            <a:off x="511174" y="3105834"/>
            <a:ext cx="11169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core beliefs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20DDC-9B1B-4C73-BB43-05BFCFFC44D4}"/>
              </a:ext>
            </a:extLst>
          </p:cNvPr>
          <p:cNvSpPr txBox="1"/>
          <p:nvPr/>
        </p:nvSpPr>
        <p:spPr>
          <a:xfrm>
            <a:off x="511174" y="3690609"/>
            <a:ext cx="11169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Political opportunity structures</a:t>
            </a:r>
          </a:p>
        </p:txBody>
      </p:sp>
    </p:spTree>
    <p:extLst>
      <p:ext uri="{BB962C8B-B14F-4D97-AF65-F5344CB8AC3E}">
        <p14:creationId xmlns:p14="http://schemas.microsoft.com/office/powerpoint/2010/main" val="143863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" b="18830"/>
          <a:stretch/>
        </p:blipFill>
        <p:spPr>
          <a:xfrm>
            <a:off x="3538437" y="1427819"/>
            <a:ext cx="5115127" cy="400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4" b="17359"/>
          <a:stretch/>
        </p:blipFill>
        <p:spPr>
          <a:xfrm>
            <a:off x="4002049" y="1814654"/>
            <a:ext cx="4187902" cy="322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3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68CEF-C74F-4A77-BF8C-C7FB665F30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10"/>
          <a:stretch/>
        </p:blipFill>
        <p:spPr>
          <a:xfrm>
            <a:off x="3721424" y="1629321"/>
            <a:ext cx="4749152" cy="359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C0E2F-9FF1-4D11-A5F8-6140F3360E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38"/>
          <a:stretch/>
        </p:blipFill>
        <p:spPr>
          <a:xfrm>
            <a:off x="2809700" y="643466"/>
            <a:ext cx="657259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8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00EF86-7BEC-4253-AEFF-DF60136C56F9}"/>
              </a:ext>
            </a:extLst>
          </p:cNvPr>
          <p:cNvSpPr txBox="1"/>
          <p:nvPr/>
        </p:nvSpPr>
        <p:spPr>
          <a:xfrm>
            <a:off x="511174" y="2521059"/>
            <a:ext cx="1116965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Advocacy coalitions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Actors that coalesce around similar beliefs and engage in coordinated action towards a policy goal</a:t>
            </a:r>
          </a:p>
        </p:txBody>
      </p:sp>
    </p:spTree>
    <p:extLst>
      <p:ext uri="{BB962C8B-B14F-4D97-AF65-F5344CB8AC3E}">
        <p14:creationId xmlns:p14="http://schemas.microsoft.com/office/powerpoint/2010/main" val="105923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00EF86-7BEC-4253-AEFF-DF60136C56F9}"/>
              </a:ext>
            </a:extLst>
          </p:cNvPr>
          <p:cNvSpPr txBox="1"/>
          <p:nvPr/>
        </p:nvSpPr>
        <p:spPr>
          <a:xfrm>
            <a:off x="511174" y="2521059"/>
            <a:ext cx="1116965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core beliefs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Values, commitments, and preferences regarding a policy issue; the “glue” of advocacy coalitions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25C5C5-7DDF-46DA-AD81-D0118910E57B}"/>
              </a:ext>
            </a:extLst>
          </p:cNvPr>
          <p:cNvSpPr txBox="1"/>
          <p:nvPr/>
        </p:nvSpPr>
        <p:spPr>
          <a:xfrm>
            <a:off x="511174" y="3952220"/>
            <a:ext cx="1116965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Deep core beliefs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Basic convictions and values that apply across policy subsystems – such as value of equity vs. individual freedom, religious beliefs,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C4937C-1630-42FA-A056-07026FE68426}"/>
              </a:ext>
            </a:extLst>
          </p:cNvPr>
          <p:cNvSpPr txBox="1"/>
          <p:nvPr/>
        </p:nvSpPr>
        <p:spPr>
          <a:xfrm>
            <a:off x="511174" y="1536174"/>
            <a:ext cx="111696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beliefs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Preferences regarding specific aspects of a policy issue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071EEA3-7371-426F-9C2A-0B4949C136B0}"/>
              </a:ext>
            </a:extLst>
          </p:cNvPr>
          <p:cNvCxnSpPr>
            <a:cxnSpLocks/>
          </p:cNvCxnSpPr>
          <p:nvPr/>
        </p:nvCxnSpPr>
        <p:spPr>
          <a:xfrm flipV="1">
            <a:off x="359229" y="1687286"/>
            <a:ext cx="0" cy="2757714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06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5248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large brick building with a clock tower in front of a house&#10;&#10;Description automatically generated">
            <a:extLst>
              <a:ext uri="{FF2B5EF4-FFF2-40B4-BE49-F238E27FC236}">
                <a16:creationId xmlns:a16="http://schemas.microsoft.com/office/drawing/2014/main" id="{EEEC3DD8-8E07-4EAF-8024-399346D78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38" y="617802"/>
            <a:ext cx="4048124" cy="562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85772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344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146" name="Picture 2" descr="Image result for homeless salt lake city">
            <a:extLst>
              <a:ext uri="{FF2B5EF4-FFF2-40B4-BE49-F238E27FC236}">
                <a16:creationId xmlns:a16="http://schemas.microsoft.com/office/drawing/2014/main" id="{6C2A9EE1-611A-46FB-AA96-58046741E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r="-2" b="-2"/>
          <a:stretch/>
        </p:blipFill>
        <p:spPr bwMode="auto">
          <a:xfrm>
            <a:off x="3236181" y="1564337"/>
            <a:ext cx="5462546" cy="377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144819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465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le of dirt&#10;&#10;Description automatically generated">
            <a:extLst>
              <a:ext uri="{FF2B5EF4-FFF2-40B4-BE49-F238E27FC236}">
                <a16:creationId xmlns:a16="http://schemas.microsoft.com/office/drawing/2014/main" id="{41AB179B-8DFA-4E14-9BA9-93D73DFFA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181" y="1634569"/>
            <a:ext cx="5462546" cy="363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30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1247063" y="3223675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5436AC5-C9CA-4D98-AACA-46B6A2DB0382}"/>
              </a:ext>
            </a:extLst>
          </p:cNvPr>
          <p:cNvSpPr txBox="1"/>
          <p:nvPr/>
        </p:nvSpPr>
        <p:spPr>
          <a:xfrm>
            <a:off x="2260062" y="3223675"/>
            <a:ext cx="37597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4800" cap="all" dirty="0">
                <a:solidFill>
                  <a:prstClr val="white"/>
                </a:solidFill>
                <a:latin typeface="Agency FB" panose="020B0503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Beliefs</a:t>
            </a:r>
          </a:p>
          <a:p>
            <a:pPr defTabSz="1219170"/>
            <a:r>
              <a:rPr lang="en-US" sz="2400" dirty="0">
                <a:solidFill>
                  <a:schemeClr val="accent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Secondary beliefs</a:t>
            </a:r>
          </a:p>
          <a:p>
            <a:pPr defTabSz="1219170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Policy core beliefs</a:t>
            </a:r>
          </a:p>
          <a:p>
            <a:pPr defTabSz="1219170"/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Deep core beliefs</a:t>
            </a:r>
          </a:p>
          <a:p>
            <a:pPr defTabSz="1219170"/>
            <a:endParaRPr lang="en-US" sz="4800" cap="small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Rounded Rectangle 21">
            <a:extLst>
              <a:ext uri="{FF2B5EF4-FFF2-40B4-BE49-F238E27FC236}">
                <a16:creationId xmlns:a16="http://schemas.microsoft.com/office/drawing/2014/main" id="{49822181-85DA-409D-A442-D1A254EC5EC4}"/>
              </a:ext>
            </a:extLst>
          </p:cNvPr>
          <p:cNvSpPr/>
          <p:nvPr/>
        </p:nvSpPr>
        <p:spPr>
          <a:xfrm>
            <a:off x="192505" y="249952"/>
            <a:ext cx="11806990" cy="6430248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76F2CB-EDC4-4242-A1FA-52895DCFF21E}"/>
              </a:ext>
            </a:extLst>
          </p:cNvPr>
          <p:cNvSpPr txBox="1"/>
          <p:nvPr/>
        </p:nvSpPr>
        <p:spPr>
          <a:xfrm>
            <a:off x="0" y="249953"/>
            <a:ext cx="12192000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5333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Raleway SemiBold" panose="020B0703030101060003" pitchFamily="34" charset="0"/>
              </a:rPr>
              <a:t>policy subsystem</a:t>
            </a:r>
          </a:p>
        </p:txBody>
      </p:sp>
    </p:spTree>
    <p:extLst>
      <p:ext uri="{BB962C8B-B14F-4D97-AF65-F5344CB8AC3E}">
        <p14:creationId xmlns:p14="http://schemas.microsoft.com/office/powerpoint/2010/main" val="2983459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coordination">
            <a:extLst>
              <a:ext uri="{FF2B5EF4-FFF2-40B4-BE49-F238E27FC236}">
                <a16:creationId xmlns:a16="http://schemas.microsoft.com/office/drawing/2014/main" id="{F7332DA5-4DF8-429A-8DFD-5557FF199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63" y="3465076"/>
            <a:ext cx="2493876" cy="263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1247063" y="3223675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5436AC5-C9CA-4D98-AACA-46B6A2DB0382}"/>
              </a:ext>
            </a:extLst>
          </p:cNvPr>
          <p:cNvSpPr txBox="1"/>
          <p:nvPr/>
        </p:nvSpPr>
        <p:spPr>
          <a:xfrm>
            <a:off x="2260062" y="3223675"/>
            <a:ext cx="37597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4800" cap="all" dirty="0">
                <a:solidFill>
                  <a:prstClr val="white"/>
                </a:solidFill>
                <a:latin typeface="Agency FB" panose="020B0503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Beliefs</a:t>
            </a:r>
          </a:p>
          <a:p>
            <a:pPr defTabSz="1219170"/>
            <a:r>
              <a:rPr lang="en-US" sz="2400" dirty="0">
                <a:solidFill>
                  <a:schemeClr val="accent1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Secondary beliefs</a:t>
            </a:r>
          </a:p>
          <a:p>
            <a:pPr defTabSz="1219170"/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Policy core beliefs</a:t>
            </a:r>
          </a:p>
          <a:p>
            <a:pPr defTabSz="1219170"/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Deep core beliefs</a:t>
            </a:r>
          </a:p>
          <a:p>
            <a:pPr defTabSz="1219170"/>
            <a:endParaRPr lang="en-US" sz="4800" cap="small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Rounded Rectangle 21">
            <a:extLst>
              <a:ext uri="{FF2B5EF4-FFF2-40B4-BE49-F238E27FC236}">
                <a16:creationId xmlns:a16="http://schemas.microsoft.com/office/drawing/2014/main" id="{49822181-85DA-409D-A442-D1A254EC5EC4}"/>
              </a:ext>
            </a:extLst>
          </p:cNvPr>
          <p:cNvSpPr/>
          <p:nvPr/>
        </p:nvSpPr>
        <p:spPr>
          <a:xfrm>
            <a:off x="192505" y="249952"/>
            <a:ext cx="11806990" cy="6430248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76F2CB-EDC4-4242-A1FA-52895DCFF21E}"/>
              </a:ext>
            </a:extLst>
          </p:cNvPr>
          <p:cNvSpPr txBox="1"/>
          <p:nvPr/>
        </p:nvSpPr>
        <p:spPr>
          <a:xfrm>
            <a:off x="0" y="249953"/>
            <a:ext cx="12192000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5333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Raleway SemiBold" panose="020B0703030101060003" pitchFamily="34" charset="0"/>
              </a:rPr>
              <a:t>policy subsystem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137A3-5422-44AE-835F-10A8601C1971}"/>
              </a:ext>
            </a:extLst>
          </p:cNvPr>
          <p:cNvSpPr txBox="1"/>
          <p:nvPr/>
        </p:nvSpPr>
        <p:spPr>
          <a:xfrm>
            <a:off x="2184208" y="2962064"/>
            <a:ext cx="3113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800" dirty="0">
                <a:solidFill>
                  <a:schemeClr val="tx2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Coordination</a:t>
            </a:r>
            <a:endParaRPr lang="en-US" sz="28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07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coordination">
            <a:extLst>
              <a:ext uri="{FF2B5EF4-FFF2-40B4-BE49-F238E27FC236}">
                <a16:creationId xmlns:a16="http://schemas.microsoft.com/office/drawing/2014/main" id="{F7332DA5-4DF8-429A-8DFD-5557FF199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63" y="3465076"/>
            <a:ext cx="2493876" cy="263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cogniti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1247063" y="3223675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21">
            <a:extLst>
              <a:ext uri="{FF2B5EF4-FFF2-40B4-BE49-F238E27FC236}">
                <a16:creationId xmlns:a16="http://schemas.microsoft.com/office/drawing/2014/main" id="{49822181-85DA-409D-A442-D1A254EC5EC4}"/>
              </a:ext>
            </a:extLst>
          </p:cNvPr>
          <p:cNvSpPr/>
          <p:nvPr/>
        </p:nvSpPr>
        <p:spPr>
          <a:xfrm>
            <a:off x="192505" y="249952"/>
            <a:ext cx="11806990" cy="6430248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76F2CB-EDC4-4242-A1FA-52895DCFF21E}"/>
              </a:ext>
            </a:extLst>
          </p:cNvPr>
          <p:cNvSpPr txBox="1"/>
          <p:nvPr/>
        </p:nvSpPr>
        <p:spPr>
          <a:xfrm>
            <a:off x="0" y="249953"/>
            <a:ext cx="12192000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5333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Raleway SemiBold" panose="020B0703030101060003" pitchFamily="34" charset="0"/>
              </a:rPr>
              <a:t>policy subsystem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137A3-5422-44AE-835F-10A8601C1971}"/>
              </a:ext>
            </a:extLst>
          </p:cNvPr>
          <p:cNvSpPr txBox="1"/>
          <p:nvPr/>
        </p:nvSpPr>
        <p:spPr>
          <a:xfrm>
            <a:off x="2184208" y="2962064"/>
            <a:ext cx="3113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800" dirty="0">
                <a:solidFill>
                  <a:schemeClr val="tx2"/>
                </a:solidFill>
                <a:latin typeface="Century Gothic" panose="020B0502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Coordination</a:t>
            </a:r>
            <a:endParaRPr lang="en-US" sz="2800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3B7BF-2AF0-4FC7-AB42-34E5AFD18495}"/>
              </a:ext>
            </a:extLst>
          </p:cNvPr>
          <p:cNvSpPr txBox="1"/>
          <p:nvPr/>
        </p:nvSpPr>
        <p:spPr>
          <a:xfrm>
            <a:off x="180786" y="1767665"/>
            <a:ext cx="4626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Raleway SemiBold" panose="020B0703030101060003" pitchFamily="34" charset="0"/>
              </a:rPr>
              <a:t>Advocacy </a:t>
            </a:r>
          </a:p>
          <a:p>
            <a:pPr algn="ctr" defTabSz="1219170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Raleway SemiBold" panose="020B0703030101060003" pitchFamily="34" charset="0"/>
              </a:rPr>
              <a:t>Coalition</a:t>
            </a:r>
          </a:p>
        </p:txBody>
      </p:sp>
      <p:pic>
        <p:nvPicPr>
          <p:cNvPr id="9" name="Picture 2" descr="Image result for coordination">
            <a:extLst>
              <a:ext uri="{FF2B5EF4-FFF2-40B4-BE49-F238E27FC236}">
                <a16:creationId xmlns:a16="http://schemas.microsoft.com/office/drawing/2014/main" id="{DD5DD1A9-DD61-490E-AD1C-886FCA02C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064" y="3465076"/>
            <a:ext cx="2493876" cy="263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cognition">
            <a:extLst>
              <a:ext uri="{FF2B5EF4-FFF2-40B4-BE49-F238E27FC236}">
                <a16:creationId xmlns:a16="http://schemas.microsoft.com/office/drawing/2014/main" id="{362FE6D7-A541-4C39-926B-C1AD96D78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>
            <a:off x="9931938" y="3223675"/>
            <a:ext cx="1012999" cy="1016000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5996AE-2071-4B9B-89EE-4B01971FCBD1}"/>
              </a:ext>
            </a:extLst>
          </p:cNvPr>
          <p:cNvSpPr txBox="1"/>
          <p:nvPr/>
        </p:nvSpPr>
        <p:spPr>
          <a:xfrm>
            <a:off x="7384787" y="1767665"/>
            <a:ext cx="4626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600" dirty="0">
                <a:solidFill>
                  <a:schemeClr val="accent2"/>
                </a:solidFill>
                <a:latin typeface="Raleway SemiBold" panose="020B0703030101060003" pitchFamily="34" charset="0"/>
              </a:rPr>
              <a:t>Advocacy </a:t>
            </a:r>
          </a:p>
          <a:p>
            <a:pPr algn="ctr" defTabSz="1219170"/>
            <a:r>
              <a:rPr lang="en-US" sz="3600" dirty="0">
                <a:solidFill>
                  <a:schemeClr val="accent2"/>
                </a:solidFill>
                <a:latin typeface="Raleway SemiBold" panose="020B0703030101060003" pitchFamily="34" charset="0"/>
              </a:rPr>
              <a:t>Coalition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8C9809-6731-4092-99C1-48A4AFB0EDF2}"/>
              </a:ext>
            </a:extLst>
          </p:cNvPr>
          <p:cNvCxnSpPr/>
          <p:nvPr/>
        </p:nvCxnSpPr>
        <p:spPr>
          <a:xfrm>
            <a:off x="5181600" y="5461000"/>
            <a:ext cx="19304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22A2B7-180B-4B08-8DAA-AF3A4FE92885}"/>
              </a:ext>
            </a:extLst>
          </p:cNvPr>
          <p:cNvSpPr txBox="1"/>
          <p:nvPr/>
        </p:nvSpPr>
        <p:spPr>
          <a:xfrm>
            <a:off x="4911096" y="2962064"/>
            <a:ext cx="23698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Analysis</a:t>
            </a:r>
          </a:p>
          <a:p>
            <a:pPr algn="ctr" defTabSz="1219170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Evidence</a:t>
            </a:r>
          </a:p>
          <a:p>
            <a:pPr algn="ctr" defTabSz="1219170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Framing</a:t>
            </a:r>
          </a:p>
          <a:p>
            <a:pPr algn="ctr" defTabSz="1219170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Narratives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2C65352-9513-4BA2-B22D-3FF8C265D26E}"/>
              </a:ext>
            </a:extLst>
          </p:cNvPr>
          <p:cNvCxnSpPr/>
          <p:nvPr/>
        </p:nvCxnSpPr>
        <p:spPr>
          <a:xfrm>
            <a:off x="5181600" y="2616200"/>
            <a:ext cx="19304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00EF86-7BEC-4253-AEFF-DF60136C56F9}"/>
              </a:ext>
            </a:extLst>
          </p:cNvPr>
          <p:cNvSpPr txBox="1"/>
          <p:nvPr/>
        </p:nvSpPr>
        <p:spPr>
          <a:xfrm>
            <a:off x="511174" y="2521059"/>
            <a:ext cx="111696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9170">
              <a:spcAft>
                <a:spcPts val="600"/>
              </a:spcAft>
            </a:pP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“Devil shift”</a:t>
            </a:r>
          </a:p>
          <a:p>
            <a:pPr defTabSz="1219170">
              <a:spcAft>
                <a:spcPts val="600"/>
              </a:spcAft>
            </a:pPr>
            <a:r>
              <a:rPr lang="en-US" sz="25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actors tend to perceive their opponents as more malicious and powerful than they really are, while overestimating their coalition’s benevolence and underestimating its power</a:t>
            </a:r>
          </a:p>
        </p:txBody>
      </p:sp>
    </p:spTree>
    <p:extLst>
      <p:ext uri="{BB962C8B-B14F-4D97-AF65-F5344CB8AC3E}">
        <p14:creationId xmlns:p14="http://schemas.microsoft.com/office/powerpoint/2010/main" val="60852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oordination">
            <a:extLst>
              <a:ext uri="{FF2B5EF4-FFF2-40B4-BE49-F238E27FC236}">
                <a16:creationId xmlns:a16="http://schemas.microsoft.com/office/drawing/2014/main" id="{E7E205EF-C75E-4C1F-B91D-32D92B80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322" y="4175930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cognition">
            <a:extLst>
              <a:ext uri="{FF2B5EF4-FFF2-40B4-BE49-F238E27FC236}">
                <a16:creationId xmlns:a16="http://schemas.microsoft.com/office/drawing/2014/main" id="{86B0E3F3-965B-4980-B179-65264E238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8526321" y="3934528"/>
            <a:ext cx="833363" cy="835832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FD82483E-4A8F-4565-A6FC-924E176E90FB}"/>
              </a:ext>
            </a:extLst>
          </p:cNvPr>
          <p:cNvSpPr/>
          <p:nvPr/>
        </p:nvSpPr>
        <p:spPr>
          <a:xfrm>
            <a:off x="6966857" y="438965"/>
            <a:ext cx="5032638" cy="5980068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AD691-505E-498D-8648-D19BEEC4ACE6}"/>
              </a:ext>
            </a:extLst>
          </p:cNvPr>
          <p:cNvSpPr txBox="1"/>
          <p:nvPr/>
        </p:nvSpPr>
        <p:spPr>
          <a:xfrm>
            <a:off x="7413172" y="438965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6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Raleway SemiBold" panose="020B0703030101060003" pitchFamily="34" charset="0"/>
              </a:rPr>
              <a:t>policy subsystem</a:t>
            </a:r>
          </a:p>
        </p:txBody>
      </p:sp>
      <p:pic>
        <p:nvPicPr>
          <p:cNvPr id="8" name="Picture 2" descr="Image result for coordination">
            <a:extLst>
              <a:ext uri="{FF2B5EF4-FFF2-40B4-BE49-F238E27FC236}">
                <a16:creationId xmlns:a16="http://schemas.microsoft.com/office/drawing/2014/main" id="{74E33091-5E3F-4A47-9D32-E8CAC5EA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930" y="1340688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ognition">
            <a:extLst>
              <a:ext uri="{FF2B5EF4-FFF2-40B4-BE49-F238E27FC236}">
                <a16:creationId xmlns:a16="http://schemas.microsoft.com/office/drawing/2014/main" id="{C1E4B1CD-8C61-4DD8-B221-7DE7ADCE36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>
            <a:off x="9744594" y="1100133"/>
            <a:ext cx="833363" cy="835832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BC490D-51AE-4BF6-AFB9-FD8BEEE6E4E7}"/>
              </a:ext>
            </a:extLst>
          </p:cNvPr>
          <p:cNvCxnSpPr>
            <a:cxnSpLocks/>
          </p:cNvCxnSpPr>
          <p:nvPr/>
        </p:nvCxnSpPr>
        <p:spPr>
          <a:xfrm flipV="1">
            <a:off x="9744594" y="3504960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5026DF-8CE1-4B3C-86D5-95B6DDA7E8F1}"/>
              </a:ext>
            </a:extLst>
          </p:cNvPr>
          <p:cNvCxnSpPr>
            <a:cxnSpLocks/>
          </p:cNvCxnSpPr>
          <p:nvPr/>
        </p:nvCxnSpPr>
        <p:spPr>
          <a:xfrm flipV="1">
            <a:off x="9421631" y="3504960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EEEEA82-421F-460B-9F95-1CCF7CA33832}"/>
              </a:ext>
            </a:extLst>
          </p:cNvPr>
          <p:cNvSpPr txBox="1"/>
          <p:nvPr/>
        </p:nvSpPr>
        <p:spPr>
          <a:xfrm>
            <a:off x="3632393" y="438965"/>
            <a:ext cx="30588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opportunity structures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Degree of consensus needed for change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Openness of political system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D376203-BFFC-4516-B29B-6FA482AD8F17}"/>
              </a:ext>
            </a:extLst>
          </p:cNvPr>
          <p:cNvCxnSpPr>
            <a:cxnSpLocks/>
          </p:cNvCxnSpPr>
          <p:nvPr/>
        </p:nvCxnSpPr>
        <p:spPr>
          <a:xfrm flipH="1">
            <a:off x="6289636" y="899699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79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oordination">
            <a:extLst>
              <a:ext uri="{FF2B5EF4-FFF2-40B4-BE49-F238E27FC236}">
                <a16:creationId xmlns:a16="http://schemas.microsoft.com/office/drawing/2014/main" id="{E7E205EF-C75E-4C1F-B91D-32D92B80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322" y="4175930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cognition">
            <a:extLst>
              <a:ext uri="{FF2B5EF4-FFF2-40B4-BE49-F238E27FC236}">
                <a16:creationId xmlns:a16="http://schemas.microsoft.com/office/drawing/2014/main" id="{86B0E3F3-965B-4980-B179-65264E238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8526321" y="3934528"/>
            <a:ext cx="833363" cy="835832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FD82483E-4A8F-4565-A6FC-924E176E90FB}"/>
              </a:ext>
            </a:extLst>
          </p:cNvPr>
          <p:cNvSpPr/>
          <p:nvPr/>
        </p:nvSpPr>
        <p:spPr>
          <a:xfrm>
            <a:off x="6966857" y="438965"/>
            <a:ext cx="5032638" cy="5980068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AD691-505E-498D-8648-D19BEEC4ACE6}"/>
              </a:ext>
            </a:extLst>
          </p:cNvPr>
          <p:cNvSpPr txBox="1"/>
          <p:nvPr/>
        </p:nvSpPr>
        <p:spPr>
          <a:xfrm>
            <a:off x="7413172" y="438965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6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Raleway SemiBold" panose="020B0703030101060003" pitchFamily="34" charset="0"/>
              </a:rPr>
              <a:t>policy subsystem</a:t>
            </a:r>
          </a:p>
        </p:txBody>
      </p:sp>
      <p:pic>
        <p:nvPicPr>
          <p:cNvPr id="8" name="Picture 2" descr="Image result for coordination">
            <a:extLst>
              <a:ext uri="{FF2B5EF4-FFF2-40B4-BE49-F238E27FC236}">
                <a16:creationId xmlns:a16="http://schemas.microsoft.com/office/drawing/2014/main" id="{74E33091-5E3F-4A47-9D32-E8CAC5EA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930" y="1340688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ognition">
            <a:extLst>
              <a:ext uri="{FF2B5EF4-FFF2-40B4-BE49-F238E27FC236}">
                <a16:creationId xmlns:a16="http://schemas.microsoft.com/office/drawing/2014/main" id="{C1E4B1CD-8C61-4DD8-B221-7DE7ADCE36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>
            <a:off x="9744594" y="1100133"/>
            <a:ext cx="833363" cy="835832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BC490D-51AE-4BF6-AFB9-FD8BEEE6E4E7}"/>
              </a:ext>
            </a:extLst>
          </p:cNvPr>
          <p:cNvCxnSpPr>
            <a:cxnSpLocks/>
          </p:cNvCxnSpPr>
          <p:nvPr/>
        </p:nvCxnSpPr>
        <p:spPr>
          <a:xfrm flipV="1">
            <a:off x="9744594" y="3504960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5026DF-8CE1-4B3C-86D5-95B6DDA7E8F1}"/>
              </a:ext>
            </a:extLst>
          </p:cNvPr>
          <p:cNvCxnSpPr>
            <a:cxnSpLocks/>
          </p:cNvCxnSpPr>
          <p:nvPr/>
        </p:nvCxnSpPr>
        <p:spPr>
          <a:xfrm flipV="1">
            <a:off x="9421631" y="3504960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EEEEA82-421F-460B-9F95-1CCF7CA33832}"/>
              </a:ext>
            </a:extLst>
          </p:cNvPr>
          <p:cNvSpPr txBox="1"/>
          <p:nvPr/>
        </p:nvSpPr>
        <p:spPr>
          <a:xfrm>
            <a:off x="3632393" y="438965"/>
            <a:ext cx="30588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opportunity structures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Degree of consensus needed for change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Openness of political system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D376203-BFFC-4516-B29B-6FA482AD8F17}"/>
              </a:ext>
            </a:extLst>
          </p:cNvPr>
          <p:cNvCxnSpPr>
            <a:cxnSpLocks/>
          </p:cNvCxnSpPr>
          <p:nvPr/>
        </p:nvCxnSpPr>
        <p:spPr>
          <a:xfrm flipH="1">
            <a:off x="6289636" y="899699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6750C0-AA00-4798-9E00-AEF8D58539C8}"/>
              </a:ext>
            </a:extLst>
          </p:cNvPr>
          <p:cNvSpPr txBox="1"/>
          <p:nvPr/>
        </p:nvSpPr>
        <p:spPr>
          <a:xfrm>
            <a:off x="3632392" y="4630884"/>
            <a:ext cx="30588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short-term constraints &amp; resources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6D8254-8355-46AC-B994-3BDDA0760791}"/>
              </a:ext>
            </a:extLst>
          </p:cNvPr>
          <p:cNvCxnSpPr>
            <a:cxnSpLocks/>
          </p:cNvCxnSpPr>
          <p:nvPr/>
        </p:nvCxnSpPr>
        <p:spPr>
          <a:xfrm flipH="1">
            <a:off x="6289636" y="5323381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89612D-67CD-4A83-B109-45198590CD58}"/>
              </a:ext>
            </a:extLst>
          </p:cNvPr>
          <p:cNvCxnSpPr>
            <a:cxnSpLocks/>
          </p:cNvCxnSpPr>
          <p:nvPr/>
        </p:nvCxnSpPr>
        <p:spPr>
          <a:xfrm flipV="1">
            <a:off x="4811486" y="1469571"/>
            <a:ext cx="0" cy="3161314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D274471-42F0-434F-A1B1-6F8ABB93EA18}"/>
              </a:ext>
            </a:extLst>
          </p:cNvPr>
          <p:cNvSpPr txBox="1"/>
          <p:nvPr/>
        </p:nvSpPr>
        <p:spPr>
          <a:xfrm>
            <a:off x="511560" y="438965"/>
            <a:ext cx="305888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External</a:t>
            </a:r>
            <a:br>
              <a:rPr lang="en-US" sz="2800" cap="small" dirty="0">
                <a:latin typeface="Raleway SemiBold" panose="020B0703030101060003" pitchFamily="34" charset="0"/>
              </a:rPr>
            </a:br>
            <a:r>
              <a:rPr lang="en-US" sz="2800" cap="small" dirty="0">
                <a:latin typeface="Raleway SemiBold" panose="020B0703030101060003" pitchFamily="34" charset="0"/>
              </a:rPr>
              <a:t>parameters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Problem characteristics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Distribution of resources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values &amp; structure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938719-8FED-4FA4-8C45-AD500375B21A}"/>
              </a:ext>
            </a:extLst>
          </p:cNvPr>
          <p:cNvCxnSpPr>
            <a:cxnSpLocks/>
          </p:cNvCxnSpPr>
          <p:nvPr/>
        </p:nvCxnSpPr>
        <p:spPr>
          <a:xfrm flipH="1">
            <a:off x="2806207" y="899699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25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oordination">
            <a:extLst>
              <a:ext uri="{FF2B5EF4-FFF2-40B4-BE49-F238E27FC236}">
                <a16:creationId xmlns:a16="http://schemas.microsoft.com/office/drawing/2014/main" id="{E7E205EF-C75E-4C1F-B91D-32D92B80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322" y="4175930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cognition">
            <a:extLst>
              <a:ext uri="{FF2B5EF4-FFF2-40B4-BE49-F238E27FC236}">
                <a16:creationId xmlns:a16="http://schemas.microsoft.com/office/drawing/2014/main" id="{86B0E3F3-965B-4980-B179-65264E238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8526321" y="3934528"/>
            <a:ext cx="833363" cy="835832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FD82483E-4A8F-4565-A6FC-924E176E90FB}"/>
              </a:ext>
            </a:extLst>
          </p:cNvPr>
          <p:cNvSpPr/>
          <p:nvPr/>
        </p:nvSpPr>
        <p:spPr>
          <a:xfrm>
            <a:off x="6966857" y="438965"/>
            <a:ext cx="5032638" cy="5980068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AD691-505E-498D-8648-D19BEEC4ACE6}"/>
              </a:ext>
            </a:extLst>
          </p:cNvPr>
          <p:cNvSpPr txBox="1"/>
          <p:nvPr/>
        </p:nvSpPr>
        <p:spPr>
          <a:xfrm>
            <a:off x="7413172" y="438965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600" cap="small" dirty="0">
                <a:solidFill>
                  <a:schemeClr val="tx1">
                    <a:lumMod val="65000"/>
                    <a:lumOff val="35000"/>
                  </a:schemeClr>
                </a:solidFill>
                <a:latin typeface="Raleway SemiBold" panose="020B0703030101060003" pitchFamily="34" charset="0"/>
              </a:rPr>
              <a:t>policy subsystem</a:t>
            </a:r>
          </a:p>
        </p:txBody>
      </p:sp>
      <p:pic>
        <p:nvPicPr>
          <p:cNvPr id="8" name="Picture 2" descr="Image result for coordination">
            <a:extLst>
              <a:ext uri="{FF2B5EF4-FFF2-40B4-BE49-F238E27FC236}">
                <a16:creationId xmlns:a16="http://schemas.microsoft.com/office/drawing/2014/main" id="{74E33091-5E3F-4A47-9D32-E8CAC5EA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930" y="1340688"/>
            <a:ext cx="2051635" cy="216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result for cognition">
            <a:extLst>
              <a:ext uri="{FF2B5EF4-FFF2-40B4-BE49-F238E27FC236}">
                <a16:creationId xmlns:a16="http://schemas.microsoft.com/office/drawing/2014/main" id="{C1E4B1CD-8C61-4DD8-B221-7DE7ADCE36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>
            <a:off x="9744594" y="1100133"/>
            <a:ext cx="833363" cy="835832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BC490D-51AE-4BF6-AFB9-FD8BEEE6E4E7}"/>
              </a:ext>
            </a:extLst>
          </p:cNvPr>
          <p:cNvCxnSpPr>
            <a:cxnSpLocks/>
          </p:cNvCxnSpPr>
          <p:nvPr/>
        </p:nvCxnSpPr>
        <p:spPr>
          <a:xfrm flipV="1">
            <a:off x="9744594" y="3504960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5026DF-8CE1-4B3C-86D5-95B6DDA7E8F1}"/>
              </a:ext>
            </a:extLst>
          </p:cNvPr>
          <p:cNvCxnSpPr>
            <a:cxnSpLocks/>
          </p:cNvCxnSpPr>
          <p:nvPr/>
        </p:nvCxnSpPr>
        <p:spPr>
          <a:xfrm flipV="1">
            <a:off x="9421631" y="3504960"/>
            <a:ext cx="0" cy="506059"/>
          </a:xfrm>
          <a:prstGeom prst="straightConnector1">
            <a:avLst/>
          </a:prstGeom>
          <a:ln w="571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EEEEA82-421F-460B-9F95-1CCF7CA33832}"/>
              </a:ext>
            </a:extLst>
          </p:cNvPr>
          <p:cNvSpPr txBox="1"/>
          <p:nvPr/>
        </p:nvSpPr>
        <p:spPr>
          <a:xfrm>
            <a:off x="3632393" y="438965"/>
            <a:ext cx="3058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opportunity structures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D376203-BFFC-4516-B29B-6FA482AD8F17}"/>
              </a:ext>
            </a:extLst>
          </p:cNvPr>
          <p:cNvCxnSpPr>
            <a:cxnSpLocks/>
          </p:cNvCxnSpPr>
          <p:nvPr/>
        </p:nvCxnSpPr>
        <p:spPr>
          <a:xfrm flipH="1">
            <a:off x="6289636" y="899699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6750C0-AA00-4798-9E00-AEF8D58539C8}"/>
              </a:ext>
            </a:extLst>
          </p:cNvPr>
          <p:cNvSpPr txBox="1"/>
          <p:nvPr/>
        </p:nvSpPr>
        <p:spPr>
          <a:xfrm>
            <a:off x="3632392" y="4630884"/>
            <a:ext cx="30588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short-term constraints &amp; resources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6D8254-8355-46AC-B994-3BDDA0760791}"/>
              </a:ext>
            </a:extLst>
          </p:cNvPr>
          <p:cNvCxnSpPr>
            <a:cxnSpLocks/>
          </p:cNvCxnSpPr>
          <p:nvPr/>
        </p:nvCxnSpPr>
        <p:spPr>
          <a:xfrm flipH="1">
            <a:off x="6289636" y="5323381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89612D-67CD-4A83-B109-45198590CD58}"/>
              </a:ext>
            </a:extLst>
          </p:cNvPr>
          <p:cNvCxnSpPr>
            <a:cxnSpLocks/>
          </p:cNvCxnSpPr>
          <p:nvPr/>
        </p:nvCxnSpPr>
        <p:spPr>
          <a:xfrm flipV="1">
            <a:off x="4811486" y="1469571"/>
            <a:ext cx="0" cy="3161314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DB31EB5-C527-45BE-B4AF-3E294F2CA77B}"/>
              </a:ext>
            </a:extLst>
          </p:cNvPr>
          <p:cNvSpPr txBox="1"/>
          <p:nvPr/>
        </p:nvSpPr>
        <p:spPr>
          <a:xfrm>
            <a:off x="511560" y="4807474"/>
            <a:ext cx="3058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external</a:t>
            </a:r>
            <a:br>
              <a:rPr lang="en-US" sz="2800" cap="small" dirty="0">
                <a:latin typeface="Raleway SemiBold" panose="020B0703030101060003" pitchFamily="34" charset="0"/>
              </a:rPr>
            </a:br>
            <a:r>
              <a:rPr lang="en-US" sz="2800" cap="small" dirty="0">
                <a:latin typeface="Raleway SemiBold" panose="020B0703030101060003" pitchFamily="34" charset="0"/>
              </a:rPr>
              <a:t>events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274471-42F0-434F-A1B1-6F8ABB93EA18}"/>
              </a:ext>
            </a:extLst>
          </p:cNvPr>
          <p:cNvSpPr txBox="1"/>
          <p:nvPr/>
        </p:nvSpPr>
        <p:spPr>
          <a:xfrm>
            <a:off x="511560" y="438965"/>
            <a:ext cx="305888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2800" cap="small" dirty="0">
                <a:latin typeface="Raleway SemiBold" panose="020B0703030101060003" pitchFamily="34" charset="0"/>
              </a:rPr>
              <a:t>External</a:t>
            </a:r>
            <a:br>
              <a:rPr lang="en-US" sz="2800" cap="small" dirty="0">
                <a:latin typeface="Raleway SemiBold" panose="020B0703030101060003" pitchFamily="34" charset="0"/>
              </a:rPr>
            </a:br>
            <a:r>
              <a:rPr lang="en-US" sz="2800" cap="small" dirty="0">
                <a:latin typeface="Raleway SemiBold" panose="020B0703030101060003" pitchFamily="34" charset="0"/>
              </a:rPr>
              <a:t>parameters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Problem characteristics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Distribution of resources</a:t>
            </a:r>
          </a:p>
          <a:p>
            <a:pPr defTabSz="1219170">
              <a:spcAft>
                <a:spcPts val="600"/>
              </a:spcAf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values &amp; structure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938719-8FED-4FA4-8C45-AD500375B21A}"/>
              </a:ext>
            </a:extLst>
          </p:cNvPr>
          <p:cNvCxnSpPr>
            <a:cxnSpLocks/>
          </p:cNvCxnSpPr>
          <p:nvPr/>
        </p:nvCxnSpPr>
        <p:spPr>
          <a:xfrm flipH="1">
            <a:off x="2806207" y="899699"/>
            <a:ext cx="547694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3BF27AB-36B5-4E95-B054-3D1ED995F0EB}"/>
              </a:ext>
            </a:extLst>
          </p:cNvPr>
          <p:cNvCxnSpPr>
            <a:cxnSpLocks/>
          </p:cNvCxnSpPr>
          <p:nvPr/>
        </p:nvCxnSpPr>
        <p:spPr>
          <a:xfrm>
            <a:off x="1282207" y="1469571"/>
            <a:ext cx="0" cy="3337903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14A4F933-FA66-40B8-BDE3-A2469B1417A9}"/>
              </a:ext>
            </a:extLst>
          </p:cNvPr>
          <p:cNvCxnSpPr>
            <a:stCxn id="6" idx="2"/>
          </p:cNvCxnSpPr>
          <p:nvPr/>
        </p:nvCxnSpPr>
        <p:spPr>
          <a:xfrm rot="5400000" flipH="1">
            <a:off x="5053966" y="1989823"/>
            <a:ext cx="657452" cy="8200969"/>
          </a:xfrm>
          <a:prstGeom prst="bentConnector4">
            <a:avLst>
              <a:gd name="adj1" fmla="val -34771"/>
              <a:gd name="adj2" fmla="val 99986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6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lated image">
            <a:extLst>
              <a:ext uri="{FF2B5EF4-FFF2-40B4-BE49-F238E27FC236}">
                <a16:creationId xmlns:a16="http://schemas.microsoft.com/office/drawing/2014/main" id="{04A8A466-F1AF-440C-8A69-E9A382BA5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951598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lated image">
            <a:extLst>
              <a:ext uri="{FF2B5EF4-FFF2-40B4-BE49-F238E27FC236}">
                <a16:creationId xmlns:a16="http://schemas.microsoft.com/office/drawing/2014/main" id="{04A8A466-F1AF-440C-8A69-E9A382BA5B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0"/>
                    </a14:imgEffect>
                    <a14:imgEffect>
                      <a14:brightnessContrast bright="-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9EC4B7-3CC6-4606-A1EB-62358185F159}"/>
              </a:ext>
            </a:extLst>
          </p:cNvPr>
          <p:cNvSpPr/>
          <p:nvPr/>
        </p:nvSpPr>
        <p:spPr>
          <a:xfrm>
            <a:off x="587828" y="1628507"/>
            <a:ext cx="1116874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When does coalition conflict lead to entrenchment and when does it lead to learning, compromise, and problem solving?</a:t>
            </a:r>
          </a:p>
          <a:p>
            <a:pPr lvl="0">
              <a:spcAft>
                <a:spcPts val="600"/>
              </a:spcAft>
              <a:defRPr/>
            </a:pPr>
            <a:endParaRPr lang="en-US" sz="2600" dirty="0">
              <a:solidFill>
                <a:schemeClr val="bg1"/>
              </a:solidFill>
              <a:latin typeface="Raleway SemiBold" panose="020B0703030101060003" pitchFamily="34" charset="0"/>
            </a:endParaRPr>
          </a:p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Which types of policy problems and policy making venues are more conducive to policy learning?</a:t>
            </a:r>
          </a:p>
          <a:p>
            <a:pPr lvl="0">
              <a:spcAft>
                <a:spcPts val="600"/>
              </a:spcAft>
              <a:defRPr/>
            </a:pPr>
            <a:endParaRPr lang="en-US" sz="2600" dirty="0">
              <a:solidFill>
                <a:schemeClr val="bg1"/>
              </a:solidFill>
              <a:latin typeface="Raleway SemiBold" panose="020B0703030101060003" pitchFamily="34" charset="0"/>
            </a:endParaRPr>
          </a:p>
          <a:p>
            <a:pPr lvl="0">
              <a:spcAft>
                <a:spcPts val="600"/>
              </a:spcAft>
              <a:defRPr/>
            </a:pPr>
            <a:r>
              <a:rPr lang="en-US" sz="2600" dirty="0">
                <a:solidFill>
                  <a:schemeClr val="bg1"/>
                </a:solidFill>
                <a:latin typeface="Raleway SemiBold" panose="020B0703030101060003" pitchFamily="34" charset="0"/>
              </a:rPr>
              <a:t>What constitutes sufficient evidence to overcome deeply-held policy beliefs and who’s belief change or learning matters most for policy change to occur?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6BF002-A0EC-47C2-A661-93781B1BB621}"/>
              </a:ext>
            </a:extLst>
          </p:cNvPr>
          <p:cNvSpPr txBox="1"/>
          <p:nvPr/>
        </p:nvSpPr>
        <p:spPr>
          <a:xfrm>
            <a:off x="587828" y="438965"/>
            <a:ext cx="11016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600"/>
              </a:spcAft>
            </a:pPr>
            <a:r>
              <a:rPr lang="en-US" sz="4400" cap="small" dirty="0">
                <a:solidFill>
                  <a:srgbClr val="C00000"/>
                </a:solidFill>
                <a:latin typeface="Raleway SemiBold" panose="020B0703030101060003" pitchFamily="34" charset="0"/>
              </a:rPr>
              <a:t>policy conflict </a:t>
            </a:r>
            <a:r>
              <a:rPr lang="en-US" sz="3200" cap="small" dirty="0">
                <a:solidFill>
                  <a:schemeClr val="bg1">
                    <a:lumMod val="65000"/>
                  </a:schemeClr>
                </a:solidFill>
                <a:latin typeface="Raleway SemiBold" panose="020B0703030101060003" pitchFamily="34" charset="0"/>
              </a:rPr>
              <a:t>&amp;</a:t>
            </a:r>
            <a:r>
              <a:rPr lang="en-US" sz="4400" cap="small" dirty="0">
                <a:solidFill>
                  <a:srgbClr val="C00000"/>
                </a:solidFill>
                <a:latin typeface="Raleway SemiBold" panose="020B0703030101060003" pitchFamily="34" charset="0"/>
              </a:rPr>
              <a:t> </a:t>
            </a:r>
            <a:r>
              <a:rPr lang="en-US" sz="4400" cap="small" dirty="0">
                <a:solidFill>
                  <a:srgbClr val="9BBB59"/>
                </a:solidFill>
                <a:latin typeface="Raleway SemiBold" panose="020B0703030101060003" pitchFamily="34" charset="0"/>
              </a:rPr>
              <a:t>policy learning</a:t>
            </a:r>
          </a:p>
        </p:txBody>
      </p:sp>
    </p:spTree>
    <p:extLst>
      <p:ext uri="{BB962C8B-B14F-4D97-AF65-F5344CB8AC3E}">
        <p14:creationId xmlns:p14="http://schemas.microsoft.com/office/powerpoint/2010/main" val="305731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649963" y="975204"/>
            <a:ext cx="8892074" cy="3427134"/>
            <a:chOff x="2481942" y="774051"/>
            <a:chExt cx="8892074" cy="342713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05" t="3637" r="41847" b="17306"/>
            <a:stretch/>
          </p:blipFill>
          <p:spPr>
            <a:xfrm>
              <a:off x="2481942" y="1190321"/>
              <a:ext cx="1433796" cy="301086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32ECBB8-71A8-4B03-9C34-32C8509E993C}"/>
                </a:ext>
              </a:extLst>
            </p:cNvPr>
            <p:cNvSpPr txBox="1"/>
            <p:nvPr/>
          </p:nvSpPr>
          <p:spPr>
            <a:xfrm>
              <a:off x="3849068" y="774051"/>
              <a:ext cx="7524948" cy="31399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lvl="1" algn="ctr" defTabSz="1219170">
                <a:lnSpc>
                  <a:spcPct val="250000"/>
                </a:lnSpc>
              </a:pPr>
              <a:r>
                <a:rPr lang="en-US" sz="6000" b="1" spc="300" dirty="0">
                  <a:solidFill>
                    <a:srgbClr val="C00000"/>
                  </a:solidFill>
                  <a:latin typeface="Raleway SemiBold" panose="020B07030301010600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American Public Policy</a:t>
              </a:r>
              <a:endParaRPr lang="en-US" sz="6000" b="1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025135" y="3112341"/>
              <a:ext cx="7172814" cy="30266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wrap="none" lIns="45720" tIns="0" rIns="45720" bIns="0" anchor="ctr">
              <a:noAutofit/>
            </a:bodyPr>
            <a:lstStyle/>
            <a:p>
              <a:pPr marL="0" lvl="1" algn="ctr" defTabSz="1219170">
                <a:spcAft>
                  <a:spcPts val="1200"/>
                </a:spcAft>
              </a:pPr>
              <a:r>
                <a:rPr lang="en-US" sz="1700" b="1" kern="12000" spc="160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PSCI 4730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2988263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333</Words>
  <Application>Microsoft Office PowerPoint</Application>
  <PresentationFormat>Widescreen</PresentationFormat>
  <Paragraphs>74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Agency FB</vt:lpstr>
      <vt:lpstr>Arial</vt:lpstr>
      <vt:lpstr>Calibri</vt:lpstr>
      <vt:lpstr>Calibri Light</vt:lpstr>
      <vt:lpstr>Century Gothic</vt:lpstr>
      <vt:lpstr>Courier New</vt:lpstr>
      <vt:lpstr>Lato</vt:lpstr>
      <vt:lpstr>Open Sans</vt:lpstr>
      <vt:lpstr>Raleway</vt:lpstr>
      <vt:lpstr>Raleway Medium</vt:lpstr>
      <vt:lpstr>Raleway SemiBold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Wesley Wehde</dc:creator>
  <cp:lastModifiedBy>Wehde, Wesley</cp:lastModifiedBy>
  <cp:revision>5</cp:revision>
  <dcterms:created xsi:type="dcterms:W3CDTF">2019-03-04T15:49:47Z</dcterms:created>
  <dcterms:modified xsi:type="dcterms:W3CDTF">2023-02-21T19:06:14Z</dcterms:modified>
</cp:coreProperties>
</file>