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81" d="100"/>
          <a:sy n="81" d="100"/>
        </p:scale>
        <p:origin x="64" y="16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655D4-7361-C24E-39CF-AB8C105E8A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3E22F-6E0B-0849-F07A-A806CFC79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5B1E93-D495-5D56-8B96-84CF67C9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C7CBF-8789-4A72-3850-4C01D1173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1FD75-BF32-4DEC-C829-9BE012038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38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4477-878C-966E-C4FE-087882E91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2A467-47E0-5385-4856-91515FCC0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C840B-7794-861B-3619-2A2D4206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37176-C8CE-FDE0-59F5-A2D7E2B82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31A31-CB67-2A0E-84D5-DDD5A81A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58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3FCA-7AFA-EBB2-14D2-06915479F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14E33-D1DE-F578-52E6-43790133A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EF31E-B2C8-AB48-D958-92CD78946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B44D7-94AE-C66A-A29E-9A34017A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F7609-243E-B214-5C38-554461A99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0BA4B-F6C6-EF14-39A9-715B5CAF4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FD0B-E8D3-6CEA-4389-C162E3643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780F1B-D884-B7A9-528E-7BD9B6D19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0A7C0B-DA6D-CC88-6976-941E902B8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B4D6AF-BD64-CAD7-752D-0501693E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44123C-868A-053F-488F-0192E4E5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30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A951-625F-5092-E123-551B05586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3FFA20-E6FB-D593-5C6F-65AED92E9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B9A42-8FB7-EE32-3D64-B95089DB5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7323B0-C384-9D55-79E9-7E99A492E2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087601-0059-1837-A716-E9F436F12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53444E-8908-F6D1-BFAE-C9B437CC4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867819-208D-92E9-DD92-F9552D898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BE2751-BE5D-3AE5-6BBC-A17636FFD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1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D187C-0D7B-5E35-7745-717D10B9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82CCD6-D745-C97E-9B30-13CEE2E98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294BB-E1AB-AF3A-E430-A7C5C27F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97B464-8B44-468A-CE5C-056276D5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8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1E6F5-509A-954B-C423-782B4289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B0636F-C9AE-B4D9-96A7-0150CB5C5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08A7A-79D3-0132-B694-1CB7D4D0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4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2D8AC-F705-BBC7-96E6-3328DE624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6AE3-1059-5223-6FD4-5E350044D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11AE2-B320-7F72-A880-B98AF0DB8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E35A83-B9A4-69F9-3EB4-21B5316DF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827DB-2B40-52A5-FC3F-54E436FB9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377AC-4A4A-8A34-1EFC-91F73D658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6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C3CA3-F39B-653D-6C2F-4AA58994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11DA7A-F55F-2DB5-AE3E-3F153F067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18BCB-AB89-101F-01D6-7C27C09939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2F50D-106A-0CBD-0ADF-2B3CD4679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AAA487-414D-43CA-D75E-582AB09A9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FCE33-342E-CCA1-6F70-C02D5D08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3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893D-4EBF-7C75-969D-3E958FED8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C8C9F6-2FE8-AADE-754A-D4FD54F14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3EF0D-7A1E-8CF2-A4ED-0093DEAC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32097-415A-337D-7E3B-1C2656292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FA51D-FCF7-6603-21F4-AF623243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6CE66C-9795-E837-81CB-D7FE21905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9E994-0D90-0F14-B1AB-F3BDD3405F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4DDD7E-55C3-03EA-E3A9-B05FFC4EC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E14CC-BBA2-4EBA-EA2E-840D20E55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0EA57-A206-476C-AEDA-3E365DFD7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F0DE43-D360-2C33-5763-D53C650D8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E1FA2-B3A9-F3B1-D87D-11AD215F6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CC8E3-78B4-6753-329E-EE3F289089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DC02E3-D70C-4896-BCDC-E6A22DB8E547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AE913-3403-9C19-278A-7761780ED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BE46A-DB28-FB96-38EF-0651B8DEB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9ECD71-2C10-4E8E-919C-F512461E8D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19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5YvjG4lTp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pIazbqsBO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 3" descr="Water Drops And Ripple">
            <a:extLst>
              <a:ext uri="{FF2B5EF4-FFF2-40B4-BE49-F238E27FC236}">
                <a16:creationId xmlns:a16="http://schemas.microsoft.com/office/drawing/2014/main" id="{C191705B-F751-AE07-FE6F-4867CB770F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-1" b="28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166B44-095F-C719-9841-4EBEDB8DC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2244909"/>
            <a:ext cx="4693473" cy="3954040"/>
          </a:xfrm>
        </p:spPr>
        <p:txBody>
          <a:bodyPr anchor="b">
            <a:normAutofit/>
          </a:bodyPr>
          <a:lstStyle/>
          <a:p>
            <a:r>
              <a:rPr lang="en-US" sz="4600" dirty="0">
                <a:solidFill>
                  <a:srgbClr val="FFFFFF"/>
                </a:solidFill>
              </a:rPr>
              <a:t>Ch. 9 Biodiversity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C6FEB0-BBCC-B82B-A914-65BEB864F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659052"/>
            <a:ext cx="5819775" cy="670945"/>
          </a:xfrm>
        </p:spPr>
        <p:txBody>
          <a:bodyPr anchor="t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6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B1A7-0513-1B70-518F-1AB2C7DC2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Digression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BBF3F-F308-4D4D-7745-2791AD909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Crash Course on International Climate Agreements: </a:t>
            </a:r>
            <a:r>
              <a:rPr lang="en-US" dirty="0">
                <a:hlinkClick r:id="rId2"/>
              </a:rPr>
              <a:t>International Climate Agreements: Crash Course Climate &amp; Energy #10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4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7362-516F-A6EE-129C-2B658A1A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Origins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394DB-7F13-9187-0578-10ACBCA56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1986 conference concerned with accelerated rate of extinctions</a:t>
            </a:r>
          </a:p>
          <a:p>
            <a:pPr lvl="1"/>
            <a:r>
              <a:rPr lang="en-US" dirty="0"/>
              <a:t>Theory constitutive metaphor</a:t>
            </a:r>
          </a:p>
          <a:p>
            <a:endParaRPr lang="en-US" dirty="0"/>
          </a:p>
          <a:p>
            <a:r>
              <a:rPr lang="en-US" dirty="0"/>
              <a:t>Quickly became a top environmental concern</a:t>
            </a:r>
          </a:p>
          <a:p>
            <a:pPr lvl="1"/>
            <a:r>
              <a:rPr lang="en-US" dirty="0"/>
              <a:t>Embedded at Rio 1992</a:t>
            </a:r>
          </a:p>
        </p:txBody>
      </p:sp>
    </p:spTree>
    <p:extLst>
      <p:ext uri="{BB962C8B-B14F-4D97-AF65-F5344CB8AC3E}">
        <p14:creationId xmlns:p14="http://schemas.microsoft.com/office/powerpoint/2010/main" val="18525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9A9DC-9B0C-DED3-C0BE-252A38E48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Scientific Origins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3BA85-80B9-004A-8458-4F1128A62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Darwin’s Origin of Species (1859)</a:t>
            </a:r>
          </a:p>
          <a:p>
            <a:endParaRPr lang="en-US" dirty="0"/>
          </a:p>
          <a:p>
            <a:r>
              <a:rPr lang="en-US" dirty="0"/>
              <a:t>Island theory of ecology: </a:t>
            </a:r>
            <a:r>
              <a:rPr lang="en-US" dirty="0">
                <a:hlinkClick r:id="rId2"/>
              </a:rPr>
              <a:t>What is the Theory of Island Biogeography? Very Important to Understand Conservation Biology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47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59575-84F8-9C0C-1FD5-EC74AC2FF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65F5A-62C2-083B-E197-AF6BFAA00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Species do not follow national borders</a:t>
            </a:r>
          </a:p>
          <a:p>
            <a:r>
              <a:rPr lang="en-US" dirty="0"/>
              <a:t>Cross-sectoral integration</a:t>
            </a:r>
          </a:p>
        </p:txBody>
      </p:sp>
    </p:spTree>
    <p:extLst>
      <p:ext uri="{BB962C8B-B14F-4D97-AF65-F5344CB8AC3E}">
        <p14:creationId xmlns:p14="http://schemas.microsoft.com/office/powerpoint/2010/main" val="3863145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4CC89-2E8F-492D-8A64-3D7E373F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97256-91E0-CB6D-FAD1-6AFDF0A4C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Biodiversity led to new conceptualization for other domains</a:t>
            </a:r>
          </a:p>
          <a:p>
            <a:pPr lvl="1"/>
            <a:r>
              <a:rPr lang="en-US" dirty="0"/>
              <a:t>Resilience</a:t>
            </a:r>
          </a:p>
          <a:p>
            <a:pPr lvl="1"/>
            <a:r>
              <a:rPr lang="en-US" dirty="0"/>
              <a:t>Ecosystem Services</a:t>
            </a:r>
          </a:p>
          <a:p>
            <a:pPr lvl="1"/>
            <a:r>
              <a:rPr lang="en-US" dirty="0"/>
              <a:t>Natural Capital</a:t>
            </a:r>
          </a:p>
        </p:txBody>
      </p:sp>
    </p:spTree>
    <p:extLst>
      <p:ext uri="{BB962C8B-B14F-4D97-AF65-F5344CB8AC3E}">
        <p14:creationId xmlns:p14="http://schemas.microsoft.com/office/powerpoint/2010/main" val="260405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0682-1C54-1955-EE05-A44801F3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92266-40DB-B595-1C13-5BC4252CD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biodiversity an environmental policy problem at the local, national or global level?</a:t>
            </a:r>
          </a:p>
          <a:p>
            <a:pPr lvl="1"/>
            <a:r>
              <a:rPr lang="en-US" dirty="0"/>
              <a:t>Fallacy of global averages – unlike climate change which is unified, biosphere is divisible and less interdependent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But local goals are situated in broader contexts</a:t>
            </a:r>
          </a:p>
        </p:txBody>
      </p:sp>
    </p:spTree>
    <p:extLst>
      <p:ext uri="{BB962C8B-B14F-4D97-AF65-F5344CB8AC3E}">
        <p14:creationId xmlns:p14="http://schemas.microsoft.com/office/powerpoint/2010/main" val="1687170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F0111-3027-297E-D0C0-6F989A06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Ambiguities?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3033F-2D0B-1112-7E32-3171D0EFC3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Biodiversity as a concept provides a direct ‘voice’ for nature in policy debates</a:t>
            </a:r>
          </a:p>
          <a:p>
            <a:endParaRPr lang="en-US" dirty="0"/>
          </a:p>
          <a:p>
            <a:r>
              <a:rPr lang="en-US" dirty="0"/>
              <a:t>But how to weight and consider that voice is debated</a:t>
            </a:r>
          </a:p>
        </p:txBody>
      </p:sp>
    </p:spTree>
    <p:extLst>
      <p:ext uri="{BB962C8B-B14F-4D97-AF65-F5344CB8AC3E}">
        <p14:creationId xmlns:p14="http://schemas.microsoft.com/office/powerpoint/2010/main" val="3953756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169</Words>
  <Application>Microsoft Office PowerPoint</Application>
  <PresentationFormat>Widescreen</PresentationFormat>
  <Paragraphs>30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Ch. 9 Biodiversity</vt:lpstr>
      <vt:lpstr>Quick Digression</vt:lpstr>
      <vt:lpstr>Practical Origins </vt:lpstr>
      <vt:lpstr>Scientific Origins</vt:lpstr>
      <vt:lpstr>Complexities</vt:lpstr>
      <vt:lpstr>Generative Concept</vt:lpstr>
      <vt:lpstr>Scalable</vt:lpstr>
      <vt:lpstr>Ambiguities?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Wehde, Wesley</dc:creator>
  <cp:lastModifiedBy>Wehde, Wesley</cp:lastModifiedBy>
  <cp:revision>1</cp:revision>
  <dcterms:created xsi:type="dcterms:W3CDTF">2026-03-23T21:17:02Z</dcterms:created>
  <dcterms:modified xsi:type="dcterms:W3CDTF">2026-03-23T22:50:11Z</dcterms:modified>
</cp:coreProperties>
</file>