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59" r:id="rId5"/>
    <p:sldId id="271" r:id="rId6"/>
    <p:sldId id="261" r:id="rId7"/>
    <p:sldId id="272" r:id="rId8"/>
    <p:sldId id="273" r:id="rId9"/>
    <p:sldId id="264" r:id="rId10"/>
    <p:sldId id="262" r:id="rId11"/>
    <p:sldId id="265" r:id="rId12"/>
    <p:sldId id="266" r:id="rId13"/>
    <p:sldId id="267" r:id="rId14"/>
    <p:sldId id="268" r:id="rId15"/>
    <p:sldId id="270"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81" d="100"/>
          <a:sy n="81" d="100"/>
        </p:scale>
        <p:origin x="64" y="16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F724F-67EE-57D6-7DB1-DC1211B343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F5F4AA-9580-5418-46BE-5D48934DA3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A97CA9-CDDB-E65D-BE9A-3F76E4D34F1B}"/>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5" name="Footer Placeholder 4">
            <a:extLst>
              <a:ext uri="{FF2B5EF4-FFF2-40B4-BE49-F238E27FC236}">
                <a16:creationId xmlns:a16="http://schemas.microsoft.com/office/drawing/2014/main" id="{13A2D267-9DE0-220E-405E-00A2B58CB7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33FCE3-4DBD-66D8-49E5-8F5C4985434E}"/>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4114208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E81FE-D750-738C-F3FC-D381F78E71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4F74BF-EED7-7705-BE45-E626DABD84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2C180A-99A1-6B78-E9D8-A170E7F9E82D}"/>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5" name="Footer Placeholder 4">
            <a:extLst>
              <a:ext uri="{FF2B5EF4-FFF2-40B4-BE49-F238E27FC236}">
                <a16:creationId xmlns:a16="http://schemas.microsoft.com/office/drawing/2014/main" id="{A83AFDBD-7E99-BC63-0FE7-CAB0B92A58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62F9A-7A09-629D-2BF0-FBAD5DC17AE2}"/>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2032467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83D64-D4F8-5AB4-F52B-9A195C557C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4575AB-4883-302D-59B4-13C707C9F47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34F55A-F455-F562-410B-FFD704F0191D}"/>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5" name="Footer Placeholder 4">
            <a:extLst>
              <a:ext uri="{FF2B5EF4-FFF2-40B4-BE49-F238E27FC236}">
                <a16:creationId xmlns:a16="http://schemas.microsoft.com/office/drawing/2014/main" id="{A0FD40E0-98AB-6BAD-02A5-9DF7D07A1D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B7AFE-9426-75D8-07A8-DACDE6EA5391}"/>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2153087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AEC18-EADE-76A3-A093-AD73DA5E9B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2C409-29A7-40CE-EFC4-6C60102870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8C91D4-B5B0-F1A1-9EDC-33AA911EAD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52A58C-7909-33B6-485C-9BD531749E6E}"/>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6" name="Footer Placeholder 5">
            <a:extLst>
              <a:ext uri="{FF2B5EF4-FFF2-40B4-BE49-F238E27FC236}">
                <a16:creationId xmlns:a16="http://schemas.microsoft.com/office/drawing/2014/main" id="{D91A38B1-1BE2-463D-B77F-A9CFF7C9DB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73F0F6-8F2D-ACB5-76C7-4E2A945BC45A}"/>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842195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AB3A5-98CB-766C-F5DB-1335EAA81C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1BBA85-D220-9334-2A30-0CA3D036F9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362146-87A7-2663-2A21-952C814C86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03879F-1CAD-ADE7-8A6A-4C73015C43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C3E2C0-DD53-5C21-5507-5E5E84DB27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2E7813-60AA-DFED-33B8-AA138A74E801}"/>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8" name="Footer Placeholder 7">
            <a:extLst>
              <a:ext uri="{FF2B5EF4-FFF2-40B4-BE49-F238E27FC236}">
                <a16:creationId xmlns:a16="http://schemas.microsoft.com/office/drawing/2014/main" id="{5310D2F8-B9F3-92F6-DEC6-02FC4F196F7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3CE833-1861-A4C3-BA63-367D4BAA5877}"/>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2112634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A8055-D1DF-E820-F061-8AEBB50A5E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F39FEB-2CDB-5A9D-BF0F-653FD8D32EE0}"/>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4" name="Footer Placeholder 3">
            <a:extLst>
              <a:ext uri="{FF2B5EF4-FFF2-40B4-BE49-F238E27FC236}">
                <a16:creationId xmlns:a16="http://schemas.microsoft.com/office/drawing/2014/main" id="{3FC77A8D-2BBD-8A7F-70D9-3CF6B2F240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BF2245-862B-C000-9F39-AD85612D885F}"/>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196459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AA3B66-8A2F-E819-3DE1-DD710BF63705}"/>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3" name="Footer Placeholder 2">
            <a:extLst>
              <a:ext uri="{FF2B5EF4-FFF2-40B4-BE49-F238E27FC236}">
                <a16:creationId xmlns:a16="http://schemas.microsoft.com/office/drawing/2014/main" id="{31F6F3A6-BF4D-174A-9752-B1DD45972A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A60191-7404-F214-6492-606716A4D644}"/>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1748983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B81E0-7BD9-89E5-444D-46812F374A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8BC64F-5E5E-7B53-04AD-B91733AE5F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2B1C44-659E-4539-09CD-7137041ECB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7B5B7F-06E2-7207-0EFA-4DA6CB80ACA7}"/>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6" name="Footer Placeholder 5">
            <a:extLst>
              <a:ext uri="{FF2B5EF4-FFF2-40B4-BE49-F238E27FC236}">
                <a16:creationId xmlns:a16="http://schemas.microsoft.com/office/drawing/2014/main" id="{E8B32921-CC08-9B52-CFBF-CF5C26DDDF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74B9FD-6B32-B09E-8FF9-4DF777D26608}"/>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2177113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2A606-658A-B281-6B83-223B6993A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565C2F-07CF-A3B0-7F42-7773F5B1B3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5F555D-2827-8666-742A-17A29A86EB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15B98E-960F-A31A-F096-90ED5030762B}"/>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6" name="Footer Placeholder 5">
            <a:extLst>
              <a:ext uri="{FF2B5EF4-FFF2-40B4-BE49-F238E27FC236}">
                <a16:creationId xmlns:a16="http://schemas.microsoft.com/office/drawing/2014/main" id="{9D4BA5C4-ADF2-0CB4-CB98-CC2334CF16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679F63-ADAE-9B19-D260-F8B22261A9FE}"/>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2654305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526ED-8073-ED0C-A100-362C7B3FFF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A3DDE0-41B2-0EE8-0B59-E39EF23EDB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EFA02B-129C-C194-D3A7-345834371ADF}"/>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5" name="Footer Placeholder 4">
            <a:extLst>
              <a:ext uri="{FF2B5EF4-FFF2-40B4-BE49-F238E27FC236}">
                <a16:creationId xmlns:a16="http://schemas.microsoft.com/office/drawing/2014/main" id="{9386A879-34E0-0CF9-C770-278C705534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50F5BE-EF66-1A20-48C1-0DFD84379D93}"/>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1885717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40C520-291A-C160-B9AD-9545B0EA96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4C3469-B9D6-C982-B56C-78B9E9EE1A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230B88-94E6-BE20-487F-DB75D708F079}"/>
              </a:ext>
            </a:extLst>
          </p:cNvPr>
          <p:cNvSpPr>
            <a:spLocks noGrp="1"/>
          </p:cNvSpPr>
          <p:nvPr>
            <p:ph type="dt" sz="half" idx="10"/>
          </p:nvPr>
        </p:nvSpPr>
        <p:spPr/>
        <p:txBody>
          <a:bodyPr/>
          <a:lstStyle/>
          <a:p>
            <a:fld id="{5485BC0A-837E-490C-8934-8C29A8979290}" type="datetimeFigureOut">
              <a:rPr lang="en-US" smtClean="0"/>
              <a:t>3/23/2026</a:t>
            </a:fld>
            <a:endParaRPr lang="en-US"/>
          </a:p>
        </p:txBody>
      </p:sp>
      <p:sp>
        <p:nvSpPr>
          <p:cNvPr id="5" name="Footer Placeholder 4">
            <a:extLst>
              <a:ext uri="{FF2B5EF4-FFF2-40B4-BE49-F238E27FC236}">
                <a16:creationId xmlns:a16="http://schemas.microsoft.com/office/drawing/2014/main" id="{D85C0CA9-AF83-54A4-6AA6-DD332A8E74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ED33F6-ED59-F637-AB86-C59358637310}"/>
              </a:ext>
            </a:extLst>
          </p:cNvPr>
          <p:cNvSpPr>
            <a:spLocks noGrp="1"/>
          </p:cNvSpPr>
          <p:nvPr>
            <p:ph type="sldNum" sz="quarter" idx="12"/>
          </p:nvPr>
        </p:nvSpPr>
        <p:spPr/>
        <p:txBody>
          <a:bodyPr/>
          <a:lstStyle/>
          <a:p>
            <a:fld id="{F5FD0AD8-9AE2-466C-971A-C091C4D4E4BE}" type="slidenum">
              <a:rPr lang="en-US" smtClean="0"/>
              <a:t>‹#›</a:t>
            </a:fld>
            <a:endParaRPr lang="en-US"/>
          </a:p>
        </p:txBody>
      </p:sp>
    </p:spTree>
    <p:extLst>
      <p:ext uri="{BB962C8B-B14F-4D97-AF65-F5344CB8AC3E}">
        <p14:creationId xmlns:p14="http://schemas.microsoft.com/office/powerpoint/2010/main" val="3405436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0CD64B-8CB4-F585-D5AC-31DC4BC90A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52EF55-07B2-E79C-9595-9B7B3A6450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828E13-2771-06BC-A664-DD311108B6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85BC0A-837E-490C-8934-8C29A8979290}" type="datetimeFigureOut">
              <a:rPr lang="en-US" smtClean="0"/>
              <a:t>3/23/2026</a:t>
            </a:fld>
            <a:endParaRPr lang="en-US"/>
          </a:p>
        </p:txBody>
      </p:sp>
      <p:sp>
        <p:nvSpPr>
          <p:cNvPr id="5" name="Footer Placeholder 4">
            <a:extLst>
              <a:ext uri="{FF2B5EF4-FFF2-40B4-BE49-F238E27FC236}">
                <a16:creationId xmlns:a16="http://schemas.microsoft.com/office/drawing/2014/main" id="{73E6C0F4-3961-0D99-036C-A0001CF051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D17CB4E-5DF6-3BDE-9C5E-2E8681B614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FD0AD8-9AE2-466C-971A-C091C4D4E4BE}" type="slidenum">
              <a:rPr lang="en-US" smtClean="0"/>
              <a:t>‹#›</a:t>
            </a:fld>
            <a:endParaRPr lang="en-US"/>
          </a:p>
        </p:txBody>
      </p:sp>
    </p:spTree>
    <p:extLst>
      <p:ext uri="{BB962C8B-B14F-4D97-AF65-F5344CB8AC3E}">
        <p14:creationId xmlns:p14="http://schemas.microsoft.com/office/powerpoint/2010/main" val="4015925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undrr.org/implementing-sendai-framework/what-sendai-framework" TargetMode="External"/><Relationship Id="rId2" Type="http://schemas.openxmlformats.org/officeDocument/2006/relationships/hyperlink" Target="https://sdgs.un.org/goal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unstats.un.org/sdgs/files/report/2025/SDGs_Report_Key_Findings_2025.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s://e360.yale.edu/features/usaid-cuts-conservation"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3" descr="Water Drops And Ripple">
            <a:extLst>
              <a:ext uri="{FF2B5EF4-FFF2-40B4-BE49-F238E27FC236}">
                <a16:creationId xmlns:a16="http://schemas.microsoft.com/office/drawing/2014/main" id="{C191705B-F751-AE07-FE6F-4867CB770F2B}"/>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r="-1" b="283"/>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4F166B44-095F-C719-9841-4EBEDB8DC8CD}"/>
              </a:ext>
            </a:extLst>
          </p:cNvPr>
          <p:cNvSpPr>
            <a:spLocks noGrp="1"/>
          </p:cNvSpPr>
          <p:nvPr>
            <p:ph type="ctrTitle"/>
          </p:nvPr>
        </p:nvSpPr>
        <p:spPr>
          <a:xfrm>
            <a:off x="704088" y="2244909"/>
            <a:ext cx="4693473" cy="3954040"/>
          </a:xfrm>
        </p:spPr>
        <p:txBody>
          <a:bodyPr anchor="b">
            <a:normAutofit/>
          </a:bodyPr>
          <a:lstStyle/>
          <a:p>
            <a:r>
              <a:rPr lang="en-US" sz="4600" dirty="0">
                <a:solidFill>
                  <a:srgbClr val="FFFFFF"/>
                </a:solidFill>
              </a:rPr>
              <a:t>Ch. 8 Sustainable Development</a:t>
            </a:r>
          </a:p>
        </p:txBody>
      </p:sp>
      <p:sp>
        <p:nvSpPr>
          <p:cNvPr id="3" name="Subtitle 2">
            <a:extLst>
              <a:ext uri="{FF2B5EF4-FFF2-40B4-BE49-F238E27FC236}">
                <a16:creationId xmlns:a16="http://schemas.microsoft.com/office/drawing/2014/main" id="{4AC6FEB0-BBCC-B82B-A914-65BEB864F9F1}"/>
              </a:ext>
            </a:extLst>
          </p:cNvPr>
          <p:cNvSpPr>
            <a:spLocks noGrp="1"/>
          </p:cNvSpPr>
          <p:nvPr>
            <p:ph type="subTitle" idx="1"/>
          </p:nvPr>
        </p:nvSpPr>
        <p:spPr>
          <a:xfrm>
            <a:off x="704088" y="659052"/>
            <a:ext cx="5819775" cy="670945"/>
          </a:xfrm>
        </p:spPr>
        <p:txBody>
          <a:bodyPr anchor="t">
            <a:normAutofit/>
          </a:bodyPr>
          <a:lstStyle/>
          <a:p>
            <a:endParaRPr lang="en-US">
              <a:solidFill>
                <a:srgbClr val="FFFFFF"/>
              </a:solidFill>
            </a:endParaRPr>
          </a:p>
        </p:txBody>
      </p:sp>
    </p:spTree>
    <p:extLst>
      <p:ext uri="{BB962C8B-B14F-4D97-AF65-F5344CB8AC3E}">
        <p14:creationId xmlns:p14="http://schemas.microsoft.com/office/powerpoint/2010/main" val="388976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73BAB-5D46-8921-F9D5-9038984603C2}"/>
              </a:ext>
            </a:extLst>
          </p:cNvPr>
          <p:cNvSpPr>
            <a:spLocks noGrp="1"/>
          </p:cNvSpPr>
          <p:nvPr>
            <p:ph type="title"/>
          </p:nvPr>
        </p:nvSpPr>
        <p:spPr/>
        <p:txBody>
          <a:bodyPr/>
          <a:lstStyle/>
          <a:p>
            <a:r>
              <a:rPr lang="en-US" dirty="0"/>
              <a:t>Intellectual Origins	</a:t>
            </a:r>
          </a:p>
        </p:txBody>
      </p:sp>
      <p:sp>
        <p:nvSpPr>
          <p:cNvPr id="3" name="Content Placeholder 2">
            <a:extLst>
              <a:ext uri="{FF2B5EF4-FFF2-40B4-BE49-F238E27FC236}">
                <a16:creationId xmlns:a16="http://schemas.microsoft.com/office/drawing/2014/main" id="{06E05C9F-85B3-6820-4B3A-596BA78A7132}"/>
              </a:ext>
            </a:extLst>
          </p:cNvPr>
          <p:cNvSpPr>
            <a:spLocks noGrp="1"/>
          </p:cNvSpPr>
          <p:nvPr>
            <p:ph idx="1"/>
          </p:nvPr>
        </p:nvSpPr>
        <p:spPr/>
        <p:txBody>
          <a:bodyPr/>
          <a:lstStyle/>
          <a:p>
            <a:r>
              <a:rPr lang="en-US" dirty="0"/>
              <a:t>Our Common Future (1987) from World Commission on Environment and Development</a:t>
            </a:r>
          </a:p>
        </p:txBody>
      </p:sp>
    </p:spTree>
    <p:extLst>
      <p:ext uri="{BB962C8B-B14F-4D97-AF65-F5344CB8AC3E}">
        <p14:creationId xmlns:p14="http://schemas.microsoft.com/office/powerpoint/2010/main" val="649345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71E74-3FB6-CE8E-BF08-5CF55E763BCC}"/>
              </a:ext>
            </a:extLst>
          </p:cNvPr>
          <p:cNvSpPr>
            <a:spLocks noGrp="1"/>
          </p:cNvSpPr>
          <p:nvPr>
            <p:ph type="title"/>
          </p:nvPr>
        </p:nvSpPr>
        <p:spPr/>
        <p:txBody>
          <a:bodyPr/>
          <a:lstStyle/>
          <a:p>
            <a:r>
              <a:rPr lang="en-US" dirty="0"/>
              <a:t>Definition</a:t>
            </a:r>
          </a:p>
        </p:txBody>
      </p:sp>
      <p:sp>
        <p:nvSpPr>
          <p:cNvPr id="3" name="Content Placeholder 2">
            <a:extLst>
              <a:ext uri="{FF2B5EF4-FFF2-40B4-BE49-F238E27FC236}">
                <a16:creationId xmlns:a16="http://schemas.microsoft.com/office/drawing/2014/main" id="{F15FE6FC-99E7-4D5B-A82D-2DFBA6F79ED0}"/>
              </a:ext>
            </a:extLst>
          </p:cNvPr>
          <p:cNvSpPr>
            <a:spLocks noGrp="1"/>
          </p:cNvSpPr>
          <p:nvPr>
            <p:ph idx="1"/>
          </p:nvPr>
        </p:nvSpPr>
        <p:spPr/>
        <p:txBody>
          <a:bodyPr/>
          <a:lstStyle/>
          <a:p>
            <a:r>
              <a:rPr lang="en-US" dirty="0"/>
              <a:t>“development that meets the needs of the present without compromising the ability of future generations to meet their own needs.” (WCED 1987, pg. 43)</a:t>
            </a:r>
          </a:p>
        </p:txBody>
      </p:sp>
    </p:spTree>
    <p:extLst>
      <p:ext uri="{BB962C8B-B14F-4D97-AF65-F5344CB8AC3E}">
        <p14:creationId xmlns:p14="http://schemas.microsoft.com/office/powerpoint/2010/main" val="558984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802D6-016C-704B-D8F2-2DEE92796600}"/>
              </a:ext>
            </a:extLst>
          </p:cNvPr>
          <p:cNvSpPr>
            <a:spLocks noGrp="1"/>
          </p:cNvSpPr>
          <p:nvPr>
            <p:ph type="title"/>
          </p:nvPr>
        </p:nvSpPr>
        <p:spPr/>
        <p:txBody>
          <a:bodyPr/>
          <a:lstStyle/>
          <a:p>
            <a:r>
              <a:rPr lang="en-US" dirty="0"/>
              <a:t>Underlying concepts</a:t>
            </a:r>
          </a:p>
        </p:txBody>
      </p:sp>
      <p:sp>
        <p:nvSpPr>
          <p:cNvPr id="3" name="Content Placeholder 2">
            <a:extLst>
              <a:ext uri="{FF2B5EF4-FFF2-40B4-BE49-F238E27FC236}">
                <a16:creationId xmlns:a16="http://schemas.microsoft.com/office/drawing/2014/main" id="{D525B236-BC6A-8574-05D3-5A08B7720F38}"/>
              </a:ext>
            </a:extLst>
          </p:cNvPr>
          <p:cNvSpPr>
            <a:spLocks noGrp="1"/>
          </p:cNvSpPr>
          <p:nvPr>
            <p:ph idx="1"/>
          </p:nvPr>
        </p:nvSpPr>
        <p:spPr/>
        <p:txBody>
          <a:bodyPr/>
          <a:lstStyle/>
          <a:p>
            <a:r>
              <a:rPr lang="en-US" dirty="0"/>
              <a:t>Environmental limits (critical loads)</a:t>
            </a:r>
          </a:p>
          <a:p>
            <a:endParaRPr lang="en-US" dirty="0"/>
          </a:p>
          <a:p>
            <a:r>
              <a:rPr lang="en-US" dirty="0"/>
              <a:t>Sustainability? </a:t>
            </a:r>
          </a:p>
          <a:p>
            <a:endParaRPr lang="en-US" dirty="0"/>
          </a:p>
          <a:p>
            <a:r>
              <a:rPr lang="en-US" dirty="0"/>
              <a:t>Development?</a:t>
            </a:r>
          </a:p>
          <a:p>
            <a:endParaRPr lang="en-US" dirty="0"/>
          </a:p>
        </p:txBody>
      </p:sp>
    </p:spTree>
    <p:extLst>
      <p:ext uri="{BB962C8B-B14F-4D97-AF65-F5344CB8AC3E}">
        <p14:creationId xmlns:p14="http://schemas.microsoft.com/office/powerpoint/2010/main" val="2138816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5C9F2-5F9E-9453-E5EB-7BE96EFB911F}"/>
              </a:ext>
            </a:extLst>
          </p:cNvPr>
          <p:cNvSpPr>
            <a:spLocks noGrp="1"/>
          </p:cNvSpPr>
          <p:nvPr>
            <p:ph type="title"/>
          </p:nvPr>
        </p:nvSpPr>
        <p:spPr/>
        <p:txBody>
          <a:bodyPr/>
          <a:lstStyle/>
          <a:p>
            <a:r>
              <a:rPr lang="en-US" dirty="0"/>
              <a:t>Implementation </a:t>
            </a:r>
          </a:p>
        </p:txBody>
      </p:sp>
      <p:sp>
        <p:nvSpPr>
          <p:cNvPr id="3" name="Content Placeholder 2">
            <a:extLst>
              <a:ext uri="{FF2B5EF4-FFF2-40B4-BE49-F238E27FC236}">
                <a16:creationId xmlns:a16="http://schemas.microsoft.com/office/drawing/2014/main" id="{4C0CE348-408C-5F51-9AF5-2D5E8000A43C}"/>
              </a:ext>
            </a:extLst>
          </p:cNvPr>
          <p:cNvSpPr>
            <a:spLocks noGrp="1"/>
          </p:cNvSpPr>
          <p:nvPr>
            <p:ph idx="1"/>
          </p:nvPr>
        </p:nvSpPr>
        <p:spPr/>
        <p:txBody>
          <a:bodyPr/>
          <a:lstStyle/>
          <a:p>
            <a:r>
              <a:rPr lang="en-US" dirty="0"/>
              <a:t>UN Sustainable Development Goals: </a:t>
            </a:r>
            <a:r>
              <a:rPr lang="en-US" dirty="0">
                <a:hlinkClick r:id="rId2"/>
              </a:rPr>
              <a:t>THE 17 GOALS | Sustainable Development</a:t>
            </a:r>
            <a:endParaRPr lang="en-US" dirty="0"/>
          </a:p>
          <a:p>
            <a:pPr lvl="1"/>
            <a:endParaRPr lang="en-US" dirty="0"/>
          </a:p>
          <a:p>
            <a:endParaRPr lang="en-US" dirty="0"/>
          </a:p>
          <a:p>
            <a:r>
              <a:rPr lang="en-US" dirty="0"/>
              <a:t>Adopted in 2015 unanimously – same meeting as the Sendai Framework for Disaster Risk Reduction </a:t>
            </a:r>
            <a:r>
              <a:rPr lang="en-US" dirty="0">
                <a:hlinkClick r:id="rId3"/>
              </a:rPr>
              <a:t>What is the Sendai Framework for Disaster Risk Reduction? | UNDRR</a:t>
            </a:r>
            <a:endParaRPr lang="en-US" dirty="0"/>
          </a:p>
        </p:txBody>
      </p:sp>
    </p:spTree>
    <p:extLst>
      <p:ext uri="{BB962C8B-B14F-4D97-AF65-F5344CB8AC3E}">
        <p14:creationId xmlns:p14="http://schemas.microsoft.com/office/powerpoint/2010/main" val="3649610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13AEF-EE02-239A-DC0E-E6E82B4C5796}"/>
              </a:ext>
            </a:extLst>
          </p:cNvPr>
          <p:cNvSpPr>
            <a:spLocks noGrp="1"/>
          </p:cNvSpPr>
          <p:nvPr>
            <p:ph type="title"/>
          </p:nvPr>
        </p:nvSpPr>
        <p:spPr/>
        <p:txBody>
          <a:bodyPr/>
          <a:lstStyle/>
          <a:p>
            <a:r>
              <a:rPr lang="en-US" dirty="0"/>
              <a:t>Tensions</a:t>
            </a:r>
          </a:p>
        </p:txBody>
      </p:sp>
      <p:sp>
        <p:nvSpPr>
          <p:cNvPr id="3" name="Content Placeholder 2">
            <a:extLst>
              <a:ext uri="{FF2B5EF4-FFF2-40B4-BE49-F238E27FC236}">
                <a16:creationId xmlns:a16="http://schemas.microsoft.com/office/drawing/2014/main" id="{24FC6563-969C-77EF-D0E0-9420A223E024}"/>
              </a:ext>
            </a:extLst>
          </p:cNvPr>
          <p:cNvSpPr>
            <a:spLocks noGrp="1"/>
          </p:cNvSpPr>
          <p:nvPr>
            <p:ph idx="1"/>
          </p:nvPr>
        </p:nvSpPr>
        <p:spPr/>
        <p:txBody>
          <a:bodyPr/>
          <a:lstStyle/>
          <a:p>
            <a:r>
              <a:rPr lang="en-US" dirty="0"/>
              <a:t>Global North and developed countries immediately benefit from environmental protection</a:t>
            </a:r>
          </a:p>
          <a:p>
            <a:endParaRPr lang="en-US" dirty="0"/>
          </a:p>
          <a:p>
            <a:r>
              <a:rPr lang="en-US" dirty="0"/>
              <a:t>Not so in Global South and developing countries</a:t>
            </a:r>
          </a:p>
          <a:p>
            <a:endParaRPr lang="en-US" dirty="0"/>
          </a:p>
          <a:p>
            <a:r>
              <a:rPr lang="en-US" dirty="0"/>
              <a:t>But also, affluent lifestyles in Global North</a:t>
            </a:r>
          </a:p>
        </p:txBody>
      </p:sp>
    </p:spTree>
    <p:extLst>
      <p:ext uri="{BB962C8B-B14F-4D97-AF65-F5344CB8AC3E}">
        <p14:creationId xmlns:p14="http://schemas.microsoft.com/office/powerpoint/2010/main" val="342973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12C8D-93EE-E3AF-247C-5DB26332208E}"/>
              </a:ext>
            </a:extLst>
          </p:cNvPr>
          <p:cNvSpPr>
            <a:spLocks noGrp="1"/>
          </p:cNvSpPr>
          <p:nvPr>
            <p:ph type="title"/>
          </p:nvPr>
        </p:nvSpPr>
        <p:spPr/>
        <p:txBody>
          <a:bodyPr/>
          <a:lstStyle/>
          <a:p>
            <a:r>
              <a:rPr lang="en-US" dirty="0"/>
              <a:t>SDG Progress 2025</a:t>
            </a:r>
          </a:p>
        </p:txBody>
      </p:sp>
      <p:sp>
        <p:nvSpPr>
          <p:cNvPr id="3" name="Content Placeholder 2">
            <a:extLst>
              <a:ext uri="{FF2B5EF4-FFF2-40B4-BE49-F238E27FC236}">
                <a16:creationId xmlns:a16="http://schemas.microsoft.com/office/drawing/2014/main" id="{EC45B2BB-3CAC-E948-C6F5-66C92C1E6707}"/>
              </a:ext>
            </a:extLst>
          </p:cNvPr>
          <p:cNvSpPr>
            <a:spLocks noGrp="1"/>
          </p:cNvSpPr>
          <p:nvPr>
            <p:ph idx="1"/>
          </p:nvPr>
        </p:nvSpPr>
        <p:spPr/>
        <p:txBody>
          <a:bodyPr/>
          <a:lstStyle/>
          <a:p>
            <a:r>
              <a:rPr lang="en-US" dirty="0"/>
              <a:t>Health setbacks due to COVID (reduced healthy life expectancy by almost 2 years)</a:t>
            </a:r>
          </a:p>
          <a:p>
            <a:r>
              <a:rPr lang="en-US" dirty="0"/>
              <a:t>Global unemployment hit a historic low of 5% in 2024 (previously 6% in 2015)</a:t>
            </a:r>
          </a:p>
          <a:p>
            <a:r>
              <a:rPr lang="en-US" dirty="0"/>
              <a:t>Conflict escalating, more refugees –&gt; more refugee deaths</a:t>
            </a:r>
          </a:p>
          <a:p>
            <a:r>
              <a:rPr lang="en-US" dirty="0"/>
              <a:t>92% of world population has access to electricity in 2023</a:t>
            </a:r>
          </a:p>
          <a:p>
            <a:pPr lvl="1"/>
            <a:r>
              <a:rPr lang="en-US" dirty="0"/>
              <a:t>Lagging outcomes for drinking water</a:t>
            </a:r>
          </a:p>
          <a:p>
            <a:r>
              <a:rPr lang="en-US" dirty="0"/>
              <a:t>Hottest year on record in 2024 </a:t>
            </a:r>
          </a:p>
        </p:txBody>
      </p:sp>
    </p:spTree>
    <p:extLst>
      <p:ext uri="{BB962C8B-B14F-4D97-AF65-F5344CB8AC3E}">
        <p14:creationId xmlns:p14="http://schemas.microsoft.com/office/powerpoint/2010/main" val="3655746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D71A0-1FF7-3157-98AD-04C14E207AFB}"/>
              </a:ext>
            </a:extLst>
          </p:cNvPr>
          <p:cNvSpPr>
            <a:spLocks noGrp="1"/>
          </p:cNvSpPr>
          <p:nvPr>
            <p:ph type="title"/>
          </p:nvPr>
        </p:nvSpPr>
        <p:spPr/>
        <p:txBody>
          <a:bodyPr/>
          <a:lstStyle/>
          <a:p>
            <a:r>
              <a:rPr lang="en-US" dirty="0"/>
              <a:t>Summary SDG Progress</a:t>
            </a:r>
          </a:p>
        </p:txBody>
      </p:sp>
      <p:sp>
        <p:nvSpPr>
          <p:cNvPr id="3" name="Content Placeholder 2">
            <a:extLst>
              <a:ext uri="{FF2B5EF4-FFF2-40B4-BE49-F238E27FC236}">
                <a16:creationId xmlns:a16="http://schemas.microsoft.com/office/drawing/2014/main" id="{991C4F71-F863-9D6B-E3E0-688EBBD45E9D}"/>
              </a:ext>
            </a:extLst>
          </p:cNvPr>
          <p:cNvSpPr>
            <a:spLocks noGrp="1"/>
          </p:cNvSpPr>
          <p:nvPr>
            <p:ph idx="1"/>
          </p:nvPr>
        </p:nvSpPr>
        <p:spPr/>
        <p:txBody>
          <a:bodyPr/>
          <a:lstStyle/>
          <a:p>
            <a:r>
              <a:rPr lang="en-US" dirty="0"/>
              <a:t>“The latest data reveal that only 35 per cent of SDG targets with available trend data are on track or show moderate progress. Nearly half are moving too slowly or making only marginal progress, while 18 per cent have regressed” from </a:t>
            </a:r>
            <a:r>
              <a:rPr lang="en-US" dirty="0">
                <a:hlinkClick r:id="rId2"/>
              </a:rPr>
              <a:t>SDGs_Report_Key_Findings_2025.pdf</a:t>
            </a:r>
            <a:endParaRPr lang="en-US" dirty="0"/>
          </a:p>
        </p:txBody>
      </p:sp>
    </p:spTree>
    <p:extLst>
      <p:ext uri="{BB962C8B-B14F-4D97-AF65-F5344CB8AC3E}">
        <p14:creationId xmlns:p14="http://schemas.microsoft.com/office/powerpoint/2010/main" val="3235993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0E2A9-8F2F-FE7B-66FF-4DA88A8854F0}"/>
              </a:ext>
            </a:extLst>
          </p:cNvPr>
          <p:cNvSpPr>
            <a:spLocks noGrp="1"/>
          </p:cNvSpPr>
          <p:nvPr>
            <p:ph type="title"/>
          </p:nvPr>
        </p:nvSpPr>
        <p:spPr/>
        <p:txBody>
          <a:bodyPr/>
          <a:lstStyle/>
          <a:p>
            <a:r>
              <a:rPr lang="en-US" dirty="0"/>
              <a:t>Population Distribution</a:t>
            </a:r>
          </a:p>
        </p:txBody>
      </p:sp>
      <p:pic>
        <p:nvPicPr>
          <p:cNvPr id="6" name="Picture 5">
            <a:extLst>
              <a:ext uri="{FF2B5EF4-FFF2-40B4-BE49-F238E27FC236}">
                <a16:creationId xmlns:a16="http://schemas.microsoft.com/office/drawing/2014/main" id="{B12A9E96-7CF7-54F5-5955-041DC9A70A08}"/>
              </a:ext>
            </a:extLst>
          </p:cNvPr>
          <p:cNvPicPr>
            <a:picLocks noChangeAspect="1"/>
          </p:cNvPicPr>
          <p:nvPr/>
        </p:nvPicPr>
        <p:blipFill>
          <a:blip r:embed="rId2"/>
          <a:stretch>
            <a:fillRect/>
          </a:stretch>
        </p:blipFill>
        <p:spPr>
          <a:xfrm>
            <a:off x="0" y="1496742"/>
            <a:ext cx="12192000" cy="4850270"/>
          </a:xfrm>
          <a:prstGeom prst="rect">
            <a:avLst/>
          </a:prstGeom>
        </p:spPr>
      </p:pic>
    </p:spTree>
    <p:extLst>
      <p:ext uri="{BB962C8B-B14F-4D97-AF65-F5344CB8AC3E}">
        <p14:creationId xmlns:p14="http://schemas.microsoft.com/office/powerpoint/2010/main" val="2943551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AB907B-D63E-C27F-D351-E8520C828CA8}"/>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Population Growth</a:t>
            </a:r>
          </a:p>
        </p:txBody>
      </p:sp>
      <p:pic>
        <p:nvPicPr>
          <p:cNvPr id="1026" name="Picture 2">
            <a:extLst>
              <a:ext uri="{FF2B5EF4-FFF2-40B4-BE49-F238E27FC236}">
                <a16:creationId xmlns:a16="http://schemas.microsoft.com/office/drawing/2014/main" id="{E509E72A-5232-8393-0E41-67565186512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777316" y="1020687"/>
            <a:ext cx="6780700" cy="4814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435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FF1971-5B79-2E34-F795-ED0D4FE6196A}"/>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5200" kern="1200">
                <a:solidFill>
                  <a:schemeClr val="tx1"/>
                </a:solidFill>
                <a:latin typeface="+mj-lt"/>
                <a:ea typeface="+mj-ea"/>
                <a:cs typeface="+mj-cs"/>
              </a:rPr>
              <a:t>Population Growth</a:t>
            </a:r>
          </a:p>
        </p:txBody>
      </p:sp>
      <p:pic>
        <p:nvPicPr>
          <p:cNvPr id="5" name="Content Placeholder 4">
            <a:extLst>
              <a:ext uri="{FF2B5EF4-FFF2-40B4-BE49-F238E27FC236}">
                <a16:creationId xmlns:a16="http://schemas.microsoft.com/office/drawing/2014/main" id="{F9D8BADE-B573-B35A-3D47-66C84AF41A50}"/>
              </a:ext>
            </a:extLst>
          </p:cNvPr>
          <p:cNvPicPr>
            <a:picLocks noGrp="1" noChangeAspect="1"/>
          </p:cNvPicPr>
          <p:nvPr>
            <p:ph idx="1"/>
          </p:nvPr>
        </p:nvPicPr>
        <p:blipFill>
          <a:blip r:embed="rId2"/>
          <a:srcRect r="-2" b="9101"/>
          <a:stretch>
            <a:fillRect/>
          </a:stretch>
        </p:blipFill>
        <p:spPr>
          <a:xfrm>
            <a:off x="198741" y="2410448"/>
            <a:ext cx="5803323" cy="3890357"/>
          </a:xfrm>
          <a:prstGeom prst="rect">
            <a:avLst/>
          </a:prstGeom>
        </p:spPr>
      </p:pic>
      <p:pic>
        <p:nvPicPr>
          <p:cNvPr id="6" name="Picture 5">
            <a:extLst>
              <a:ext uri="{FF2B5EF4-FFF2-40B4-BE49-F238E27FC236}">
                <a16:creationId xmlns:a16="http://schemas.microsoft.com/office/drawing/2014/main" id="{546DF88D-3D95-91ED-C411-5054D18DD6B6}"/>
              </a:ext>
            </a:extLst>
          </p:cNvPr>
          <p:cNvPicPr>
            <a:picLocks noChangeAspect="1"/>
          </p:cNvPicPr>
          <p:nvPr/>
        </p:nvPicPr>
        <p:blipFill>
          <a:blip r:embed="rId3"/>
          <a:srcRect r="-2" b="7534"/>
          <a:stretch>
            <a:fillRect/>
          </a:stretch>
        </p:blipFill>
        <p:spPr>
          <a:xfrm>
            <a:off x="6189934" y="2410448"/>
            <a:ext cx="5803323" cy="3890357"/>
          </a:xfrm>
          <a:prstGeom prst="rect">
            <a:avLst/>
          </a:prstGeom>
        </p:spPr>
      </p:pic>
    </p:spTree>
    <p:extLst>
      <p:ext uri="{BB962C8B-B14F-4D97-AF65-F5344CB8AC3E}">
        <p14:creationId xmlns:p14="http://schemas.microsoft.com/office/powerpoint/2010/main" val="3150303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420F0B-3EE7-4C94-0998-14F64DE243E3}"/>
              </a:ext>
            </a:extLst>
          </p:cNvPr>
          <p:cNvSpPr>
            <a:spLocks noGrp="1"/>
          </p:cNvSpPr>
          <p:nvPr>
            <p:ph type="title"/>
          </p:nvPr>
        </p:nvSpPr>
        <p:spPr>
          <a:xfrm>
            <a:off x="638881" y="457200"/>
            <a:ext cx="10909640" cy="1368614"/>
          </a:xfrm>
        </p:spPr>
        <p:txBody>
          <a:bodyPr vert="horz" lIns="91440" tIns="45720" rIns="91440" bIns="45720" rtlCol="0" anchor="ctr">
            <a:normAutofit fontScale="90000"/>
          </a:bodyPr>
          <a:lstStyle/>
          <a:p>
            <a:pPr algn="ctr"/>
            <a:r>
              <a:rPr lang="en-US" sz="6600" dirty="0"/>
              <a:t>Development and Income and Growth</a:t>
            </a:r>
          </a:p>
        </p:txBody>
      </p:sp>
      <p:sp>
        <p:nvSpPr>
          <p:cNvPr id="15"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739A0A5-91B7-7FC5-E432-FA568DFE4D08}"/>
              </a:ext>
            </a:extLst>
          </p:cNvPr>
          <p:cNvPicPr>
            <a:picLocks noChangeAspect="1"/>
          </p:cNvPicPr>
          <p:nvPr/>
        </p:nvPicPr>
        <p:blipFill>
          <a:blip r:embed="rId2"/>
          <a:stretch>
            <a:fillRect/>
          </a:stretch>
        </p:blipFill>
        <p:spPr>
          <a:xfrm>
            <a:off x="614507" y="2642616"/>
            <a:ext cx="5025482" cy="3605784"/>
          </a:xfrm>
          <a:prstGeom prst="rect">
            <a:avLst/>
          </a:prstGeom>
        </p:spPr>
      </p:pic>
      <p:pic>
        <p:nvPicPr>
          <p:cNvPr id="6" name="Picture 5">
            <a:extLst>
              <a:ext uri="{FF2B5EF4-FFF2-40B4-BE49-F238E27FC236}">
                <a16:creationId xmlns:a16="http://schemas.microsoft.com/office/drawing/2014/main" id="{A5837B5B-E3AA-5480-AB1B-A3DB6EE23DF2}"/>
              </a:ext>
            </a:extLst>
          </p:cNvPr>
          <p:cNvPicPr>
            <a:picLocks noChangeAspect="1"/>
          </p:cNvPicPr>
          <p:nvPr/>
        </p:nvPicPr>
        <p:blipFill>
          <a:blip r:embed="rId3"/>
          <a:stretch>
            <a:fillRect/>
          </a:stretch>
        </p:blipFill>
        <p:spPr>
          <a:xfrm>
            <a:off x="6531329" y="2642616"/>
            <a:ext cx="5060749" cy="3605784"/>
          </a:xfrm>
          <a:prstGeom prst="rect">
            <a:avLst/>
          </a:prstGeom>
        </p:spPr>
      </p:pic>
    </p:spTree>
    <p:extLst>
      <p:ext uri="{BB962C8B-B14F-4D97-AF65-F5344CB8AC3E}">
        <p14:creationId xmlns:p14="http://schemas.microsoft.com/office/powerpoint/2010/main" val="1262173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160623-0A0A-6328-4929-FBBC67AD5A9D}"/>
              </a:ext>
            </a:extLst>
          </p:cNvPr>
          <p:cNvSpPr>
            <a:spLocks noGrp="1"/>
          </p:cNvSpPr>
          <p:nvPr>
            <p:ph type="title"/>
          </p:nvPr>
        </p:nvSpPr>
        <p:spPr>
          <a:xfrm>
            <a:off x="838200" y="365125"/>
            <a:ext cx="10515600" cy="1860400"/>
          </a:xfrm>
        </p:spPr>
        <p:txBody>
          <a:bodyPr vert="horz" lIns="91440" tIns="45720" rIns="91440" bIns="45720" rtlCol="0" anchor="ctr">
            <a:normAutofit/>
          </a:bodyPr>
          <a:lstStyle/>
          <a:p>
            <a:r>
              <a:rPr lang="en-US" sz="5200" kern="1200" dirty="0">
                <a:solidFill>
                  <a:schemeClr val="tx1"/>
                </a:solidFill>
                <a:latin typeface="+mj-lt"/>
                <a:ea typeface="+mj-ea"/>
                <a:cs typeface="+mj-cs"/>
              </a:rPr>
              <a:t>Emissions and Development</a:t>
            </a:r>
          </a:p>
        </p:txBody>
      </p:sp>
      <p:pic>
        <p:nvPicPr>
          <p:cNvPr id="5" name="Content Placeholder 4">
            <a:extLst>
              <a:ext uri="{FF2B5EF4-FFF2-40B4-BE49-F238E27FC236}">
                <a16:creationId xmlns:a16="http://schemas.microsoft.com/office/drawing/2014/main" id="{DE9B41DB-AA72-FB1A-B216-A532AE895B01}"/>
              </a:ext>
            </a:extLst>
          </p:cNvPr>
          <p:cNvPicPr>
            <a:picLocks noGrp="1" noChangeAspect="1"/>
          </p:cNvPicPr>
          <p:nvPr>
            <p:ph idx="1"/>
          </p:nvPr>
        </p:nvPicPr>
        <p:blipFill>
          <a:blip r:embed="rId2"/>
          <a:stretch>
            <a:fillRect/>
          </a:stretch>
        </p:blipFill>
        <p:spPr>
          <a:xfrm>
            <a:off x="937142" y="2365285"/>
            <a:ext cx="4316445" cy="3938756"/>
          </a:xfrm>
          <a:prstGeom prst="rect">
            <a:avLst/>
          </a:prstGeom>
        </p:spPr>
      </p:pic>
      <p:pic>
        <p:nvPicPr>
          <p:cNvPr id="9" name="Picture 8">
            <a:extLst>
              <a:ext uri="{FF2B5EF4-FFF2-40B4-BE49-F238E27FC236}">
                <a16:creationId xmlns:a16="http://schemas.microsoft.com/office/drawing/2014/main" id="{4EC92BBC-1751-94A3-9A81-1EE846F872AE}"/>
              </a:ext>
            </a:extLst>
          </p:cNvPr>
          <p:cNvPicPr>
            <a:picLocks noChangeAspect="1"/>
          </p:cNvPicPr>
          <p:nvPr/>
        </p:nvPicPr>
        <p:blipFill>
          <a:blip r:embed="rId3"/>
          <a:stretch>
            <a:fillRect/>
          </a:stretch>
        </p:blipFill>
        <p:spPr>
          <a:xfrm>
            <a:off x="6932484" y="2365285"/>
            <a:ext cx="4328303" cy="3938756"/>
          </a:xfrm>
          <a:prstGeom prst="rect">
            <a:avLst/>
          </a:prstGeom>
        </p:spPr>
      </p:pic>
    </p:spTree>
    <p:extLst>
      <p:ext uri="{BB962C8B-B14F-4D97-AF65-F5344CB8AC3E}">
        <p14:creationId xmlns:p14="http://schemas.microsoft.com/office/powerpoint/2010/main" val="995821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055A18-33DC-8FDC-E4DD-8C49D3122969}"/>
              </a:ext>
            </a:extLst>
          </p:cNvPr>
          <p:cNvSpPr>
            <a:spLocks noGrp="1"/>
          </p:cNvSpPr>
          <p:nvPr>
            <p:ph type="title"/>
          </p:nvPr>
        </p:nvSpPr>
        <p:spPr>
          <a:xfrm>
            <a:off x="838200" y="365125"/>
            <a:ext cx="10515600" cy="1860400"/>
          </a:xfrm>
        </p:spPr>
        <p:txBody>
          <a:bodyPr>
            <a:normAutofit/>
          </a:bodyPr>
          <a:lstStyle/>
          <a:p>
            <a:r>
              <a:rPr lang="en-US" sz="5200" dirty="0"/>
              <a:t>Emissions and Development</a:t>
            </a:r>
          </a:p>
        </p:txBody>
      </p:sp>
      <p:pic>
        <p:nvPicPr>
          <p:cNvPr id="4" name="Picture 3">
            <a:extLst>
              <a:ext uri="{FF2B5EF4-FFF2-40B4-BE49-F238E27FC236}">
                <a16:creationId xmlns:a16="http://schemas.microsoft.com/office/drawing/2014/main" id="{6964CC41-6F2A-1D75-A0E6-5F65A4F7D081}"/>
              </a:ext>
            </a:extLst>
          </p:cNvPr>
          <p:cNvPicPr>
            <a:picLocks noChangeAspect="1"/>
          </p:cNvPicPr>
          <p:nvPr/>
        </p:nvPicPr>
        <p:blipFill>
          <a:blip r:embed="rId2"/>
          <a:stretch>
            <a:fillRect/>
          </a:stretch>
        </p:blipFill>
        <p:spPr>
          <a:xfrm>
            <a:off x="913228" y="2365285"/>
            <a:ext cx="4364272" cy="3938756"/>
          </a:xfrm>
          <a:prstGeom prst="rect">
            <a:avLst/>
          </a:prstGeom>
        </p:spPr>
      </p:pic>
      <p:pic>
        <p:nvPicPr>
          <p:cNvPr id="7" name="Picture 6">
            <a:extLst>
              <a:ext uri="{FF2B5EF4-FFF2-40B4-BE49-F238E27FC236}">
                <a16:creationId xmlns:a16="http://schemas.microsoft.com/office/drawing/2014/main" id="{7BE455DE-07C5-37D1-B1E5-B044D7EBA767}"/>
              </a:ext>
            </a:extLst>
          </p:cNvPr>
          <p:cNvPicPr>
            <a:picLocks noChangeAspect="1"/>
          </p:cNvPicPr>
          <p:nvPr/>
        </p:nvPicPr>
        <p:blipFill>
          <a:blip r:embed="rId3"/>
          <a:stretch>
            <a:fillRect/>
          </a:stretch>
        </p:blipFill>
        <p:spPr>
          <a:xfrm>
            <a:off x="6896213" y="2365285"/>
            <a:ext cx="4400844" cy="3938756"/>
          </a:xfrm>
          <a:prstGeom prst="rect">
            <a:avLst/>
          </a:prstGeom>
        </p:spPr>
      </p:pic>
    </p:spTree>
    <p:extLst>
      <p:ext uri="{BB962C8B-B14F-4D97-AF65-F5344CB8AC3E}">
        <p14:creationId xmlns:p14="http://schemas.microsoft.com/office/powerpoint/2010/main" val="1440582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5AA35-6389-B940-F16D-A9A9F9AC985B}"/>
              </a:ext>
            </a:extLst>
          </p:cNvPr>
          <p:cNvSpPr>
            <a:spLocks noGrp="1"/>
          </p:cNvSpPr>
          <p:nvPr>
            <p:ph type="title"/>
          </p:nvPr>
        </p:nvSpPr>
        <p:spPr/>
        <p:txBody>
          <a:bodyPr/>
          <a:lstStyle/>
          <a:p>
            <a:r>
              <a:rPr lang="en-US" dirty="0"/>
              <a:t>Relevant Current Events</a:t>
            </a:r>
          </a:p>
        </p:txBody>
      </p:sp>
      <p:sp>
        <p:nvSpPr>
          <p:cNvPr id="3" name="Content Placeholder 2">
            <a:extLst>
              <a:ext uri="{FF2B5EF4-FFF2-40B4-BE49-F238E27FC236}">
                <a16:creationId xmlns:a16="http://schemas.microsoft.com/office/drawing/2014/main" id="{C75086D6-4D87-BA9F-2BCC-A44AFEF18C5D}"/>
              </a:ext>
            </a:extLst>
          </p:cNvPr>
          <p:cNvSpPr>
            <a:spLocks noGrp="1"/>
          </p:cNvSpPr>
          <p:nvPr>
            <p:ph idx="1"/>
          </p:nvPr>
        </p:nvSpPr>
        <p:spPr/>
        <p:txBody>
          <a:bodyPr/>
          <a:lstStyle/>
          <a:p>
            <a:r>
              <a:rPr lang="en-US" dirty="0">
                <a:hlinkClick r:id="rId2"/>
              </a:rPr>
              <a:t>U.S. Aid Cuts Are Hitting Global Conservation Projects Hard - Yale E360</a:t>
            </a:r>
            <a:endParaRPr lang="en-US" dirty="0"/>
          </a:p>
        </p:txBody>
      </p:sp>
    </p:spTree>
    <p:extLst>
      <p:ext uri="{BB962C8B-B14F-4D97-AF65-F5344CB8AC3E}">
        <p14:creationId xmlns:p14="http://schemas.microsoft.com/office/powerpoint/2010/main" val="4272145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91D6D-C217-46CE-BC96-6C95F29B6739}"/>
              </a:ext>
            </a:extLst>
          </p:cNvPr>
          <p:cNvSpPr>
            <a:spLocks noGrp="1"/>
          </p:cNvSpPr>
          <p:nvPr>
            <p:ph type="title"/>
          </p:nvPr>
        </p:nvSpPr>
        <p:spPr/>
        <p:txBody>
          <a:bodyPr/>
          <a:lstStyle/>
          <a:p>
            <a:r>
              <a:rPr lang="en-US" dirty="0"/>
              <a:t>Questions for Discussion</a:t>
            </a:r>
          </a:p>
        </p:txBody>
      </p:sp>
      <p:sp>
        <p:nvSpPr>
          <p:cNvPr id="3" name="Content Placeholder 2">
            <a:extLst>
              <a:ext uri="{FF2B5EF4-FFF2-40B4-BE49-F238E27FC236}">
                <a16:creationId xmlns:a16="http://schemas.microsoft.com/office/drawing/2014/main" id="{47DDEED5-C3C1-48CD-229C-C40135A3A574}"/>
              </a:ext>
            </a:extLst>
          </p:cNvPr>
          <p:cNvSpPr>
            <a:spLocks noGrp="1"/>
          </p:cNvSpPr>
          <p:nvPr>
            <p:ph idx="1"/>
          </p:nvPr>
        </p:nvSpPr>
        <p:spPr/>
        <p:txBody>
          <a:bodyPr/>
          <a:lstStyle/>
          <a:p>
            <a:r>
              <a:rPr lang="en-US" dirty="0"/>
              <a:t>Does the concept of sustainable development apply to the US?</a:t>
            </a:r>
          </a:p>
          <a:p>
            <a:r>
              <a:rPr lang="en-US" dirty="0"/>
              <a:t>Does it apply to other higher income countries?</a:t>
            </a:r>
          </a:p>
          <a:p>
            <a:endParaRPr lang="en-US" dirty="0"/>
          </a:p>
          <a:p>
            <a:endParaRPr lang="en-US" dirty="0"/>
          </a:p>
        </p:txBody>
      </p:sp>
    </p:spTree>
    <p:extLst>
      <p:ext uri="{BB962C8B-B14F-4D97-AF65-F5344CB8AC3E}">
        <p14:creationId xmlns:p14="http://schemas.microsoft.com/office/powerpoint/2010/main" val="9214000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231</TotalTime>
  <Words>314</Words>
  <Application>Microsoft Office PowerPoint</Application>
  <PresentationFormat>Widescreen</PresentationFormat>
  <Paragraphs>42</Paragraphs>
  <Slides>16</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Ch. 8 Sustainable Development</vt:lpstr>
      <vt:lpstr>Intellectual Origins </vt:lpstr>
      <vt:lpstr>Definition</vt:lpstr>
      <vt:lpstr>Underlying concepts</vt:lpstr>
      <vt:lpstr>Implementation </vt:lpstr>
      <vt:lpstr>Tensions</vt:lpstr>
      <vt:lpstr>SDG Progress 2025</vt:lpstr>
      <vt:lpstr>Summary SDG Progress</vt:lpstr>
      <vt:lpstr>Population Distribution</vt:lpstr>
      <vt:lpstr>Population Growth</vt:lpstr>
      <vt:lpstr>Population Growth</vt:lpstr>
      <vt:lpstr>Development and Income and Growth</vt:lpstr>
      <vt:lpstr>Emissions and Development</vt:lpstr>
      <vt:lpstr>Emissions and Development</vt:lpstr>
      <vt:lpstr>Relevant Current Events</vt:lpstr>
      <vt:lpstr>Questions for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Wehde, Wesley</dc:creator>
  <cp:lastModifiedBy>Wehde, Wesley</cp:lastModifiedBy>
  <cp:revision>6</cp:revision>
  <dcterms:created xsi:type="dcterms:W3CDTF">2026-03-23T19:08:47Z</dcterms:created>
  <dcterms:modified xsi:type="dcterms:W3CDTF">2026-03-23T23:00:02Z</dcterms:modified>
</cp:coreProperties>
</file>