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7" autoAdjust="0"/>
    <p:restoredTop sz="94660"/>
  </p:normalViewPr>
  <p:slideViewPr>
    <p:cSldViewPr snapToGrid="0">
      <p:cViewPr>
        <p:scale>
          <a:sx n="40" d="100"/>
          <a:sy n="40" d="100"/>
        </p:scale>
        <p:origin x="252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512A7-1735-4186-6502-0B901A2BAD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6EF695-49B6-AAEA-E9F8-99C1FA117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E408D-0450-116A-27C2-5D8DBF1A3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5400-EAE7-4ACC-84D2-6DE7A17227D0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7A8FE-3815-F5DD-DD21-709834794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686FA-AB7E-77AC-234C-6F2C8F360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7DB6-AE1D-4011-9EA2-08BEEDBAB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405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5542C-E055-09A0-2E3F-925AF02DF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39587-CB65-F9B1-9F4A-6B74D5702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1C209-85EF-2058-F64C-BEF53D83E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5400-EAE7-4ACC-84D2-6DE7A17227D0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7DF29-3C1C-1DB8-95E1-0608A62B2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B8A3D-0DF0-26A6-FAE4-54B9077BE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7DB6-AE1D-4011-9EA2-08BEEDBAB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283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BE8C9-F3CA-8BD5-0B91-91C9F0355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81D982-DF01-3C62-87BF-E44568F41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260ADE-9D01-9D5F-D269-D64BC6CE7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5400-EAE7-4ACC-84D2-6DE7A17227D0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D7A54-28E2-2C38-7AE6-2BFFAE1F6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5BDBE5-B79D-5D5A-4C06-D02A07FC7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7DB6-AE1D-4011-9EA2-08BEEDBAB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728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E68C5-4514-AFA2-413A-8E4E1A590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18E66-BDDF-17B3-0EF6-1A1746B011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10450-F57B-C6D0-0298-938E52B01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CFB73D-DC71-B66E-EA26-0AEA4A1BD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5400-EAE7-4ACC-84D2-6DE7A17227D0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393631-E98B-8F02-603C-609ABD579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8AC064-BF9A-5D49-A3C5-E96422608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7DB6-AE1D-4011-9EA2-08BEEDBAB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420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A7707-6418-2D99-6692-AA072E7B5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A1F19E-DF31-9955-4FDA-D119E6F79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182737-1E16-F957-FEB8-D07856E2EE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0ED90E-17FD-0B74-61C4-DF397AABB3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B58E0D-1055-3EE7-E20C-3544817C8A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BEADE9-1D0B-71A8-A1A7-612812B2C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5400-EAE7-4ACC-84D2-6DE7A17227D0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9239C9-3DA5-2DE2-1EF7-F1E8B2177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23EB5C-5827-D8B4-FD1A-7CE934F08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7DB6-AE1D-4011-9EA2-08BEEDBAB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405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37212-F93D-FF1A-CFB0-C4F4D9324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38E77A-8F96-E145-A348-4488B3EBA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5400-EAE7-4ACC-84D2-6DE7A17227D0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01A720-28DD-5345-3304-1CEC2C63E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CB4EEF-153E-19B2-805E-C3C0FA39C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7DB6-AE1D-4011-9EA2-08BEEDBAB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19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93E3F7-AECD-2D20-B182-751DF03D2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5400-EAE7-4ACC-84D2-6DE7A17227D0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5723F5-61B4-A557-848D-9446AEA9D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9A7F62-4EF7-D6BF-C0DC-5C456E371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7DB6-AE1D-4011-9EA2-08BEEDBAB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168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EBC94-113F-45A2-F0EF-D363C750C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317CC-95FB-848B-22B4-1367A650A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7EC680-9C25-7326-E47E-5E06ED4BF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553B41-D78B-2905-9064-86162D4EE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5400-EAE7-4ACC-84D2-6DE7A17227D0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8FE98-5B1C-6C3A-AAFE-D082F8200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65E617-17EC-24B4-F4DA-4DBB2335F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7DB6-AE1D-4011-9EA2-08BEEDBAB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85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A8EF1-B146-B025-4FA6-243ECBF03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721829-EFA7-8437-747C-943C843E92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52894-2F5A-481C-9E64-B7C6293736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1A53FC-AA69-110E-554C-79980CA12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5400-EAE7-4ACC-84D2-6DE7A17227D0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C374-97ED-D1E0-F58B-8971A3A17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74FA09-75C8-DDBF-4629-5E01DE4B0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7DB6-AE1D-4011-9EA2-08BEEDBAB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015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B67CF-132C-D8A3-E11E-E7D33F1B8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3FE69F-7420-2B6C-E775-B1D5C342C0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BB9E1-8530-AB88-DEC4-9C5FBF611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5400-EAE7-4ACC-84D2-6DE7A17227D0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8704D-A841-5490-EF46-186DF6EAC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53F587-0BC8-80F3-9325-0EE25B678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7DB6-AE1D-4011-9EA2-08BEEDBAB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59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97148F-0094-DE8D-F595-171CA388D6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5FF63D-2291-FD5F-D4BA-3A5369B9FE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11A0E-6866-B8B1-61C7-448401B5E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5400-EAE7-4ACC-84D2-6DE7A17227D0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743F0-0368-ECB0-146D-16344ED41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99EE6-732A-F149-609B-5584CA17D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87DB6-AE1D-4011-9EA2-08BEEDBAB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3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68DFE6-E81B-E7EC-8DEC-DEA469346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E97B12-E3AF-D813-93CB-21814340B9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29FF0-F225-6C46-F62B-AF70D78A06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A65400-EAE7-4ACC-84D2-6DE7A17227D0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3E071-3206-3760-2DCA-105D8909A2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004E8-8FC4-95C7-0C54-11827095E3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587DB6-AE1D-4011-9EA2-08BEEDBAB3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81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en-roads.climateinteractive.org/scenario.html?v=26.2.0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1141-E5A5-6884-AB08-7A0162DBBD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A2F934-53CA-127E-B3C7-F5A2396669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Video 3" descr="Water Drops And Ripple">
            <a:extLst>
              <a:ext uri="{FF2B5EF4-FFF2-40B4-BE49-F238E27FC236}">
                <a16:creationId xmlns:a16="http://schemas.microsoft.com/office/drawing/2014/main" id="{AC6EA976-34F5-B24F-2461-E35124DD21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-1" b="28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EED00FA-A1F7-EBD8-0D10-D0937E549A0D}"/>
              </a:ext>
            </a:extLst>
          </p:cNvPr>
          <p:cNvSpPr txBox="1">
            <a:spLocks/>
          </p:cNvSpPr>
          <p:nvPr/>
        </p:nvSpPr>
        <p:spPr>
          <a:xfrm>
            <a:off x="704088" y="2244909"/>
            <a:ext cx="4693473" cy="39540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600" dirty="0">
                <a:solidFill>
                  <a:srgbClr val="FFFFFF"/>
                </a:solidFill>
              </a:rPr>
              <a:t>Critical Loads</a:t>
            </a:r>
          </a:p>
        </p:txBody>
      </p:sp>
    </p:spTree>
    <p:extLst>
      <p:ext uri="{BB962C8B-B14F-4D97-AF65-F5344CB8AC3E}">
        <p14:creationId xmlns:p14="http://schemas.microsoft.com/office/powerpoint/2010/main" val="296820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F7796-AD19-5FB2-3900-8D9CE3D2D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Scientific Backing – Intuitive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1D419-1C94-2168-70B1-040C25108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Evokes ecological limits</a:t>
            </a:r>
          </a:p>
          <a:p>
            <a:r>
              <a:rPr lang="en-US" dirty="0"/>
              <a:t>Successful in air pollution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02C4D1-A3E5-8F1A-558A-CD98D3ED6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47076" y="2107667"/>
            <a:ext cx="4274854" cy="378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284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3915C-F9FA-30E1-EA6C-17AEECDED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987DE-CD89-01BC-4C13-D1CD2543B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Total Maximum Daily Loads – of pollutants under US Clean Water Act</a:t>
            </a:r>
          </a:p>
          <a:p>
            <a:endParaRPr lang="en-US" dirty="0"/>
          </a:p>
          <a:p>
            <a:r>
              <a:rPr lang="en-US" dirty="0"/>
              <a:t>2-degree temperature target, potentially</a:t>
            </a:r>
          </a:p>
          <a:p>
            <a:pPr lvl="1"/>
            <a:r>
              <a:rPr lang="en-US" dirty="0"/>
              <a:t>Paris Agreement in 2015 </a:t>
            </a:r>
          </a:p>
          <a:p>
            <a:pPr lvl="2"/>
            <a:r>
              <a:rPr lang="en-US" dirty="0"/>
              <a:t>Aspirational to 1.5 degree</a:t>
            </a:r>
          </a:p>
        </p:txBody>
      </p:sp>
    </p:spTree>
    <p:extLst>
      <p:ext uri="{BB962C8B-B14F-4D97-AF65-F5344CB8AC3E}">
        <p14:creationId xmlns:p14="http://schemas.microsoft.com/office/powerpoint/2010/main" val="782189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AA104-4EE4-261A-7C20-E643D20A5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C740A-0DDB-A984-5D92-945A03FF7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Science</a:t>
            </a:r>
          </a:p>
          <a:p>
            <a:r>
              <a:rPr lang="en-US" dirty="0"/>
              <a:t>Measurement</a:t>
            </a:r>
          </a:p>
          <a:p>
            <a:r>
              <a:rPr lang="en-US" dirty="0"/>
              <a:t>Ecosystem tolerance levels</a:t>
            </a:r>
          </a:p>
          <a:p>
            <a:r>
              <a:rPr lang="en-US" dirty="0"/>
              <a:t>Short and long time frames</a:t>
            </a:r>
          </a:p>
        </p:txBody>
      </p:sp>
    </p:spTree>
    <p:extLst>
      <p:ext uri="{BB962C8B-B14F-4D97-AF65-F5344CB8AC3E}">
        <p14:creationId xmlns:p14="http://schemas.microsoft.com/office/powerpoint/2010/main" val="2931114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0A18A-4D1F-53A0-D14A-01DA65BD8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“The development of critical loads illustrates the powers at work when a commonsense idea is legitimated by scientific ‘facts.’”  (pg. 128-129)</a:t>
            </a:r>
          </a:p>
        </p:txBody>
      </p:sp>
    </p:spTree>
    <p:extLst>
      <p:ext uri="{BB962C8B-B14F-4D97-AF65-F5344CB8AC3E}">
        <p14:creationId xmlns:p14="http://schemas.microsoft.com/office/powerpoint/2010/main" val="2719324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374EA-3357-7BE2-43EA-522D9AC46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Visualization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543B40-C9EF-E7FF-1B61-DDE55C1CB9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9775" y="2005806"/>
            <a:ext cx="817245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21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635F8-8DA6-0F5D-4B14-41DBF5CA3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Convention on Long Range Transboundary Air Pollution (CLRTAP)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3924E-1B22-B8FF-13CF-02732B7EF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1979 – focus on the regional level</a:t>
            </a:r>
          </a:p>
          <a:p>
            <a:pPr lvl="1"/>
            <a:r>
              <a:rPr lang="en-US" dirty="0"/>
              <a:t>Acidification from sulfur dioxide </a:t>
            </a:r>
          </a:p>
          <a:p>
            <a:pPr lvl="1"/>
            <a:r>
              <a:rPr lang="en-US" dirty="0"/>
              <a:t>Primary focus on Europe (northern)</a:t>
            </a:r>
          </a:p>
        </p:txBody>
      </p:sp>
    </p:spTree>
    <p:extLst>
      <p:ext uri="{BB962C8B-B14F-4D97-AF65-F5344CB8AC3E}">
        <p14:creationId xmlns:p14="http://schemas.microsoft.com/office/powerpoint/2010/main" val="213140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69075-3AA1-891F-4DCA-E69575A12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“The workshop produced the following working definition of critical loads: “The highest load that will not cause chemical changes leading to long-term harmful effects on the most sensitive ecosystems” (Nilsson 1986).”</a:t>
            </a:r>
          </a:p>
        </p:txBody>
      </p:sp>
    </p:spTree>
    <p:extLst>
      <p:ext uri="{BB962C8B-B14F-4D97-AF65-F5344CB8AC3E}">
        <p14:creationId xmlns:p14="http://schemas.microsoft.com/office/powerpoint/2010/main" val="3680987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8DE1B-E4E1-7E27-3575-ED7B8CA22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Simulation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2009E-DDCD-3D84-44DC-7B71F4CA5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Scientific models that allow us to model changes in inputs to observe potential effects on outputs/outcomes</a:t>
            </a:r>
          </a:p>
          <a:p>
            <a:endParaRPr lang="en-US" dirty="0"/>
          </a:p>
          <a:p>
            <a:r>
              <a:rPr lang="en-US" dirty="0"/>
              <a:t>Dynamic vs. steady state modeling</a:t>
            </a:r>
          </a:p>
          <a:p>
            <a:endParaRPr lang="en-US" dirty="0"/>
          </a:p>
          <a:p>
            <a:r>
              <a:rPr lang="en-US" dirty="0"/>
              <a:t>Example: </a:t>
            </a:r>
            <a:r>
              <a:rPr lang="en-US" dirty="0">
                <a:hlinkClick r:id="rId2"/>
              </a:rPr>
              <a:t>En-ROADS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3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AFBF6-53D3-EA76-2FD4-2F7ABE4C2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Gothenburg Protocol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9EE9D-1296-B5CC-B214-684146731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Protocol establishes national emission ceilings for four pollutants—</a:t>
            </a:r>
            <a:r>
              <a:rPr lang="en-US" dirty="0" err="1"/>
              <a:t>sulphur</a:t>
            </a:r>
            <a:r>
              <a:rPr lang="en-US" dirty="0"/>
              <a:t> (SO₂), nitrogen oxides (NOₓ), volatile organic compounds (VOCs), and ammonia (NH₃)</a:t>
            </a:r>
          </a:p>
        </p:txBody>
      </p:sp>
    </p:spTree>
    <p:extLst>
      <p:ext uri="{BB962C8B-B14F-4D97-AF65-F5344CB8AC3E}">
        <p14:creationId xmlns:p14="http://schemas.microsoft.com/office/powerpoint/2010/main" val="3326432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55C9-F4DA-D8B3-8C63-E85823320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25CF2-3F1C-A206-CCDD-DE8BCF59F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in science, less political negotiation</a:t>
            </a:r>
          </a:p>
          <a:p>
            <a:r>
              <a:rPr lang="en-US" dirty="0"/>
              <a:t>Geographic nuance – less uniform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459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1EF26-E057-7190-7A23-FF78F49B1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617DA-AC3E-B785-5D59-FE65A654B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Regional needs are nested within global systems</a:t>
            </a:r>
          </a:p>
          <a:p>
            <a:r>
              <a:rPr lang="en-US" dirty="0"/>
              <a:t>Limited deliberative/public involvement</a:t>
            </a:r>
          </a:p>
        </p:txBody>
      </p:sp>
    </p:spTree>
    <p:extLst>
      <p:ext uri="{BB962C8B-B14F-4D97-AF65-F5344CB8AC3E}">
        <p14:creationId xmlns:p14="http://schemas.microsoft.com/office/powerpoint/2010/main" val="2191800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236</Words>
  <Application>Microsoft Office PowerPoint</Application>
  <PresentationFormat>Widescreen</PresentationFormat>
  <Paragraphs>36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Scientific Backing – Intuitive Approach</vt:lpstr>
      <vt:lpstr>Examples</vt:lpstr>
      <vt:lpstr>Foundations</vt:lpstr>
      <vt:lpstr>“The development of critical loads illustrates the powers at work when a commonsense idea is legitimated by scientific ‘facts.’”  (pg. 128-129)</vt:lpstr>
      <vt:lpstr>Visualization </vt:lpstr>
      <vt:lpstr>Convention on Long Range Transboundary Air Pollution (CLRTAP)</vt:lpstr>
      <vt:lpstr>“The workshop produced the following working definition of critical loads: “The highest load that will not cause chemical changes leading to long-term harmful effects on the most sensitive ecosystems” (Nilsson 1986).”</vt:lpstr>
      <vt:lpstr>Use of Simulation </vt:lpstr>
      <vt:lpstr>Gothenburg Protocol</vt:lpstr>
      <vt:lpstr>Improvements </vt:lpstr>
      <vt:lpstr>Complications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Wesley Wehde</dc:creator>
  <cp:lastModifiedBy>Wesley Wehde</cp:lastModifiedBy>
  <cp:revision>1</cp:revision>
  <dcterms:created xsi:type="dcterms:W3CDTF">2026-03-03T02:14:07Z</dcterms:created>
  <dcterms:modified xsi:type="dcterms:W3CDTF">2026-03-03T03:14:31Z</dcterms:modified>
</cp:coreProperties>
</file>