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7" r:id="rId3"/>
    <p:sldId id="456" r:id="rId4"/>
    <p:sldId id="457" r:id="rId5"/>
    <p:sldId id="458" r:id="rId6"/>
    <p:sldId id="459" r:id="rId7"/>
    <p:sldId id="461" r:id="rId8"/>
    <p:sldId id="460" r:id="rId9"/>
    <p:sldId id="376" r:id="rId10"/>
    <p:sldId id="462" r:id="rId11"/>
    <p:sldId id="258" r:id="rId12"/>
    <p:sldId id="463" r:id="rId13"/>
    <p:sldId id="261" r:id="rId14"/>
    <p:sldId id="262" r:id="rId15"/>
    <p:sldId id="263" r:id="rId16"/>
    <p:sldId id="464" r:id="rId17"/>
    <p:sldId id="465" r:id="rId18"/>
    <p:sldId id="466" r:id="rId19"/>
    <p:sldId id="264" r:id="rId20"/>
    <p:sldId id="445" r:id="rId21"/>
    <p:sldId id="469" r:id="rId22"/>
    <p:sldId id="467" r:id="rId23"/>
    <p:sldId id="259" r:id="rId24"/>
    <p:sldId id="260" r:id="rId25"/>
    <p:sldId id="354" r:id="rId26"/>
    <p:sldId id="46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A85B6F-42CB-4F88-B035-9169CD68484C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75109AA-CCF6-41B5-A4B9-B333214A6294}">
      <dgm:prSet/>
      <dgm:spPr/>
      <dgm:t>
        <a:bodyPr/>
        <a:lstStyle/>
        <a:p>
          <a:r>
            <a:rPr lang="en-US"/>
            <a:t>Policy stance or judgment</a:t>
          </a:r>
        </a:p>
      </dgm:t>
    </dgm:pt>
    <dgm:pt modelId="{5495001C-FD0A-4ADC-BF81-9BE49ACB9826}" type="parTrans" cxnId="{BA0DF863-D37D-4943-9A45-972D2926319B}">
      <dgm:prSet/>
      <dgm:spPr/>
      <dgm:t>
        <a:bodyPr/>
        <a:lstStyle/>
        <a:p>
          <a:endParaRPr lang="en-US"/>
        </a:p>
      </dgm:t>
    </dgm:pt>
    <dgm:pt modelId="{CBE87AA9-8DA7-4D1F-A1E3-D454D1163EDD}" type="sibTrans" cxnId="{BA0DF863-D37D-4943-9A45-972D2926319B}">
      <dgm:prSet/>
      <dgm:spPr/>
      <dgm:t>
        <a:bodyPr/>
        <a:lstStyle/>
        <a:p>
          <a:endParaRPr lang="en-US"/>
        </a:p>
      </dgm:t>
    </dgm:pt>
    <dgm:pt modelId="{E4591D1D-894B-4B86-973C-F3F23FDE48B9}">
      <dgm:prSet/>
      <dgm:spPr/>
      <dgm:t>
        <a:bodyPr/>
        <a:lstStyle/>
        <a:p>
          <a:r>
            <a:rPr lang="en-US"/>
            <a:t>Can be cost/benefit, “moral of story” solution</a:t>
          </a:r>
        </a:p>
      </dgm:t>
    </dgm:pt>
    <dgm:pt modelId="{8113E205-0F85-47AD-9B1A-8D4F5B0D9F31}" type="parTrans" cxnId="{F93B7CE0-179E-4285-8AE0-FC0BCC7A1C42}">
      <dgm:prSet/>
      <dgm:spPr/>
      <dgm:t>
        <a:bodyPr/>
        <a:lstStyle/>
        <a:p>
          <a:endParaRPr lang="en-US"/>
        </a:p>
      </dgm:t>
    </dgm:pt>
    <dgm:pt modelId="{A1465114-FBF8-4F48-97DF-5702D042AEB5}" type="sibTrans" cxnId="{F93B7CE0-179E-4285-8AE0-FC0BCC7A1C42}">
      <dgm:prSet/>
      <dgm:spPr/>
      <dgm:t>
        <a:bodyPr/>
        <a:lstStyle/>
        <a:p>
          <a:endParaRPr lang="en-US"/>
        </a:p>
      </dgm:t>
    </dgm:pt>
    <dgm:pt modelId="{B4C34A77-298A-49DB-AC1F-AA8CAD14829D}">
      <dgm:prSet/>
      <dgm:spPr/>
      <dgm:t>
        <a:bodyPr/>
        <a:lstStyle/>
        <a:p>
          <a:r>
            <a:rPr lang="en-US"/>
            <a:t>One character in a hero, villain or victim role</a:t>
          </a:r>
        </a:p>
      </dgm:t>
    </dgm:pt>
    <dgm:pt modelId="{EACB505A-709F-4A3C-AD71-7BACED1757AE}" type="parTrans" cxnId="{9CDA3776-225D-41EA-ADCE-6017CB7C385B}">
      <dgm:prSet/>
      <dgm:spPr/>
      <dgm:t>
        <a:bodyPr/>
        <a:lstStyle/>
        <a:p>
          <a:endParaRPr lang="en-US"/>
        </a:p>
      </dgm:t>
    </dgm:pt>
    <dgm:pt modelId="{2D096E6C-C77E-4710-9061-AC21BE692C0C}" type="sibTrans" cxnId="{9CDA3776-225D-41EA-ADCE-6017CB7C385B}">
      <dgm:prSet/>
      <dgm:spPr/>
      <dgm:t>
        <a:bodyPr/>
        <a:lstStyle/>
        <a:p>
          <a:endParaRPr lang="en-US"/>
        </a:p>
      </dgm:t>
    </dgm:pt>
    <dgm:pt modelId="{ACF8A1C6-F1DE-4688-8A06-BB184019CB7B}">
      <dgm:prSet/>
      <dgm:spPr/>
      <dgm:t>
        <a:bodyPr/>
        <a:lstStyle/>
        <a:p>
          <a:r>
            <a:rPr lang="en-US"/>
            <a:t>Do you agree with this definition?</a:t>
          </a:r>
        </a:p>
      </dgm:t>
    </dgm:pt>
    <dgm:pt modelId="{61AA02C9-2BC8-48F1-81B6-FD2915D52D4E}" type="parTrans" cxnId="{7013BA00-B1BB-4BCD-B88F-1B27DAD76182}">
      <dgm:prSet/>
      <dgm:spPr/>
      <dgm:t>
        <a:bodyPr/>
        <a:lstStyle/>
        <a:p>
          <a:endParaRPr lang="en-US"/>
        </a:p>
      </dgm:t>
    </dgm:pt>
    <dgm:pt modelId="{FB3FF429-BDAB-4896-9580-6AB90C9981CD}" type="sibTrans" cxnId="{7013BA00-B1BB-4BCD-B88F-1B27DAD76182}">
      <dgm:prSet/>
      <dgm:spPr/>
      <dgm:t>
        <a:bodyPr/>
        <a:lstStyle/>
        <a:p>
          <a:endParaRPr lang="en-US"/>
        </a:p>
      </dgm:t>
    </dgm:pt>
    <dgm:pt modelId="{D51345D8-A585-4CFC-A26B-892D5051323C}">
      <dgm:prSet/>
      <dgm:spPr/>
      <dgm:t>
        <a:bodyPr/>
        <a:lstStyle/>
        <a:p>
          <a:r>
            <a:rPr lang="en-US"/>
            <a:t>What about narrativity or narrative complexity?</a:t>
          </a:r>
        </a:p>
      </dgm:t>
    </dgm:pt>
    <dgm:pt modelId="{62C33F25-3BCB-4142-82E0-9109BAD22B88}" type="parTrans" cxnId="{057DFD1D-854E-44C1-996F-5C5EAE20FC90}">
      <dgm:prSet/>
      <dgm:spPr/>
      <dgm:t>
        <a:bodyPr/>
        <a:lstStyle/>
        <a:p>
          <a:endParaRPr lang="en-US"/>
        </a:p>
      </dgm:t>
    </dgm:pt>
    <dgm:pt modelId="{779B7861-6160-4C2E-8325-C41733B1EEB1}" type="sibTrans" cxnId="{057DFD1D-854E-44C1-996F-5C5EAE20FC90}">
      <dgm:prSet/>
      <dgm:spPr/>
      <dgm:t>
        <a:bodyPr/>
        <a:lstStyle/>
        <a:p>
          <a:endParaRPr lang="en-US"/>
        </a:p>
      </dgm:t>
    </dgm:pt>
    <dgm:pt modelId="{51FEF0D4-D921-4AEF-8ED1-9D7A5B9D95A3}" type="pres">
      <dgm:prSet presAssocID="{F6A85B6F-42CB-4F88-B035-9169CD68484C}" presName="root" presStyleCnt="0">
        <dgm:presLayoutVars>
          <dgm:dir/>
          <dgm:resizeHandles val="exact"/>
        </dgm:presLayoutVars>
      </dgm:prSet>
      <dgm:spPr/>
    </dgm:pt>
    <dgm:pt modelId="{15B19C55-4E5C-44E8-A45D-50364E26D628}" type="pres">
      <dgm:prSet presAssocID="{B75109AA-CCF6-41B5-A4B9-B333214A6294}" presName="compNode" presStyleCnt="0"/>
      <dgm:spPr/>
    </dgm:pt>
    <dgm:pt modelId="{AE7E4BE9-462E-4D4A-B99A-90F477E7E417}" type="pres">
      <dgm:prSet presAssocID="{B75109AA-CCF6-41B5-A4B9-B333214A6294}" presName="bgRect" presStyleLbl="bgShp" presStyleIdx="0" presStyleCnt="4"/>
      <dgm:spPr/>
    </dgm:pt>
    <dgm:pt modelId="{89E29BC0-8DF6-48BC-9680-B4AD61FE6C60}" type="pres">
      <dgm:prSet presAssocID="{B75109AA-CCF6-41B5-A4B9-B333214A629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F82FA019-BCCA-4B47-AD5F-C8D80CC0D9D5}" type="pres">
      <dgm:prSet presAssocID="{B75109AA-CCF6-41B5-A4B9-B333214A6294}" presName="spaceRect" presStyleCnt="0"/>
      <dgm:spPr/>
    </dgm:pt>
    <dgm:pt modelId="{09FAF639-32F4-436F-9D8F-3767A808636D}" type="pres">
      <dgm:prSet presAssocID="{B75109AA-CCF6-41B5-A4B9-B333214A6294}" presName="parTx" presStyleLbl="revTx" presStyleIdx="0" presStyleCnt="5">
        <dgm:presLayoutVars>
          <dgm:chMax val="0"/>
          <dgm:chPref val="0"/>
        </dgm:presLayoutVars>
      </dgm:prSet>
      <dgm:spPr/>
    </dgm:pt>
    <dgm:pt modelId="{F06B2E80-261D-4F4F-93AC-5B3299564D83}" type="pres">
      <dgm:prSet presAssocID="{B75109AA-CCF6-41B5-A4B9-B333214A6294}" presName="desTx" presStyleLbl="revTx" presStyleIdx="1" presStyleCnt="5">
        <dgm:presLayoutVars/>
      </dgm:prSet>
      <dgm:spPr/>
    </dgm:pt>
    <dgm:pt modelId="{1CC8BA1C-BCDA-4F13-A33E-4B0B9C51F07F}" type="pres">
      <dgm:prSet presAssocID="{CBE87AA9-8DA7-4D1F-A1E3-D454D1163EDD}" presName="sibTrans" presStyleCnt="0"/>
      <dgm:spPr/>
    </dgm:pt>
    <dgm:pt modelId="{C070E256-2837-44D1-B7EE-3DEEFF3C2E8E}" type="pres">
      <dgm:prSet presAssocID="{B4C34A77-298A-49DB-AC1F-AA8CAD14829D}" presName="compNode" presStyleCnt="0"/>
      <dgm:spPr/>
    </dgm:pt>
    <dgm:pt modelId="{821406D5-F288-4CFD-89C8-4E9C66BD9FE7}" type="pres">
      <dgm:prSet presAssocID="{B4C34A77-298A-49DB-AC1F-AA8CAD14829D}" presName="bgRect" presStyleLbl="bgShp" presStyleIdx="1" presStyleCnt="4"/>
      <dgm:spPr/>
    </dgm:pt>
    <dgm:pt modelId="{E0075CF5-926C-444E-BE41-84411C3963D4}" type="pres">
      <dgm:prSet presAssocID="{B4C34A77-298A-49DB-AC1F-AA8CAD14829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2BB6F165-AC5E-47FB-AEB1-C84D74CE4DA3}" type="pres">
      <dgm:prSet presAssocID="{B4C34A77-298A-49DB-AC1F-AA8CAD14829D}" presName="spaceRect" presStyleCnt="0"/>
      <dgm:spPr/>
    </dgm:pt>
    <dgm:pt modelId="{0F1D780A-F8C5-4709-891E-83A750A460E7}" type="pres">
      <dgm:prSet presAssocID="{B4C34A77-298A-49DB-AC1F-AA8CAD14829D}" presName="parTx" presStyleLbl="revTx" presStyleIdx="2" presStyleCnt="5">
        <dgm:presLayoutVars>
          <dgm:chMax val="0"/>
          <dgm:chPref val="0"/>
        </dgm:presLayoutVars>
      </dgm:prSet>
      <dgm:spPr/>
    </dgm:pt>
    <dgm:pt modelId="{F208E2B2-5550-49F9-AB95-59498E9F6468}" type="pres">
      <dgm:prSet presAssocID="{2D096E6C-C77E-4710-9061-AC21BE692C0C}" presName="sibTrans" presStyleCnt="0"/>
      <dgm:spPr/>
    </dgm:pt>
    <dgm:pt modelId="{71F02E09-3E03-482A-903E-E7C298817165}" type="pres">
      <dgm:prSet presAssocID="{ACF8A1C6-F1DE-4688-8A06-BB184019CB7B}" presName="compNode" presStyleCnt="0"/>
      <dgm:spPr/>
    </dgm:pt>
    <dgm:pt modelId="{D8B3FE45-1EAD-43E3-AC6B-62170D53EEB8}" type="pres">
      <dgm:prSet presAssocID="{ACF8A1C6-F1DE-4688-8A06-BB184019CB7B}" presName="bgRect" presStyleLbl="bgShp" presStyleIdx="2" presStyleCnt="4"/>
      <dgm:spPr/>
    </dgm:pt>
    <dgm:pt modelId="{2F2F7DFE-C9A1-4AC0-A8AD-3E7C350D3ADC}" type="pres">
      <dgm:prSet presAssocID="{ACF8A1C6-F1DE-4688-8A06-BB184019CB7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EC737245-AD89-4C3A-9188-82D8FAB31E04}" type="pres">
      <dgm:prSet presAssocID="{ACF8A1C6-F1DE-4688-8A06-BB184019CB7B}" presName="spaceRect" presStyleCnt="0"/>
      <dgm:spPr/>
    </dgm:pt>
    <dgm:pt modelId="{DA21E455-E3C3-469F-87DE-8D89C40A32CE}" type="pres">
      <dgm:prSet presAssocID="{ACF8A1C6-F1DE-4688-8A06-BB184019CB7B}" presName="parTx" presStyleLbl="revTx" presStyleIdx="3" presStyleCnt="5">
        <dgm:presLayoutVars>
          <dgm:chMax val="0"/>
          <dgm:chPref val="0"/>
        </dgm:presLayoutVars>
      </dgm:prSet>
      <dgm:spPr/>
    </dgm:pt>
    <dgm:pt modelId="{92028116-13F0-44A0-83FB-61406C3EA046}" type="pres">
      <dgm:prSet presAssocID="{FB3FF429-BDAB-4896-9580-6AB90C9981CD}" presName="sibTrans" presStyleCnt="0"/>
      <dgm:spPr/>
    </dgm:pt>
    <dgm:pt modelId="{AE451BF6-036F-44DD-8F78-CDE830B66C5E}" type="pres">
      <dgm:prSet presAssocID="{D51345D8-A585-4CFC-A26B-892D5051323C}" presName="compNode" presStyleCnt="0"/>
      <dgm:spPr/>
    </dgm:pt>
    <dgm:pt modelId="{91A0BE5C-7E0D-460D-B610-AF4FB75EE735}" type="pres">
      <dgm:prSet presAssocID="{D51345D8-A585-4CFC-A26B-892D5051323C}" presName="bgRect" presStyleLbl="bgShp" presStyleIdx="3" presStyleCnt="4"/>
      <dgm:spPr/>
    </dgm:pt>
    <dgm:pt modelId="{3DF654AA-FE3C-4846-95CF-784749E1E8CF}" type="pres">
      <dgm:prSet presAssocID="{D51345D8-A585-4CFC-A26B-892D5051323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F0883D5-8E38-4784-8DAD-4AF5CD4E1B58}" type="pres">
      <dgm:prSet presAssocID="{D51345D8-A585-4CFC-A26B-892D5051323C}" presName="spaceRect" presStyleCnt="0"/>
      <dgm:spPr/>
    </dgm:pt>
    <dgm:pt modelId="{52E0519F-2B85-4B0A-BB2C-519FAA439151}" type="pres">
      <dgm:prSet presAssocID="{D51345D8-A585-4CFC-A26B-892D5051323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7013BA00-B1BB-4BCD-B88F-1B27DAD76182}" srcId="{F6A85B6F-42CB-4F88-B035-9169CD68484C}" destId="{ACF8A1C6-F1DE-4688-8A06-BB184019CB7B}" srcOrd="2" destOrd="0" parTransId="{61AA02C9-2BC8-48F1-81B6-FD2915D52D4E}" sibTransId="{FB3FF429-BDAB-4896-9580-6AB90C9981CD}"/>
    <dgm:cxn modelId="{D1006D02-6608-4259-A865-0000AE76BB71}" type="presOf" srcId="{D51345D8-A585-4CFC-A26B-892D5051323C}" destId="{52E0519F-2B85-4B0A-BB2C-519FAA439151}" srcOrd="0" destOrd="0" presId="urn:microsoft.com/office/officeart/2018/2/layout/IconVerticalSolidList"/>
    <dgm:cxn modelId="{057DFD1D-854E-44C1-996F-5C5EAE20FC90}" srcId="{F6A85B6F-42CB-4F88-B035-9169CD68484C}" destId="{D51345D8-A585-4CFC-A26B-892D5051323C}" srcOrd="3" destOrd="0" parTransId="{62C33F25-3BCB-4142-82E0-9109BAD22B88}" sibTransId="{779B7861-6160-4C2E-8325-C41733B1EEB1}"/>
    <dgm:cxn modelId="{37D5FB2B-D0DB-4353-91A5-DD3FEE928D82}" type="presOf" srcId="{ACF8A1C6-F1DE-4688-8A06-BB184019CB7B}" destId="{DA21E455-E3C3-469F-87DE-8D89C40A32CE}" srcOrd="0" destOrd="0" presId="urn:microsoft.com/office/officeart/2018/2/layout/IconVerticalSolidList"/>
    <dgm:cxn modelId="{BA0DF863-D37D-4943-9A45-972D2926319B}" srcId="{F6A85B6F-42CB-4F88-B035-9169CD68484C}" destId="{B75109AA-CCF6-41B5-A4B9-B333214A6294}" srcOrd="0" destOrd="0" parTransId="{5495001C-FD0A-4ADC-BF81-9BE49ACB9826}" sibTransId="{CBE87AA9-8DA7-4D1F-A1E3-D454D1163EDD}"/>
    <dgm:cxn modelId="{9CDA3776-225D-41EA-ADCE-6017CB7C385B}" srcId="{F6A85B6F-42CB-4F88-B035-9169CD68484C}" destId="{B4C34A77-298A-49DB-AC1F-AA8CAD14829D}" srcOrd="1" destOrd="0" parTransId="{EACB505A-709F-4A3C-AD71-7BACED1757AE}" sibTransId="{2D096E6C-C77E-4710-9061-AC21BE692C0C}"/>
    <dgm:cxn modelId="{A62FC1A8-AC67-41B5-85EA-4106A831A758}" type="presOf" srcId="{B4C34A77-298A-49DB-AC1F-AA8CAD14829D}" destId="{0F1D780A-F8C5-4709-891E-83A750A460E7}" srcOrd="0" destOrd="0" presId="urn:microsoft.com/office/officeart/2018/2/layout/IconVerticalSolidList"/>
    <dgm:cxn modelId="{319165CD-53A1-4D0B-8502-D3EAD8E3FFF5}" type="presOf" srcId="{E4591D1D-894B-4B86-973C-F3F23FDE48B9}" destId="{F06B2E80-261D-4F4F-93AC-5B3299564D83}" srcOrd="0" destOrd="0" presId="urn:microsoft.com/office/officeart/2018/2/layout/IconVerticalSolidList"/>
    <dgm:cxn modelId="{36BC66CF-E2FA-47CF-A1F5-05A57F00DE30}" type="presOf" srcId="{F6A85B6F-42CB-4F88-B035-9169CD68484C}" destId="{51FEF0D4-D921-4AEF-8ED1-9D7A5B9D95A3}" srcOrd="0" destOrd="0" presId="urn:microsoft.com/office/officeart/2018/2/layout/IconVerticalSolidList"/>
    <dgm:cxn modelId="{F93B7CE0-179E-4285-8AE0-FC0BCC7A1C42}" srcId="{B75109AA-CCF6-41B5-A4B9-B333214A6294}" destId="{E4591D1D-894B-4B86-973C-F3F23FDE48B9}" srcOrd="0" destOrd="0" parTransId="{8113E205-0F85-47AD-9B1A-8D4F5B0D9F31}" sibTransId="{A1465114-FBF8-4F48-97DF-5702D042AEB5}"/>
    <dgm:cxn modelId="{135FCDE5-077E-4C40-B6BA-0FB8DDF02971}" type="presOf" srcId="{B75109AA-CCF6-41B5-A4B9-B333214A6294}" destId="{09FAF639-32F4-436F-9D8F-3767A808636D}" srcOrd="0" destOrd="0" presId="urn:microsoft.com/office/officeart/2018/2/layout/IconVerticalSolidList"/>
    <dgm:cxn modelId="{C8BB61B7-B1E8-4DD5-A2C7-4ACD5931B3CD}" type="presParOf" srcId="{51FEF0D4-D921-4AEF-8ED1-9D7A5B9D95A3}" destId="{15B19C55-4E5C-44E8-A45D-50364E26D628}" srcOrd="0" destOrd="0" presId="urn:microsoft.com/office/officeart/2018/2/layout/IconVerticalSolidList"/>
    <dgm:cxn modelId="{D75054BD-1F0A-46F7-BEFF-47FDA75E6D78}" type="presParOf" srcId="{15B19C55-4E5C-44E8-A45D-50364E26D628}" destId="{AE7E4BE9-462E-4D4A-B99A-90F477E7E417}" srcOrd="0" destOrd="0" presId="urn:microsoft.com/office/officeart/2018/2/layout/IconVerticalSolidList"/>
    <dgm:cxn modelId="{AE2A83CF-B569-43CE-B987-225BABA24D21}" type="presParOf" srcId="{15B19C55-4E5C-44E8-A45D-50364E26D628}" destId="{89E29BC0-8DF6-48BC-9680-B4AD61FE6C60}" srcOrd="1" destOrd="0" presId="urn:microsoft.com/office/officeart/2018/2/layout/IconVerticalSolidList"/>
    <dgm:cxn modelId="{A7528520-BF26-4A93-AAF5-7876D3A4ABEF}" type="presParOf" srcId="{15B19C55-4E5C-44E8-A45D-50364E26D628}" destId="{F82FA019-BCCA-4B47-AD5F-C8D80CC0D9D5}" srcOrd="2" destOrd="0" presId="urn:microsoft.com/office/officeart/2018/2/layout/IconVerticalSolidList"/>
    <dgm:cxn modelId="{B261B9EC-2DB4-4D05-ABDB-9800B4BDD609}" type="presParOf" srcId="{15B19C55-4E5C-44E8-A45D-50364E26D628}" destId="{09FAF639-32F4-436F-9D8F-3767A808636D}" srcOrd="3" destOrd="0" presId="urn:microsoft.com/office/officeart/2018/2/layout/IconVerticalSolidList"/>
    <dgm:cxn modelId="{8B3B316A-1918-4B0E-9558-1CE170C1FA9D}" type="presParOf" srcId="{15B19C55-4E5C-44E8-A45D-50364E26D628}" destId="{F06B2E80-261D-4F4F-93AC-5B3299564D83}" srcOrd="4" destOrd="0" presId="urn:microsoft.com/office/officeart/2018/2/layout/IconVerticalSolidList"/>
    <dgm:cxn modelId="{265337E9-8C50-49D1-BA61-0C5472A9E263}" type="presParOf" srcId="{51FEF0D4-D921-4AEF-8ED1-9D7A5B9D95A3}" destId="{1CC8BA1C-BCDA-4F13-A33E-4B0B9C51F07F}" srcOrd="1" destOrd="0" presId="urn:microsoft.com/office/officeart/2018/2/layout/IconVerticalSolidList"/>
    <dgm:cxn modelId="{4F60BBED-8CBE-43C0-9A6C-E458A37A5E2C}" type="presParOf" srcId="{51FEF0D4-D921-4AEF-8ED1-9D7A5B9D95A3}" destId="{C070E256-2837-44D1-B7EE-3DEEFF3C2E8E}" srcOrd="2" destOrd="0" presId="urn:microsoft.com/office/officeart/2018/2/layout/IconVerticalSolidList"/>
    <dgm:cxn modelId="{BAE2E7F5-C831-4ACB-AFFB-BDB8F340F126}" type="presParOf" srcId="{C070E256-2837-44D1-B7EE-3DEEFF3C2E8E}" destId="{821406D5-F288-4CFD-89C8-4E9C66BD9FE7}" srcOrd="0" destOrd="0" presId="urn:microsoft.com/office/officeart/2018/2/layout/IconVerticalSolidList"/>
    <dgm:cxn modelId="{68849A51-E739-4F21-A140-5135CC48E296}" type="presParOf" srcId="{C070E256-2837-44D1-B7EE-3DEEFF3C2E8E}" destId="{E0075CF5-926C-444E-BE41-84411C3963D4}" srcOrd="1" destOrd="0" presId="urn:microsoft.com/office/officeart/2018/2/layout/IconVerticalSolidList"/>
    <dgm:cxn modelId="{14D1EE7B-E1D3-40F8-AEED-77252962A520}" type="presParOf" srcId="{C070E256-2837-44D1-B7EE-3DEEFF3C2E8E}" destId="{2BB6F165-AC5E-47FB-AEB1-C84D74CE4DA3}" srcOrd="2" destOrd="0" presId="urn:microsoft.com/office/officeart/2018/2/layout/IconVerticalSolidList"/>
    <dgm:cxn modelId="{79610492-5BAF-4DB5-A799-D22AEA05EE74}" type="presParOf" srcId="{C070E256-2837-44D1-B7EE-3DEEFF3C2E8E}" destId="{0F1D780A-F8C5-4709-891E-83A750A460E7}" srcOrd="3" destOrd="0" presId="urn:microsoft.com/office/officeart/2018/2/layout/IconVerticalSolidList"/>
    <dgm:cxn modelId="{0A9A69AE-19B0-417D-97EB-4DAEA3A74AD2}" type="presParOf" srcId="{51FEF0D4-D921-4AEF-8ED1-9D7A5B9D95A3}" destId="{F208E2B2-5550-49F9-AB95-59498E9F6468}" srcOrd="3" destOrd="0" presId="urn:microsoft.com/office/officeart/2018/2/layout/IconVerticalSolidList"/>
    <dgm:cxn modelId="{E863B06C-8643-4FDA-AB27-C7B31AF42740}" type="presParOf" srcId="{51FEF0D4-D921-4AEF-8ED1-9D7A5B9D95A3}" destId="{71F02E09-3E03-482A-903E-E7C298817165}" srcOrd="4" destOrd="0" presId="urn:microsoft.com/office/officeart/2018/2/layout/IconVerticalSolidList"/>
    <dgm:cxn modelId="{AB60AFE5-606C-4973-B499-3E44BAB13366}" type="presParOf" srcId="{71F02E09-3E03-482A-903E-E7C298817165}" destId="{D8B3FE45-1EAD-43E3-AC6B-62170D53EEB8}" srcOrd="0" destOrd="0" presId="urn:microsoft.com/office/officeart/2018/2/layout/IconVerticalSolidList"/>
    <dgm:cxn modelId="{825C37C5-142B-43DE-9066-01AFE870DE38}" type="presParOf" srcId="{71F02E09-3E03-482A-903E-E7C298817165}" destId="{2F2F7DFE-C9A1-4AC0-A8AD-3E7C350D3ADC}" srcOrd="1" destOrd="0" presId="urn:microsoft.com/office/officeart/2018/2/layout/IconVerticalSolidList"/>
    <dgm:cxn modelId="{F1051941-9923-4AFB-BB1B-8F20A0B95579}" type="presParOf" srcId="{71F02E09-3E03-482A-903E-E7C298817165}" destId="{EC737245-AD89-4C3A-9188-82D8FAB31E04}" srcOrd="2" destOrd="0" presId="urn:microsoft.com/office/officeart/2018/2/layout/IconVerticalSolidList"/>
    <dgm:cxn modelId="{1FD0AD60-806A-43AB-B41C-7B0D808A85D1}" type="presParOf" srcId="{71F02E09-3E03-482A-903E-E7C298817165}" destId="{DA21E455-E3C3-469F-87DE-8D89C40A32CE}" srcOrd="3" destOrd="0" presId="urn:microsoft.com/office/officeart/2018/2/layout/IconVerticalSolidList"/>
    <dgm:cxn modelId="{A2A281F1-C534-479B-84D2-2F4A7620DC2A}" type="presParOf" srcId="{51FEF0D4-D921-4AEF-8ED1-9D7A5B9D95A3}" destId="{92028116-13F0-44A0-83FB-61406C3EA046}" srcOrd="5" destOrd="0" presId="urn:microsoft.com/office/officeart/2018/2/layout/IconVerticalSolidList"/>
    <dgm:cxn modelId="{A380FC7D-A19C-4E9E-BDFE-491A44021D1A}" type="presParOf" srcId="{51FEF0D4-D921-4AEF-8ED1-9D7A5B9D95A3}" destId="{AE451BF6-036F-44DD-8F78-CDE830B66C5E}" srcOrd="6" destOrd="0" presId="urn:microsoft.com/office/officeart/2018/2/layout/IconVerticalSolidList"/>
    <dgm:cxn modelId="{66BC3F8F-E624-401D-94A7-B9A36941F65A}" type="presParOf" srcId="{AE451BF6-036F-44DD-8F78-CDE830B66C5E}" destId="{91A0BE5C-7E0D-460D-B610-AF4FB75EE735}" srcOrd="0" destOrd="0" presId="urn:microsoft.com/office/officeart/2018/2/layout/IconVerticalSolidList"/>
    <dgm:cxn modelId="{5564D7A4-85DD-4E55-95AB-9F2C24ECBD82}" type="presParOf" srcId="{AE451BF6-036F-44DD-8F78-CDE830B66C5E}" destId="{3DF654AA-FE3C-4846-95CF-784749E1E8CF}" srcOrd="1" destOrd="0" presId="urn:microsoft.com/office/officeart/2018/2/layout/IconVerticalSolidList"/>
    <dgm:cxn modelId="{7243774E-AC79-4BA6-A9FE-C118DECC4F30}" type="presParOf" srcId="{AE451BF6-036F-44DD-8F78-CDE830B66C5E}" destId="{9F0883D5-8E38-4784-8DAD-4AF5CD4E1B58}" srcOrd="2" destOrd="0" presId="urn:microsoft.com/office/officeart/2018/2/layout/IconVerticalSolidList"/>
    <dgm:cxn modelId="{B0B51337-8659-45E8-AFAE-14B6FD2D45CD}" type="presParOf" srcId="{AE451BF6-036F-44DD-8F78-CDE830B66C5E}" destId="{52E0519F-2B85-4B0A-BB2C-519FAA4391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D51A22-7DB7-4749-A4EC-5830ADD6B927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94E951F-2BF1-42FF-877F-6B0AAE6BD5F6}">
      <dgm:prSet/>
      <dgm:spPr/>
      <dgm:t>
        <a:bodyPr/>
        <a:lstStyle/>
        <a:p>
          <a:r>
            <a:rPr lang="en-US"/>
            <a:t>Narrative elements – the actual structural bits and pieces</a:t>
          </a:r>
        </a:p>
      </dgm:t>
    </dgm:pt>
    <dgm:pt modelId="{7A6976E8-180C-4432-BF71-567B2F6B62BB}" type="parTrans" cxnId="{B12076DF-E30E-47B9-A193-5572538BAAF0}">
      <dgm:prSet/>
      <dgm:spPr/>
      <dgm:t>
        <a:bodyPr/>
        <a:lstStyle/>
        <a:p>
          <a:endParaRPr lang="en-US"/>
        </a:p>
      </dgm:t>
    </dgm:pt>
    <dgm:pt modelId="{04EABE2C-CA8A-4B1F-8F49-2023A8ACE754}" type="sibTrans" cxnId="{B12076DF-E30E-47B9-A193-5572538BAAF0}">
      <dgm:prSet/>
      <dgm:spPr/>
      <dgm:t>
        <a:bodyPr/>
        <a:lstStyle/>
        <a:p>
          <a:endParaRPr lang="en-US"/>
        </a:p>
      </dgm:t>
    </dgm:pt>
    <dgm:pt modelId="{7A50235E-79CD-42FD-B2CF-7A2910B07440}">
      <dgm:prSet/>
      <dgm:spPr/>
      <dgm:t>
        <a:bodyPr/>
        <a:lstStyle/>
        <a:p>
          <a:r>
            <a:rPr lang="en-US"/>
            <a:t>Narrative strategies – how those bits and pieces are used to tell stories</a:t>
          </a:r>
        </a:p>
      </dgm:t>
    </dgm:pt>
    <dgm:pt modelId="{A81CB3FC-E45F-4143-AFED-6CAD940290A0}" type="parTrans" cxnId="{6CA3FF2C-D809-42EF-9782-3B3F97238B6F}">
      <dgm:prSet/>
      <dgm:spPr/>
      <dgm:t>
        <a:bodyPr/>
        <a:lstStyle/>
        <a:p>
          <a:endParaRPr lang="en-US"/>
        </a:p>
      </dgm:t>
    </dgm:pt>
    <dgm:pt modelId="{79A22006-3603-4199-BD0D-F1147CA23180}" type="sibTrans" cxnId="{6CA3FF2C-D809-42EF-9782-3B3F97238B6F}">
      <dgm:prSet/>
      <dgm:spPr/>
      <dgm:t>
        <a:bodyPr/>
        <a:lstStyle/>
        <a:p>
          <a:endParaRPr lang="en-US"/>
        </a:p>
      </dgm:t>
    </dgm:pt>
    <dgm:pt modelId="{69C8F41B-2651-409F-A009-A71F576E6933}">
      <dgm:prSet/>
      <dgm:spPr/>
      <dgm:t>
        <a:bodyPr/>
        <a:lstStyle/>
        <a:p>
          <a:r>
            <a:rPr lang="en-US"/>
            <a:t>Policy beliefs – moral beliefs driving the narrative</a:t>
          </a:r>
        </a:p>
      </dgm:t>
    </dgm:pt>
    <dgm:pt modelId="{0A37EF39-8838-44E0-9791-1D7AA0DEA5E1}" type="parTrans" cxnId="{4E6DB9FC-7C45-4EC6-B2E7-B71E36099A23}">
      <dgm:prSet/>
      <dgm:spPr/>
      <dgm:t>
        <a:bodyPr/>
        <a:lstStyle/>
        <a:p>
          <a:endParaRPr lang="en-US"/>
        </a:p>
      </dgm:t>
    </dgm:pt>
    <dgm:pt modelId="{C164E5EC-AAEA-4A84-B7AD-0C11D60E7832}" type="sibTrans" cxnId="{4E6DB9FC-7C45-4EC6-B2E7-B71E36099A23}">
      <dgm:prSet/>
      <dgm:spPr/>
      <dgm:t>
        <a:bodyPr/>
        <a:lstStyle/>
        <a:p>
          <a:endParaRPr lang="en-US"/>
        </a:p>
      </dgm:t>
    </dgm:pt>
    <dgm:pt modelId="{18385BBD-13D3-476A-A7DF-62A652593CBD}" type="pres">
      <dgm:prSet presAssocID="{C3D51A22-7DB7-4749-A4EC-5830ADD6B927}" presName="root" presStyleCnt="0">
        <dgm:presLayoutVars>
          <dgm:dir/>
          <dgm:resizeHandles val="exact"/>
        </dgm:presLayoutVars>
      </dgm:prSet>
      <dgm:spPr/>
    </dgm:pt>
    <dgm:pt modelId="{52AADC55-23B7-4A5B-908B-CF87D880CFC4}" type="pres">
      <dgm:prSet presAssocID="{194E951F-2BF1-42FF-877F-6B0AAE6BD5F6}" presName="compNode" presStyleCnt="0"/>
      <dgm:spPr/>
    </dgm:pt>
    <dgm:pt modelId="{0EFB4EB6-15C3-48E2-953B-6291AB01DCD9}" type="pres">
      <dgm:prSet presAssocID="{194E951F-2BF1-42FF-877F-6B0AAE6BD5F6}" presName="bgRect" presStyleLbl="bgShp" presStyleIdx="0" presStyleCnt="3"/>
      <dgm:spPr/>
    </dgm:pt>
    <dgm:pt modelId="{83452F27-F12D-4C41-BD3D-6DB950FE96EF}" type="pres">
      <dgm:prSet presAssocID="{194E951F-2BF1-42FF-877F-6B0AAE6BD5F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D18641C2-7CAB-4C86-8C59-C90DD758BB64}" type="pres">
      <dgm:prSet presAssocID="{194E951F-2BF1-42FF-877F-6B0AAE6BD5F6}" presName="spaceRect" presStyleCnt="0"/>
      <dgm:spPr/>
    </dgm:pt>
    <dgm:pt modelId="{D08265DA-0549-4DE2-A319-62828E2BAFBD}" type="pres">
      <dgm:prSet presAssocID="{194E951F-2BF1-42FF-877F-6B0AAE6BD5F6}" presName="parTx" presStyleLbl="revTx" presStyleIdx="0" presStyleCnt="3">
        <dgm:presLayoutVars>
          <dgm:chMax val="0"/>
          <dgm:chPref val="0"/>
        </dgm:presLayoutVars>
      </dgm:prSet>
      <dgm:spPr/>
    </dgm:pt>
    <dgm:pt modelId="{971B9A46-4A90-4B98-AC61-A5796DBD866F}" type="pres">
      <dgm:prSet presAssocID="{04EABE2C-CA8A-4B1F-8F49-2023A8ACE754}" presName="sibTrans" presStyleCnt="0"/>
      <dgm:spPr/>
    </dgm:pt>
    <dgm:pt modelId="{301FFDDA-EDB3-4BFC-B88D-3A786FFC9949}" type="pres">
      <dgm:prSet presAssocID="{7A50235E-79CD-42FD-B2CF-7A2910B07440}" presName="compNode" presStyleCnt="0"/>
      <dgm:spPr/>
    </dgm:pt>
    <dgm:pt modelId="{9BECB856-3EFD-4678-BDC8-A6F354F57C79}" type="pres">
      <dgm:prSet presAssocID="{7A50235E-79CD-42FD-B2CF-7A2910B07440}" presName="bgRect" presStyleLbl="bgShp" presStyleIdx="1" presStyleCnt="3"/>
      <dgm:spPr/>
    </dgm:pt>
    <dgm:pt modelId="{CECB1754-6D03-43AA-9AB9-F11307EC3B3B}" type="pres">
      <dgm:prSet presAssocID="{7A50235E-79CD-42FD-B2CF-7A2910B0744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353174D9-C4D6-43AD-9952-638D65BBFF36}" type="pres">
      <dgm:prSet presAssocID="{7A50235E-79CD-42FD-B2CF-7A2910B07440}" presName="spaceRect" presStyleCnt="0"/>
      <dgm:spPr/>
    </dgm:pt>
    <dgm:pt modelId="{A58F4849-727E-4011-9E83-64DC7BD33E44}" type="pres">
      <dgm:prSet presAssocID="{7A50235E-79CD-42FD-B2CF-7A2910B07440}" presName="parTx" presStyleLbl="revTx" presStyleIdx="1" presStyleCnt="3">
        <dgm:presLayoutVars>
          <dgm:chMax val="0"/>
          <dgm:chPref val="0"/>
        </dgm:presLayoutVars>
      </dgm:prSet>
      <dgm:spPr/>
    </dgm:pt>
    <dgm:pt modelId="{D793CC75-51CB-4399-9515-74F5AA7C9CF7}" type="pres">
      <dgm:prSet presAssocID="{79A22006-3603-4199-BD0D-F1147CA23180}" presName="sibTrans" presStyleCnt="0"/>
      <dgm:spPr/>
    </dgm:pt>
    <dgm:pt modelId="{63414EB7-1907-4370-BC18-81153D242F5C}" type="pres">
      <dgm:prSet presAssocID="{69C8F41B-2651-409F-A009-A71F576E6933}" presName="compNode" presStyleCnt="0"/>
      <dgm:spPr/>
    </dgm:pt>
    <dgm:pt modelId="{F2388EC4-F277-4BA1-9D29-891E3AC5CE5E}" type="pres">
      <dgm:prSet presAssocID="{69C8F41B-2651-409F-A009-A71F576E6933}" presName="bgRect" presStyleLbl="bgShp" presStyleIdx="2" presStyleCnt="3"/>
      <dgm:spPr/>
    </dgm:pt>
    <dgm:pt modelId="{28D3E67C-335D-4C45-AD4D-744A256CC2B9}" type="pres">
      <dgm:prSet presAssocID="{69C8F41B-2651-409F-A009-A71F576E693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C1C45BB0-5461-4C61-BE60-923FA4C7B34F}" type="pres">
      <dgm:prSet presAssocID="{69C8F41B-2651-409F-A009-A71F576E6933}" presName="spaceRect" presStyleCnt="0"/>
      <dgm:spPr/>
    </dgm:pt>
    <dgm:pt modelId="{8B95C0B2-CD4B-498E-BBC7-DA08914D6AA4}" type="pres">
      <dgm:prSet presAssocID="{69C8F41B-2651-409F-A009-A71F576E693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7378A0D-1F55-4699-BBA2-634AB6424B04}" type="presOf" srcId="{7A50235E-79CD-42FD-B2CF-7A2910B07440}" destId="{A58F4849-727E-4011-9E83-64DC7BD33E44}" srcOrd="0" destOrd="0" presId="urn:microsoft.com/office/officeart/2018/2/layout/IconVerticalSolidList"/>
    <dgm:cxn modelId="{184F8929-015A-48F2-B926-57166685E07F}" type="presOf" srcId="{69C8F41B-2651-409F-A009-A71F576E6933}" destId="{8B95C0B2-CD4B-498E-BBC7-DA08914D6AA4}" srcOrd="0" destOrd="0" presId="urn:microsoft.com/office/officeart/2018/2/layout/IconVerticalSolidList"/>
    <dgm:cxn modelId="{6CA3FF2C-D809-42EF-9782-3B3F97238B6F}" srcId="{C3D51A22-7DB7-4749-A4EC-5830ADD6B927}" destId="{7A50235E-79CD-42FD-B2CF-7A2910B07440}" srcOrd="1" destOrd="0" parTransId="{A81CB3FC-E45F-4143-AFED-6CAD940290A0}" sibTransId="{79A22006-3603-4199-BD0D-F1147CA23180}"/>
    <dgm:cxn modelId="{D2327BDB-2762-4CDC-A2F8-C8DA0EC1E7FE}" type="presOf" srcId="{194E951F-2BF1-42FF-877F-6B0AAE6BD5F6}" destId="{D08265DA-0549-4DE2-A319-62828E2BAFBD}" srcOrd="0" destOrd="0" presId="urn:microsoft.com/office/officeart/2018/2/layout/IconVerticalSolidList"/>
    <dgm:cxn modelId="{B12076DF-E30E-47B9-A193-5572538BAAF0}" srcId="{C3D51A22-7DB7-4749-A4EC-5830ADD6B927}" destId="{194E951F-2BF1-42FF-877F-6B0AAE6BD5F6}" srcOrd="0" destOrd="0" parTransId="{7A6976E8-180C-4432-BF71-567B2F6B62BB}" sibTransId="{04EABE2C-CA8A-4B1F-8F49-2023A8ACE754}"/>
    <dgm:cxn modelId="{63C890E9-E47B-4360-AB1B-BD66437A2221}" type="presOf" srcId="{C3D51A22-7DB7-4749-A4EC-5830ADD6B927}" destId="{18385BBD-13D3-476A-A7DF-62A652593CBD}" srcOrd="0" destOrd="0" presId="urn:microsoft.com/office/officeart/2018/2/layout/IconVerticalSolidList"/>
    <dgm:cxn modelId="{4E6DB9FC-7C45-4EC6-B2E7-B71E36099A23}" srcId="{C3D51A22-7DB7-4749-A4EC-5830ADD6B927}" destId="{69C8F41B-2651-409F-A009-A71F576E6933}" srcOrd="2" destOrd="0" parTransId="{0A37EF39-8838-44E0-9791-1D7AA0DEA5E1}" sibTransId="{C164E5EC-AAEA-4A84-B7AD-0C11D60E7832}"/>
    <dgm:cxn modelId="{36822683-21D8-41E0-92E6-0B807EB3E550}" type="presParOf" srcId="{18385BBD-13D3-476A-A7DF-62A652593CBD}" destId="{52AADC55-23B7-4A5B-908B-CF87D880CFC4}" srcOrd="0" destOrd="0" presId="urn:microsoft.com/office/officeart/2018/2/layout/IconVerticalSolidList"/>
    <dgm:cxn modelId="{E73191DA-D8BA-47CA-AE56-72CCB991F105}" type="presParOf" srcId="{52AADC55-23B7-4A5B-908B-CF87D880CFC4}" destId="{0EFB4EB6-15C3-48E2-953B-6291AB01DCD9}" srcOrd="0" destOrd="0" presId="urn:microsoft.com/office/officeart/2018/2/layout/IconVerticalSolidList"/>
    <dgm:cxn modelId="{DBAC7885-C24D-40A2-8680-BDBAF90CC92B}" type="presParOf" srcId="{52AADC55-23B7-4A5B-908B-CF87D880CFC4}" destId="{83452F27-F12D-4C41-BD3D-6DB950FE96EF}" srcOrd="1" destOrd="0" presId="urn:microsoft.com/office/officeart/2018/2/layout/IconVerticalSolidList"/>
    <dgm:cxn modelId="{335DE2AE-5D2C-4D61-91A6-3854AAF873E8}" type="presParOf" srcId="{52AADC55-23B7-4A5B-908B-CF87D880CFC4}" destId="{D18641C2-7CAB-4C86-8C59-C90DD758BB64}" srcOrd="2" destOrd="0" presId="urn:microsoft.com/office/officeart/2018/2/layout/IconVerticalSolidList"/>
    <dgm:cxn modelId="{134831C8-83D3-4267-A444-DE9B80F05E16}" type="presParOf" srcId="{52AADC55-23B7-4A5B-908B-CF87D880CFC4}" destId="{D08265DA-0549-4DE2-A319-62828E2BAFBD}" srcOrd="3" destOrd="0" presId="urn:microsoft.com/office/officeart/2018/2/layout/IconVerticalSolidList"/>
    <dgm:cxn modelId="{6E935860-DC11-4697-A07A-D846F66D0E39}" type="presParOf" srcId="{18385BBD-13D3-476A-A7DF-62A652593CBD}" destId="{971B9A46-4A90-4B98-AC61-A5796DBD866F}" srcOrd="1" destOrd="0" presId="urn:microsoft.com/office/officeart/2018/2/layout/IconVerticalSolidList"/>
    <dgm:cxn modelId="{11702483-6A89-48C8-9F4B-7AA3B0CA7899}" type="presParOf" srcId="{18385BBD-13D3-476A-A7DF-62A652593CBD}" destId="{301FFDDA-EDB3-4BFC-B88D-3A786FFC9949}" srcOrd="2" destOrd="0" presId="urn:microsoft.com/office/officeart/2018/2/layout/IconVerticalSolidList"/>
    <dgm:cxn modelId="{601400C8-D4A5-412F-8745-2DADE52B0E9E}" type="presParOf" srcId="{301FFDDA-EDB3-4BFC-B88D-3A786FFC9949}" destId="{9BECB856-3EFD-4678-BDC8-A6F354F57C79}" srcOrd="0" destOrd="0" presId="urn:microsoft.com/office/officeart/2018/2/layout/IconVerticalSolidList"/>
    <dgm:cxn modelId="{3DBF9A76-2C87-4A9E-987E-D8835E08D0AE}" type="presParOf" srcId="{301FFDDA-EDB3-4BFC-B88D-3A786FFC9949}" destId="{CECB1754-6D03-43AA-9AB9-F11307EC3B3B}" srcOrd="1" destOrd="0" presId="urn:microsoft.com/office/officeart/2018/2/layout/IconVerticalSolidList"/>
    <dgm:cxn modelId="{61D54F47-5B92-4375-9241-1960BBD578D1}" type="presParOf" srcId="{301FFDDA-EDB3-4BFC-B88D-3A786FFC9949}" destId="{353174D9-C4D6-43AD-9952-638D65BBFF36}" srcOrd="2" destOrd="0" presId="urn:microsoft.com/office/officeart/2018/2/layout/IconVerticalSolidList"/>
    <dgm:cxn modelId="{5F264C57-7070-4FBA-A473-B1889C4A4E11}" type="presParOf" srcId="{301FFDDA-EDB3-4BFC-B88D-3A786FFC9949}" destId="{A58F4849-727E-4011-9E83-64DC7BD33E44}" srcOrd="3" destOrd="0" presId="urn:microsoft.com/office/officeart/2018/2/layout/IconVerticalSolidList"/>
    <dgm:cxn modelId="{7E0956C6-BFED-4447-9165-CA83B2D619BF}" type="presParOf" srcId="{18385BBD-13D3-476A-A7DF-62A652593CBD}" destId="{D793CC75-51CB-4399-9515-74F5AA7C9CF7}" srcOrd="3" destOrd="0" presId="urn:microsoft.com/office/officeart/2018/2/layout/IconVerticalSolidList"/>
    <dgm:cxn modelId="{5A4BE919-19C3-4F74-87D4-B5955B20B214}" type="presParOf" srcId="{18385BBD-13D3-476A-A7DF-62A652593CBD}" destId="{63414EB7-1907-4370-BC18-81153D242F5C}" srcOrd="4" destOrd="0" presId="urn:microsoft.com/office/officeart/2018/2/layout/IconVerticalSolidList"/>
    <dgm:cxn modelId="{040F64D6-7991-40A6-BA64-EA17AC8E31F4}" type="presParOf" srcId="{63414EB7-1907-4370-BC18-81153D242F5C}" destId="{F2388EC4-F277-4BA1-9D29-891E3AC5CE5E}" srcOrd="0" destOrd="0" presId="urn:microsoft.com/office/officeart/2018/2/layout/IconVerticalSolidList"/>
    <dgm:cxn modelId="{DCC0EF43-0C18-4C15-92FF-1E6A8D6A24AD}" type="presParOf" srcId="{63414EB7-1907-4370-BC18-81153D242F5C}" destId="{28D3E67C-335D-4C45-AD4D-744A256CC2B9}" srcOrd="1" destOrd="0" presId="urn:microsoft.com/office/officeart/2018/2/layout/IconVerticalSolidList"/>
    <dgm:cxn modelId="{B0CA813E-1527-4185-ACE2-0FC47FB81CF3}" type="presParOf" srcId="{63414EB7-1907-4370-BC18-81153D242F5C}" destId="{C1C45BB0-5461-4C61-BE60-923FA4C7B34F}" srcOrd="2" destOrd="0" presId="urn:microsoft.com/office/officeart/2018/2/layout/IconVerticalSolidList"/>
    <dgm:cxn modelId="{B1719397-D08F-46E6-9972-E8979A63B802}" type="presParOf" srcId="{63414EB7-1907-4370-BC18-81153D242F5C}" destId="{8B95C0B2-CD4B-498E-BBC7-DA08914D6AA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E4BE9-462E-4D4A-B99A-90F477E7E417}">
      <dsp:nvSpPr>
        <dsp:cNvPr id="0" name=""/>
        <dsp:cNvSpPr/>
      </dsp:nvSpPr>
      <dsp:spPr>
        <a:xfrm>
          <a:off x="0" y="2442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E29BC0-8DF6-48BC-9680-B4AD61FE6C60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FAF639-32F4-436F-9D8F-3767A808636D}">
      <dsp:nvSpPr>
        <dsp:cNvPr id="0" name=""/>
        <dsp:cNvSpPr/>
      </dsp:nvSpPr>
      <dsp:spPr>
        <a:xfrm>
          <a:off x="1429899" y="2442"/>
          <a:ext cx="2931121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Policy stance or judgment</a:t>
          </a:r>
        </a:p>
      </dsp:txBody>
      <dsp:txXfrm>
        <a:off x="1429899" y="2442"/>
        <a:ext cx="2931121" cy="1238008"/>
      </dsp:txXfrm>
    </dsp:sp>
    <dsp:sp modelId="{F06B2E80-261D-4F4F-93AC-5B3299564D83}">
      <dsp:nvSpPr>
        <dsp:cNvPr id="0" name=""/>
        <dsp:cNvSpPr/>
      </dsp:nvSpPr>
      <dsp:spPr>
        <a:xfrm>
          <a:off x="4361021" y="2442"/>
          <a:ext cx="2152582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Can be cost/benefit, “moral of story” solution</a:t>
          </a:r>
        </a:p>
      </dsp:txBody>
      <dsp:txXfrm>
        <a:off x="4361021" y="2442"/>
        <a:ext cx="2152582" cy="1238008"/>
      </dsp:txXfrm>
    </dsp:sp>
    <dsp:sp modelId="{821406D5-F288-4CFD-89C8-4E9C66BD9FE7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0075CF5-926C-444E-BE41-84411C3963D4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1D780A-F8C5-4709-891E-83A750A460E7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One character in a hero, villain or victim role</a:t>
          </a:r>
        </a:p>
      </dsp:txBody>
      <dsp:txXfrm>
        <a:off x="1429899" y="1549953"/>
        <a:ext cx="5083704" cy="1238008"/>
      </dsp:txXfrm>
    </dsp:sp>
    <dsp:sp modelId="{D8B3FE45-1EAD-43E3-AC6B-62170D53EEB8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2F7DFE-C9A1-4AC0-A8AD-3E7C350D3ADC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21E455-E3C3-469F-87DE-8D89C40A32CE}">
      <dsp:nvSpPr>
        <dsp:cNvPr id="0" name=""/>
        <dsp:cNvSpPr/>
      </dsp:nvSpPr>
      <dsp:spPr>
        <a:xfrm>
          <a:off x="1429899" y="309746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Do you agree with this definition?</a:t>
          </a:r>
        </a:p>
      </dsp:txBody>
      <dsp:txXfrm>
        <a:off x="1429899" y="3097464"/>
        <a:ext cx="5083704" cy="1238008"/>
      </dsp:txXfrm>
    </dsp:sp>
    <dsp:sp modelId="{91A0BE5C-7E0D-460D-B610-AF4FB75EE735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DF654AA-FE3C-4846-95CF-784749E1E8CF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E0519F-2B85-4B0A-BB2C-519FAA439151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about narrativity or narrative complexity?</a:t>
          </a:r>
        </a:p>
      </dsp:txBody>
      <dsp:txXfrm>
        <a:off x="1429899" y="4644974"/>
        <a:ext cx="5083704" cy="12380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B4EB6-15C3-48E2-953B-6291AB01DCD9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3452F27-F12D-4C41-BD3D-6DB950FE96EF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8265DA-0549-4DE2-A319-62828E2BAFBD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Narrative elements – the actual structural bits and pieces</a:t>
          </a:r>
        </a:p>
      </dsp:txBody>
      <dsp:txXfrm>
        <a:off x="1941716" y="718"/>
        <a:ext cx="4571887" cy="1681139"/>
      </dsp:txXfrm>
    </dsp:sp>
    <dsp:sp modelId="{9BECB856-3EFD-4678-BDC8-A6F354F57C79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CB1754-6D03-43AA-9AB9-F11307EC3B3B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8F4849-727E-4011-9E83-64DC7BD33E44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Narrative strategies – how those bits and pieces are used to tell stories</a:t>
          </a:r>
        </a:p>
      </dsp:txBody>
      <dsp:txXfrm>
        <a:off x="1941716" y="2102143"/>
        <a:ext cx="4571887" cy="1681139"/>
      </dsp:txXfrm>
    </dsp:sp>
    <dsp:sp modelId="{F2388EC4-F277-4BA1-9D29-891E3AC5CE5E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8D3E67C-335D-4C45-AD4D-744A256CC2B9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95C0B2-CD4B-498E-BBC7-DA08914D6AA4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Policy beliefs – moral beliefs driving the narrative</a:t>
          </a:r>
        </a:p>
      </dsp:txBody>
      <dsp:txXfrm>
        <a:off x="1941716" y="4203567"/>
        <a:ext cx="4571887" cy="1681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8850A-A6FC-49B1-9352-314CCF9A1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0CA04-2457-4FC0-92E8-609782827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760FE-AB07-4487-B6C8-14EB98EBD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FB6E9-4435-40C0-AB4A-085EDDE36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8CFEE-1ABB-4FB8-A590-1ED6CE73B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F500-45CA-4C25-B114-6F0DCA613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AABF4-B1EE-42CB-A69D-FC017C5B6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72D5E-7547-4712-97E5-F1EE8ED6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2B2EC-E21F-4F16-BE5D-98D68FCD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F5016-8FC2-4469-9E36-B0D87374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8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B1D0-6D57-4663-B7D3-D3368A179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12C5E-E0D9-40C7-84A5-1E265EA73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E1D2F-CE4C-474F-9503-6997AA452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D7DB7-49C1-447A-93AB-CACDD2065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EBF00-1637-4E07-A958-ED4A05E12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0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4E6FF-8459-4326-A67C-C01FB4D0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55083-C3C9-40D8-98D9-2548254CC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2E8C77-A739-49BC-A5BB-374B550C6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575135-2113-4ACD-9B87-D9BEFFC5C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308EA-8161-4459-8C1D-EC069653D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4DDBF-CFA0-4D1D-9D17-CBBDC542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3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47444-F807-4F79-92F0-A1FF2D54E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4C525-8347-4293-A25E-E57ECC4FB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4C11C9-E0E3-4629-846E-F24905F44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CC42FB-E8AB-446F-8D24-C274C90DC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B25D3E-6A8F-4797-9A6E-BC10367B1E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15DA36-1C2D-4866-86AD-EF9276718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E35428-99ED-44B7-A981-1D3E707F3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8669CD-6AC8-425C-804A-BEB1FC50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6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603B7-DF59-4B93-BF7F-EB95A0669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C2A447-5C71-4FBA-80BD-CD070971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6E0A52-98AC-461D-97CE-4836F4F79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3F1520-3032-400A-A740-7074F655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64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596E3E-EEA7-484E-951D-1CD35A4C7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623E63-4FCE-488A-AC99-3ED03ECA8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C52ED-6B51-46B2-96D9-12C980909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8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BA438-DE54-43CA-9DCE-4A698764D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BAA28-C12F-4918-813C-68257A48E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33BB0-4FE9-4D44-BF44-8C76B5D91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03C81-5F6F-4877-96CC-62212B332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78151-F9A7-4998-B9BC-BB219F33A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74402-67C6-46D7-A5D1-4E80EC28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B45C5-17ED-4DDB-BBA5-586E9BCB2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FD0DB-A984-417B-944E-E40CC0F559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4A0E8-5BC6-4804-AA15-20216FB34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9CB18-8249-488F-B61A-0A61E88C2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A29A6-55D8-4084-8582-870B51805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CF40B-CD4D-4E1C-A933-BD8862B5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38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329CB-721F-43C4-B335-E34052DF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F8677B-65F6-4577-AC1E-205CB2E5D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BBEAA-5F7F-409D-9CA6-C562E50D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2EC4F-271D-4863-B899-6A5E28B6B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6BEFC-E401-4928-ABF4-E2AD94911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7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3EFBEB-E540-462B-9859-6F404D32F1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A0048-6B92-45BE-AFE1-056F2E503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52276-327D-4246-9F62-00F4B5644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9A2E0-2569-4025-8682-4FB39A8F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408E2-3356-4AD4-9876-1141758B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5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89ADF2-C511-4460-A952-90748205A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CB996-E865-4854-8C89-96A8C92C1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4D9BB-0877-409A-8F80-4484B311E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56E0F-4E47-4B38-BC23-2EACD372783C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BC49B-4E16-46BB-BC52-4E802ABE3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5AE4E-8375-4A61-90B3-18D8D9E2A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58A0E-CC45-4536-8A7A-FC3BC8714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5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5.wdp"/><Relationship Id="rId5" Type="http://schemas.openxmlformats.org/officeDocument/2006/relationships/image" Target="../media/image10.png"/><Relationship Id="rId10" Type="http://schemas.openxmlformats.org/officeDocument/2006/relationships/image" Target="../media/image27.png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5.wdp"/><Relationship Id="rId5" Type="http://schemas.openxmlformats.org/officeDocument/2006/relationships/image" Target="../media/image10.png"/><Relationship Id="rId10" Type="http://schemas.openxmlformats.org/officeDocument/2006/relationships/image" Target="../media/image27.png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.png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0.png"/><Relationship Id="rId10" Type="http://schemas.openxmlformats.org/officeDocument/2006/relationships/image" Target="../media/image30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31B35-415A-4FDD-86D0-E065579D1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0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2ECBB8-71A8-4B03-9C34-32C8509E993C}"/>
              </a:ext>
            </a:extLst>
          </p:cNvPr>
          <p:cNvSpPr txBox="1"/>
          <p:nvPr/>
        </p:nvSpPr>
        <p:spPr>
          <a:xfrm>
            <a:off x="0" y="2551837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1219170"/>
            <a:r>
              <a:rPr lang="en-US" sz="5400" spc="200" dirty="0">
                <a:solidFill>
                  <a:schemeClr val="bg1"/>
                </a:solidFill>
                <a:latin typeface="Raleway" panose="020B0503030101060003" pitchFamily="34" charset="0"/>
                <a:ea typeface="Dotum" panose="020B0503020000020004" pitchFamily="34" charset="-127"/>
                <a:cs typeface="Open Sans" panose="020B0606030504020204" pitchFamily="34" charset="0"/>
              </a:rPr>
              <a:t>FRAMING</a:t>
            </a:r>
          </a:p>
          <a:p>
            <a:pPr marL="0" lvl="1" algn="ctr" defTabSz="1219170"/>
            <a:r>
              <a:rPr lang="en-US" sz="5400" spc="200" dirty="0">
                <a:solidFill>
                  <a:schemeClr val="bg1"/>
                </a:solidFill>
                <a:latin typeface="Raleway" panose="020B0503030101060003" pitchFamily="34" charset="0"/>
                <a:ea typeface="Dotum" panose="020B0503020000020004" pitchFamily="34" charset="-127"/>
                <a:cs typeface="Open Sans" panose="020B0606030504020204" pitchFamily="34" charset="0"/>
              </a:rPr>
              <a:t>&amp; NARRATIVES</a:t>
            </a:r>
            <a:endParaRPr lang="en-US" sz="7200" dirty="0">
              <a:solidFill>
                <a:srgbClr val="FFC000"/>
              </a:solidFill>
              <a:latin typeface="Raleway" panose="020B0503030101060003" pitchFamily="34" charset="0"/>
              <a:ea typeface="Dotum" panose="020B0503020000020004" pitchFamily="34" charset="-127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7548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31B35-415A-4FDD-86D0-E065579D1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0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9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00EF86-7BEC-4253-AEFF-DF60136C56F9}"/>
              </a:ext>
            </a:extLst>
          </p:cNvPr>
          <p:cNvSpPr txBox="1"/>
          <p:nvPr/>
        </p:nvSpPr>
        <p:spPr>
          <a:xfrm>
            <a:off x="511174" y="2521059"/>
            <a:ext cx="1116965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Framing</a:t>
            </a:r>
          </a:p>
          <a:p>
            <a:pPr defTabSz="1219170">
              <a:spcAft>
                <a:spcPts val="600"/>
              </a:spcAft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policy problems are defined and the associated images, symbols, and concepts  </a:t>
            </a:r>
          </a:p>
        </p:txBody>
      </p:sp>
    </p:spTree>
    <p:extLst>
      <p:ext uri="{BB962C8B-B14F-4D97-AF65-F5344CB8AC3E}">
        <p14:creationId xmlns:p14="http://schemas.microsoft.com/office/powerpoint/2010/main" val="244279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rug enforcement agenc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382750" cy="693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172456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rug enforcement agency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8000"/>
                    </a14:imgEffect>
                    <a14:imgEffect>
                      <a14:colorTemperature colorTemp="11200"/>
                    </a14:imgEffect>
                    <a14:imgEffect>
                      <a14:brightnessContrast bright="-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382750" cy="693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drug addicti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5" r="22785"/>
          <a:stretch/>
        </p:blipFill>
        <p:spPr bwMode="auto">
          <a:xfrm>
            <a:off x="6629400" y="0"/>
            <a:ext cx="7753350" cy="6934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2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5991" y="1634066"/>
          <a:ext cx="11197512" cy="3114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8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8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small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Raleway SemiBold" panose="020B0703030101060003" pitchFamily="34" charset="0"/>
                        </a:rPr>
                        <a:t>immigration 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Future citizens seeking</a:t>
                      </a:r>
                      <a:r>
                        <a:rPr lang="en-US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for a better life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Taking jobs and government resources</a:t>
                      </a:r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175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5991" y="1634066"/>
          <a:ext cx="11197512" cy="3261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8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8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small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Raleway SemiBold" panose="020B0703030101060003" pitchFamily="34" charset="0"/>
                        </a:rPr>
                        <a:t>immigration 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Future citizens seeking</a:t>
                      </a:r>
                      <a:r>
                        <a:rPr lang="en-US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for a better life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Taking jobs and government resources</a:t>
                      </a:r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small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Raleway SemiBold" panose="020B0703030101060003" pitchFamily="34" charset="0"/>
                        </a:rPr>
                        <a:t>poverty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People that have been harmed by unfair system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Lazy people preferring to live off of aid</a:t>
                      </a:r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939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5991" y="1634066"/>
          <a:ext cx="11197512" cy="3408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8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8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small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Raleway SemiBold" panose="020B0703030101060003" pitchFamily="34" charset="0"/>
                        </a:rPr>
                        <a:t>immigration 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Future citizens seeking</a:t>
                      </a:r>
                      <a:r>
                        <a:rPr lang="en-US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for a better life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Taking jobs and government resources</a:t>
                      </a:r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small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Raleway SemiBold" panose="020B0703030101060003" pitchFamily="34" charset="0"/>
                        </a:rPr>
                        <a:t>poverty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25000"/>
                            </a:srgbClr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People that have been harmed by unfair system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Lazy people preferring to live off of aid</a:t>
                      </a:r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n-US" sz="2800" b="0" i="0" u="none" strike="noStrike" kern="1200" cap="small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Raleway SemiBold" panose="020B0703030101060003" pitchFamily="34" charset="0"/>
                        </a:rPr>
                        <a:t>environmental protections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Necessary to mitigate the harms of progress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Threats to economic and human wellbeing </a:t>
                      </a:r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379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3491" y="522748"/>
            <a:ext cx="896501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human cognition is</a:t>
            </a:r>
          </a:p>
          <a:p>
            <a:pPr algn="r"/>
            <a:r>
              <a:rPr lang="en-US" sz="6000" dirty="0">
                <a:solidFill>
                  <a:schemeClr val="accent4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imperfect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68632" y="2362459"/>
            <a:ext cx="5138312" cy="252704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1800"/>
              </a:spcAft>
            </a:pP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“hot” cognition</a:t>
            </a:r>
          </a:p>
          <a:p>
            <a:pPr algn="ctr">
              <a:spcAft>
                <a:spcPts val="1800"/>
              </a:spcAft>
            </a:pP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identity-protective cognition</a:t>
            </a:r>
          </a:p>
          <a:p>
            <a:pPr algn="r">
              <a:spcAft>
                <a:spcPts val="1800"/>
              </a:spcAft>
            </a:pP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heuristics</a:t>
            </a:r>
          </a:p>
        </p:txBody>
      </p:sp>
    </p:spTree>
    <p:extLst>
      <p:ext uri="{BB962C8B-B14F-4D97-AF65-F5344CB8AC3E}">
        <p14:creationId xmlns:p14="http://schemas.microsoft.com/office/powerpoint/2010/main" val="32648285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00EF86-7BEC-4253-AEFF-DF60136C56F9}"/>
              </a:ext>
            </a:extLst>
          </p:cNvPr>
          <p:cNvSpPr txBox="1"/>
          <p:nvPr/>
        </p:nvSpPr>
        <p:spPr>
          <a:xfrm>
            <a:off x="511174" y="2521059"/>
            <a:ext cx="11169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Narrative</a:t>
            </a:r>
          </a:p>
          <a:p>
            <a:pPr defTabSz="1219170">
              <a:spcAft>
                <a:spcPts val="600"/>
              </a:spcAft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manner of describing or framing a policy issue that comprises specific elements and form, including a setting, characters, a plot, and a solution (i.e. “moral of the story”)</a:t>
            </a:r>
          </a:p>
        </p:txBody>
      </p:sp>
    </p:spTree>
    <p:extLst>
      <p:ext uri="{BB962C8B-B14F-4D97-AF65-F5344CB8AC3E}">
        <p14:creationId xmlns:p14="http://schemas.microsoft.com/office/powerpoint/2010/main" val="375761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92DCF-DFC4-437D-B863-422746728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Narratives create Social Constructions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501D4-FE0C-480F-A11D-63BD2D72C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The central questions of NPF scholarship are: </a:t>
            </a:r>
          </a:p>
          <a:p>
            <a:pPr lvl="1"/>
            <a:r>
              <a:rPr lang="en-US" dirty="0"/>
              <a:t>What is the empirical role of policy narratives in the public policy process and do policy narratives influence policy outcomes?</a:t>
            </a:r>
          </a:p>
        </p:txBody>
      </p:sp>
    </p:spTree>
    <p:extLst>
      <p:ext uri="{BB962C8B-B14F-4D97-AF65-F5344CB8AC3E}">
        <p14:creationId xmlns:p14="http://schemas.microsoft.com/office/powerpoint/2010/main" val="757697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Image result for city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418" y="1664804"/>
            <a:ext cx="867320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27" y="930089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456" y="930089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955480" y="1043045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Characters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34764" y="297578"/>
            <a:ext cx="3636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2800" cap="all" dirty="0">
                <a:latin typeface="Raleway SemiBold" panose="020B0703030101060003" pitchFamily="34" charset="0"/>
                <a:cs typeface="Times New Roman" panose="02020603050405020304" pitchFamily="18" charset="0"/>
              </a:rPr>
              <a:t>Policy Narrative</a:t>
            </a:r>
          </a:p>
        </p:txBody>
      </p:sp>
      <p:pic>
        <p:nvPicPr>
          <p:cNvPr id="40" name="Picture 2" descr="Image result for person icon">
            <a:extLst>
              <a:ext uri="{FF2B5EF4-FFF2-40B4-BE49-F238E27FC236}">
                <a16:creationId xmlns:a16="http://schemas.microsoft.com/office/drawing/2014/main" id="{E56828BB-1F02-431E-A431-4A06ECDC5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498" y="926424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A20356A-5F3A-432F-94F8-FBF18A0A011F}"/>
              </a:ext>
            </a:extLst>
          </p:cNvPr>
          <p:cNvSpPr txBox="1"/>
          <p:nvPr/>
        </p:nvSpPr>
        <p:spPr>
          <a:xfrm>
            <a:off x="3857471" y="2041657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setting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DC7D32-B0A4-4893-A4BB-D70D60424566}"/>
              </a:ext>
            </a:extLst>
          </p:cNvPr>
          <p:cNvSpPr txBox="1"/>
          <p:nvPr/>
        </p:nvSpPr>
        <p:spPr>
          <a:xfrm>
            <a:off x="3888300" y="3040269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moral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1B7B3-5BB8-4CB4-A6A8-4B5992D15C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249" y="2819106"/>
            <a:ext cx="811658" cy="811658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DC0934C-B074-4F68-BCD1-2E1A6FBBB74A}"/>
              </a:ext>
            </a:extLst>
          </p:cNvPr>
          <p:cNvSpPr txBox="1"/>
          <p:nvPr/>
        </p:nvSpPr>
        <p:spPr>
          <a:xfrm>
            <a:off x="6923349" y="1043045"/>
            <a:ext cx="4354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Heroes, villains, victims, beneficiaries, allies, etc.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84844E-CEE7-44A7-AF5E-AA91276FEED5}"/>
              </a:ext>
            </a:extLst>
          </p:cNvPr>
          <p:cNvSpPr txBox="1"/>
          <p:nvPr/>
        </p:nvSpPr>
        <p:spPr>
          <a:xfrm>
            <a:off x="6956743" y="2041657"/>
            <a:ext cx="432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Context: geographical, social, economic, etc.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B020A1-6310-456D-9E03-02265096DF49}"/>
              </a:ext>
            </a:extLst>
          </p:cNvPr>
          <p:cNvSpPr txBox="1"/>
          <p:nvPr/>
        </p:nvSpPr>
        <p:spPr>
          <a:xfrm>
            <a:off x="6956743" y="3040269"/>
            <a:ext cx="4568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Often the equivalent of a policy solution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F5BBAA-8C30-45F9-A1F4-B92D5C84DD2A}"/>
              </a:ext>
            </a:extLst>
          </p:cNvPr>
          <p:cNvSpPr txBox="1"/>
          <p:nvPr/>
        </p:nvSpPr>
        <p:spPr>
          <a:xfrm>
            <a:off x="3888300" y="4038881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plot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BB9A6B-2D94-46DA-8696-BEC4429A4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65" y="3880834"/>
            <a:ext cx="685425" cy="6854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D05D4B-D648-491C-875C-C02EFD879907}"/>
              </a:ext>
            </a:extLst>
          </p:cNvPr>
          <p:cNvSpPr txBox="1"/>
          <p:nvPr/>
        </p:nvSpPr>
        <p:spPr>
          <a:xfrm>
            <a:off x="6956741" y="4038880"/>
            <a:ext cx="4320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The arc of actions and events</a:t>
            </a:r>
          </a:p>
        </p:txBody>
      </p:sp>
    </p:spTree>
    <p:extLst>
      <p:ext uri="{BB962C8B-B14F-4D97-AF65-F5344CB8AC3E}">
        <p14:creationId xmlns:p14="http://schemas.microsoft.com/office/powerpoint/2010/main" val="16603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/>
      <p:bldP spid="47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E3416-3DB1-48C7-8EB0-4A73E7C4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/>
              <a:t>What counts as a narrative?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31822F0-2B41-49FA-9205-F0F48483C4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781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D1701-40E3-4D7F-89E9-0A941B27D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Narrative Elements, Narrative Strategies, and Policy Beliefs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2A21D3AF-6674-44A3-90F0-C068581CEA5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5184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F0A8D-B1BA-4AB4-A380-A7CF6277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D55B3-EAC5-49E6-83B5-3106C16C4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 lnSpcReduction="10000"/>
          </a:bodyPr>
          <a:lstStyle/>
          <a:p>
            <a:r>
              <a:rPr lang="en-US" sz="1700" dirty="0"/>
              <a:t>Plots</a:t>
            </a:r>
          </a:p>
          <a:p>
            <a:pPr lvl="1"/>
            <a:r>
              <a:rPr lang="en-US" sz="1700" dirty="0"/>
              <a:t>Decline or control</a:t>
            </a:r>
          </a:p>
          <a:p>
            <a:r>
              <a:rPr lang="en-US" sz="1700" dirty="0"/>
              <a:t>Causal mechanism </a:t>
            </a:r>
          </a:p>
          <a:p>
            <a:pPr lvl="1"/>
            <a:r>
              <a:rPr lang="en-US" sz="1700" dirty="0"/>
              <a:t>Intentional – purposeful cause of outcome</a:t>
            </a:r>
          </a:p>
          <a:p>
            <a:pPr lvl="1"/>
            <a:r>
              <a:rPr lang="en-US" sz="1700" dirty="0"/>
              <a:t>Inadvertent – Unforeseen consequences of action</a:t>
            </a:r>
          </a:p>
          <a:p>
            <a:pPr lvl="1"/>
            <a:r>
              <a:rPr lang="en-US" sz="1700" dirty="0"/>
              <a:t>Mechanical – not purposeful action, but purposeful outcome</a:t>
            </a:r>
          </a:p>
          <a:p>
            <a:pPr lvl="1"/>
            <a:r>
              <a:rPr lang="en-US" sz="1700" dirty="0"/>
              <a:t>Accidental – as it sounds</a:t>
            </a:r>
          </a:p>
          <a:p>
            <a:r>
              <a:rPr lang="en-US" sz="1700" dirty="0"/>
              <a:t>Characters</a:t>
            </a:r>
          </a:p>
          <a:p>
            <a:pPr lvl="1"/>
            <a:r>
              <a:rPr lang="en-US" sz="1700" dirty="0"/>
              <a:t>Hero</a:t>
            </a:r>
          </a:p>
          <a:p>
            <a:pPr lvl="1"/>
            <a:r>
              <a:rPr lang="en-US" sz="1700" dirty="0"/>
              <a:t>Villain</a:t>
            </a:r>
          </a:p>
          <a:p>
            <a:pPr lvl="1"/>
            <a:r>
              <a:rPr lang="en-US" sz="1700" dirty="0"/>
              <a:t>Victim</a:t>
            </a:r>
          </a:p>
          <a:p>
            <a:pPr lvl="1"/>
            <a:r>
              <a:rPr lang="en-US" sz="1700" dirty="0"/>
              <a:t>Other</a:t>
            </a:r>
          </a:p>
          <a:p>
            <a:r>
              <a:rPr lang="en-US" sz="1700" dirty="0"/>
              <a:t>Evidence </a:t>
            </a:r>
          </a:p>
          <a:p>
            <a:r>
              <a:rPr lang="en-US" sz="1700" dirty="0"/>
              <a:t>Solution/Moral</a:t>
            </a:r>
          </a:p>
          <a:p>
            <a:endParaRPr lang="en-US" sz="1700" dirty="0"/>
          </a:p>
          <a:p>
            <a:r>
              <a:rPr lang="en-US" sz="1700" dirty="0"/>
              <a:t>Strategy – Devil-Angel shift</a:t>
            </a:r>
          </a:p>
          <a:p>
            <a:pPr lvl="1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916129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Image result for city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418" y="1664804"/>
            <a:ext cx="867320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27" y="930089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456" y="930089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955480" y="1043045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Characters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34764" y="297578"/>
            <a:ext cx="3636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2800" cap="all" dirty="0">
                <a:latin typeface="Raleway SemiBold" panose="020B0703030101060003" pitchFamily="34" charset="0"/>
                <a:cs typeface="Times New Roman" panose="02020603050405020304" pitchFamily="18" charset="0"/>
              </a:rPr>
              <a:t>Policy Narrative</a:t>
            </a:r>
          </a:p>
        </p:txBody>
      </p:sp>
      <p:pic>
        <p:nvPicPr>
          <p:cNvPr id="40" name="Picture 2" descr="Image result for person icon">
            <a:extLst>
              <a:ext uri="{FF2B5EF4-FFF2-40B4-BE49-F238E27FC236}">
                <a16:creationId xmlns:a16="http://schemas.microsoft.com/office/drawing/2014/main" id="{E56828BB-1F02-431E-A431-4A06ECDC5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498" y="926424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A20356A-5F3A-432F-94F8-FBF18A0A011F}"/>
              </a:ext>
            </a:extLst>
          </p:cNvPr>
          <p:cNvSpPr txBox="1"/>
          <p:nvPr/>
        </p:nvSpPr>
        <p:spPr>
          <a:xfrm>
            <a:off x="3857471" y="2041657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setting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DC7D32-B0A4-4893-A4BB-D70D60424566}"/>
              </a:ext>
            </a:extLst>
          </p:cNvPr>
          <p:cNvSpPr txBox="1"/>
          <p:nvPr/>
        </p:nvSpPr>
        <p:spPr>
          <a:xfrm>
            <a:off x="3888300" y="3040269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moral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1B7B3-5BB8-4CB4-A6A8-4B5992D15C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249" y="2819106"/>
            <a:ext cx="811658" cy="811658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DC0934C-B074-4F68-BCD1-2E1A6FBBB74A}"/>
              </a:ext>
            </a:extLst>
          </p:cNvPr>
          <p:cNvSpPr txBox="1"/>
          <p:nvPr/>
        </p:nvSpPr>
        <p:spPr>
          <a:xfrm>
            <a:off x="6923349" y="1043045"/>
            <a:ext cx="4354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Heroes, villains, victims, beneficiaries, allies, etc.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84844E-CEE7-44A7-AF5E-AA91276FEED5}"/>
              </a:ext>
            </a:extLst>
          </p:cNvPr>
          <p:cNvSpPr txBox="1"/>
          <p:nvPr/>
        </p:nvSpPr>
        <p:spPr>
          <a:xfrm>
            <a:off x="6956743" y="2041657"/>
            <a:ext cx="432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Context: geographical, social, economic, etc.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B020A1-6310-456D-9E03-02265096DF49}"/>
              </a:ext>
            </a:extLst>
          </p:cNvPr>
          <p:cNvSpPr txBox="1"/>
          <p:nvPr/>
        </p:nvSpPr>
        <p:spPr>
          <a:xfrm>
            <a:off x="6956743" y="3040269"/>
            <a:ext cx="4568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Often the equivalent of a policy solution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F5BBAA-8C30-45F9-A1F4-B92D5C84DD2A}"/>
              </a:ext>
            </a:extLst>
          </p:cNvPr>
          <p:cNvSpPr txBox="1"/>
          <p:nvPr/>
        </p:nvSpPr>
        <p:spPr>
          <a:xfrm>
            <a:off x="3888300" y="4038881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plot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BB9A6B-2D94-46DA-8696-BEC4429A4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65" y="3880834"/>
            <a:ext cx="685425" cy="6854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D05D4B-D648-491C-875C-C02EFD879907}"/>
              </a:ext>
            </a:extLst>
          </p:cNvPr>
          <p:cNvSpPr txBox="1"/>
          <p:nvPr/>
        </p:nvSpPr>
        <p:spPr>
          <a:xfrm>
            <a:off x="6956741" y="4038880"/>
            <a:ext cx="4320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The arc of actions and events</a:t>
            </a:r>
          </a:p>
        </p:txBody>
      </p:sp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266AF310-E858-44B7-9631-BA9725A7AE1D}"/>
              </a:ext>
            </a:extLst>
          </p:cNvPr>
          <p:cNvSpPr/>
          <p:nvPr/>
        </p:nvSpPr>
        <p:spPr>
          <a:xfrm>
            <a:off x="3348242" y="297578"/>
            <a:ext cx="4409111" cy="4448174"/>
          </a:xfrm>
          <a:prstGeom prst="roundRect">
            <a:avLst>
              <a:gd name="adj" fmla="val 7459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6" descr="Image result for cognitio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732493" y="2921000"/>
            <a:ext cx="1012999" cy="1016000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0EA8960-9A9D-49A7-BEF1-6512620F4ED1}"/>
              </a:ext>
            </a:extLst>
          </p:cNvPr>
          <p:cNvSpPr txBox="1"/>
          <p:nvPr/>
        </p:nvSpPr>
        <p:spPr>
          <a:xfrm>
            <a:off x="555989" y="4038880"/>
            <a:ext cx="26118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Policy preferences</a:t>
            </a:r>
          </a:p>
          <a:p>
            <a:pPr defTabSz="1219170"/>
            <a:r>
              <a:rPr lang="en-US" dirty="0">
                <a:latin typeface="Century Gothic" panose="020B0502020202020204" pitchFamily="34" charset="0"/>
              </a:rPr>
              <a:t>Beliefs</a:t>
            </a:r>
          </a:p>
          <a:p>
            <a:pPr defTabSz="1219170"/>
            <a:r>
              <a:rPr lang="en-US" dirty="0">
                <a:latin typeface="Century Gothic" panose="020B0502020202020204" pitchFamily="34" charset="0"/>
              </a:rPr>
              <a:t>Cognition</a:t>
            </a:r>
          </a:p>
          <a:p>
            <a:pPr defTabSz="1219170"/>
            <a:r>
              <a:rPr lang="en-US" dirty="0">
                <a:latin typeface="Century Gothic" panose="020B0502020202020204" pitchFamily="34" charset="0"/>
              </a:rPr>
              <a:t>Emotions</a:t>
            </a:r>
          </a:p>
          <a:p>
            <a:pPr defTabSz="1219170"/>
            <a:r>
              <a:rPr lang="en-US" dirty="0">
                <a:latin typeface="Century Gothic" panose="020B0502020202020204" pitchFamily="34" charset="0"/>
              </a:rPr>
              <a:t>Relationships</a:t>
            </a:r>
          </a:p>
        </p:txBody>
      </p:sp>
      <p:cxnSp>
        <p:nvCxnSpPr>
          <p:cNvPr id="23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18" idx="2"/>
            <a:endCxn id="17" idx="1"/>
          </p:cNvCxnSpPr>
          <p:nvPr/>
        </p:nvCxnSpPr>
        <p:spPr>
          <a:xfrm flipV="1">
            <a:off x="1745492" y="2521665"/>
            <a:ext cx="1602750" cy="907335"/>
          </a:xfrm>
          <a:prstGeom prst="bentConnector3">
            <a:avLst>
              <a:gd name="adj1" fmla="val 4703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61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2" grpId="0"/>
      <p:bldP spid="53" grpId="0"/>
      <p:bldP spid="1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Image result for city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418" y="1664804"/>
            <a:ext cx="867320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27" y="930089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456" y="930089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955480" y="1043045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Characters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34764" y="297578"/>
            <a:ext cx="3636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2800" cap="all" dirty="0">
                <a:latin typeface="Raleway SemiBold" panose="020B0703030101060003" pitchFamily="34" charset="0"/>
                <a:cs typeface="Times New Roman" panose="02020603050405020304" pitchFamily="18" charset="0"/>
              </a:rPr>
              <a:t>Policy Narrative</a:t>
            </a:r>
          </a:p>
        </p:txBody>
      </p:sp>
      <p:pic>
        <p:nvPicPr>
          <p:cNvPr id="40" name="Picture 2" descr="Image result for person icon">
            <a:extLst>
              <a:ext uri="{FF2B5EF4-FFF2-40B4-BE49-F238E27FC236}">
                <a16:creationId xmlns:a16="http://schemas.microsoft.com/office/drawing/2014/main" id="{E56828BB-1F02-431E-A431-4A06ECDC5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498" y="926424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A20356A-5F3A-432F-94F8-FBF18A0A011F}"/>
              </a:ext>
            </a:extLst>
          </p:cNvPr>
          <p:cNvSpPr txBox="1"/>
          <p:nvPr/>
        </p:nvSpPr>
        <p:spPr>
          <a:xfrm>
            <a:off x="3857471" y="2041657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setting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DC7D32-B0A4-4893-A4BB-D70D60424566}"/>
              </a:ext>
            </a:extLst>
          </p:cNvPr>
          <p:cNvSpPr txBox="1"/>
          <p:nvPr/>
        </p:nvSpPr>
        <p:spPr>
          <a:xfrm>
            <a:off x="3888300" y="3040269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moral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1B7B3-5BB8-4CB4-A6A8-4B5992D15C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249" y="2819106"/>
            <a:ext cx="811658" cy="8116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F5BBAA-8C30-45F9-A1F4-B92D5C84DD2A}"/>
              </a:ext>
            </a:extLst>
          </p:cNvPr>
          <p:cNvSpPr txBox="1"/>
          <p:nvPr/>
        </p:nvSpPr>
        <p:spPr>
          <a:xfrm>
            <a:off x="3888300" y="4038881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plot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BB9A6B-2D94-46DA-8696-BEC4429A4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65" y="3880834"/>
            <a:ext cx="685425" cy="685425"/>
          </a:xfrm>
          <a:prstGeom prst="rect">
            <a:avLst/>
          </a:prstGeom>
        </p:spPr>
      </p:pic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266AF310-E858-44B7-9631-BA9725A7AE1D}"/>
              </a:ext>
            </a:extLst>
          </p:cNvPr>
          <p:cNvSpPr/>
          <p:nvPr/>
        </p:nvSpPr>
        <p:spPr>
          <a:xfrm>
            <a:off x="3348242" y="297578"/>
            <a:ext cx="4409111" cy="4448174"/>
          </a:xfrm>
          <a:prstGeom prst="roundRect">
            <a:avLst>
              <a:gd name="adj" fmla="val 7459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6" descr="Image result for cognitio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732493" y="2921000"/>
            <a:ext cx="1012999" cy="1016000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0EA8960-9A9D-49A7-BEF1-6512620F4ED1}"/>
              </a:ext>
            </a:extLst>
          </p:cNvPr>
          <p:cNvSpPr txBox="1"/>
          <p:nvPr/>
        </p:nvSpPr>
        <p:spPr>
          <a:xfrm>
            <a:off x="555989" y="4038880"/>
            <a:ext cx="26118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dirty="0">
                <a:latin typeface="Century Gothic" panose="020B0502020202020204" pitchFamily="34" charset="0"/>
              </a:rPr>
              <a:t>Policy preferences</a:t>
            </a:r>
          </a:p>
          <a:p>
            <a:pPr defTabSz="1219170"/>
            <a:r>
              <a:rPr lang="en-US" dirty="0">
                <a:latin typeface="Century Gothic" panose="020B0502020202020204" pitchFamily="34" charset="0"/>
              </a:rPr>
              <a:t>Beliefs</a:t>
            </a:r>
          </a:p>
          <a:p>
            <a:pPr defTabSz="1219170"/>
            <a:r>
              <a:rPr lang="en-US" dirty="0">
                <a:latin typeface="Century Gothic" panose="020B0502020202020204" pitchFamily="34" charset="0"/>
              </a:rPr>
              <a:t>Cognition</a:t>
            </a:r>
          </a:p>
          <a:p>
            <a:pPr defTabSz="1219170"/>
            <a:r>
              <a:rPr lang="en-US" dirty="0">
                <a:latin typeface="Century Gothic" panose="020B0502020202020204" pitchFamily="34" charset="0"/>
              </a:rPr>
              <a:t>Emotions</a:t>
            </a:r>
          </a:p>
          <a:p>
            <a:pPr defTabSz="1219170"/>
            <a:r>
              <a:rPr lang="en-US" dirty="0">
                <a:latin typeface="Century Gothic" panose="020B0502020202020204" pitchFamily="34" charset="0"/>
              </a:rPr>
              <a:t>Relationships</a:t>
            </a:r>
          </a:p>
        </p:txBody>
      </p:sp>
      <p:cxnSp>
        <p:nvCxnSpPr>
          <p:cNvPr id="23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18" idx="2"/>
            <a:endCxn id="17" idx="1"/>
          </p:cNvCxnSpPr>
          <p:nvPr/>
        </p:nvCxnSpPr>
        <p:spPr>
          <a:xfrm flipV="1">
            <a:off x="1745492" y="2521665"/>
            <a:ext cx="1602750" cy="907335"/>
          </a:xfrm>
          <a:prstGeom prst="bentConnector3">
            <a:avLst>
              <a:gd name="adj1" fmla="val 4703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10" descr="Image result for strategy icon">
            <a:extLst>
              <a:ext uri="{FF2B5EF4-FFF2-40B4-BE49-F238E27FC236}">
                <a16:creationId xmlns:a16="http://schemas.microsoft.com/office/drawing/2014/main" id="{D0CF0A21-B7FE-4EF3-8A16-3FBC52A7A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5552">
            <a:off x="6093943" y="5400555"/>
            <a:ext cx="1130354" cy="113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621974" y="5488677"/>
            <a:ext cx="2231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sz="2800" cap="all" dirty="0">
                <a:latin typeface="Raleway SemiBold" panose="020B0703030101060003" pitchFamily="34" charset="0"/>
                <a:cs typeface="Times New Roman" panose="02020603050405020304" pitchFamily="18" charset="0"/>
              </a:rPr>
              <a:t>Narrative strategy</a:t>
            </a:r>
          </a:p>
        </p:txBody>
      </p:sp>
      <p:cxnSp>
        <p:nvCxnSpPr>
          <p:cNvPr id="24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18" idx="2"/>
            <a:endCxn id="22" idx="1"/>
          </p:cNvCxnSpPr>
          <p:nvPr/>
        </p:nvCxnSpPr>
        <p:spPr>
          <a:xfrm>
            <a:off x="1745492" y="3429000"/>
            <a:ext cx="1876482" cy="2536731"/>
          </a:xfrm>
          <a:prstGeom prst="bentConnector3">
            <a:avLst>
              <a:gd name="adj1" fmla="val 40507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Image result for coordination">
            <a:extLst>
              <a:ext uri="{FF2B5EF4-FFF2-40B4-BE49-F238E27FC236}">
                <a16:creationId xmlns:a16="http://schemas.microsoft.com/office/drawing/2014/main" id="{E7E205EF-C75E-4C1F-B91D-32D92B80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500" y="3711239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 for coordination">
            <a:extLst>
              <a:ext uri="{FF2B5EF4-FFF2-40B4-BE49-F238E27FC236}">
                <a16:creationId xmlns:a16="http://schemas.microsoft.com/office/drawing/2014/main" id="{74E33091-5E3F-4A47-9D32-E8CAC5EA8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108" y="875997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3BC490D-51AE-4BF6-AFB9-FD8BEEE6E4E7}"/>
              </a:ext>
            </a:extLst>
          </p:cNvPr>
          <p:cNvCxnSpPr>
            <a:cxnSpLocks/>
          </p:cNvCxnSpPr>
          <p:nvPr/>
        </p:nvCxnSpPr>
        <p:spPr>
          <a:xfrm flipV="1">
            <a:off x="10603772" y="3040269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C5026DF-8CE1-4B3C-86D5-95B6DDA7E8F1}"/>
              </a:ext>
            </a:extLst>
          </p:cNvPr>
          <p:cNvCxnSpPr>
            <a:cxnSpLocks/>
          </p:cNvCxnSpPr>
          <p:nvPr/>
        </p:nvCxnSpPr>
        <p:spPr>
          <a:xfrm flipV="1">
            <a:off x="10280809" y="3040269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17" idx="3"/>
            <a:endCxn id="12" idx="1"/>
          </p:cNvCxnSpPr>
          <p:nvPr/>
        </p:nvCxnSpPr>
        <p:spPr>
          <a:xfrm>
            <a:off x="7757353" y="2521665"/>
            <a:ext cx="1602750" cy="6398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43" idx="3"/>
            <a:endCxn id="12" idx="1"/>
          </p:cNvCxnSpPr>
          <p:nvPr/>
        </p:nvCxnSpPr>
        <p:spPr>
          <a:xfrm flipV="1">
            <a:off x="7457868" y="3161516"/>
            <a:ext cx="1902235" cy="2781103"/>
          </a:xfrm>
          <a:prstGeom prst="bentConnector3">
            <a:avLst>
              <a:gd name="adj1" fmla="val 5811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360103" y="2707574"/>
            <a:ext cx="902426" cy="907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555442" y="5488677"/>
            <a:ext cx="902426" cy="907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8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Image result for city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418" y="1664804"/>
            <a:ext cx="867320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27" y="930089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456" y="930089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955480" y="1043045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Characters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34764" y="297578"/>
            <a:ext cx="3636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2800" cap="all" dirty="0">
                <a:latin typeface="Raleway SemiBold" panose="020B0703030101060003" pitchFamily="34" charset="0"/>
                <a:cs typeface="Times New Roman" panose="02020603050405020304" pitchFamily="18" charset="0"/>
              </a:rPr>
              <a:t>Policy Narrative</a:t>
            </a:r>
          </a:p>
        </p:txBody>
      </p:sp>
      <p:pic>
        <p:nvPicPr>
          <p:cNvPr id="40" name="Picture 2" descr="Image result for person icon">
            <a:extLst>
              <a:ext uri="{FF2B5EF4-FFF2-40B4-BE49-F238E27FC236}">
                <a16:creationId xmlns:a16="http://schemas.microsoft.com/office/drawing/2014/main" id="{E56828BB-1F02-431E-A431-4A06ECDC5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498" y="926424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A20356A-5F3A-432F-94F8-FBF18A0A011F}"/>
              </a:ext>
            </a:extLst>
          </p:cNvPr>
          <p:cNvSpPr txBox="1"/>
          <p:nvPr/>
        </p:nvSpPr>
        <p:spPr>
          <a:xfrm>
            <a:off x="3857471" y="2041657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setting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DC7D32-B0A4-4893-A4BB-D70D60424566}"/>
              </a:ext>
            </a:extLst>
          </p:cNvPr>
          <p:cNvSpPr txBox="1"/>
          <p:nvPr/>
        </p:nvSpPr>
        <p:spPr>
          <a:xfrm>
            <a:off x="3888300" y="3040269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moral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1B7B3-5BB8-4CB4-A6A8-4B5992D15C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249" y="2819106"/>
            <a:ext cx="811658" cy="8116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F5BBAA-8C30-45F9-A1F4-B92D5C84DD2A}"/>
              </a:ext>
            </a:extLst>
          </p:cNvPr>
          <p:cNvSpPr txBox="1"/>
          <p:nvPr/>
        </p:nvSpPr>
        <p:spPr>
          <a:xfrm>
            <a:off x="3888300" y="4038881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plot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BB9A6B-2D94-46DA-8696-BEC4429A4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65" y="3880834"/>
            <a:ext cx="685425" cy="685425"/>
          </a:xfrm>
          <a:prstGeom prst="rect">
            <a:avLst/>
          </a:prstGeom>
        </p:spPr>
      </p:pic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266AF310-E858-44B7-9631-BA9725A7AE1D}"/>
              </a:ext>
            </a:extLst>
          </p:cNvPr>
          <p:cNvSpPr/>
          <p:nvPr/>
        </p:nvSpPr>
        <p:spPr>
          <a:xfrm>
            <a:off x="3348242" y="297578"/>
            <a:ext cx="4409111" cy="4448174"/>
          </a:xfrm>
          <a:prstGeom prst="roundRect">
            <a:avLst>
              <a:gd name="adj" fmla="val 7459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6" descr="Image result for cognitio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732493" y="2921000"/>
            <a:ext cx="1012999" cy="1016000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18" idx="2"/>
            <a:endCxn id="17" idx="1"/>
          </p:cNvCxnSpPr>
          <p:nvPr/>
        </p:nvCxnSpPr>
        <p:spPr>
          <a:xfrm flipV="1">
            <a:off x="1745492" y="2521665"/>
            <a:ext cx="1602750" cy="907335"/>
          </a:xfrm>
          <a:prstGeom prst="bentConnector3">
            <a:avLst>
              <a:gd name="adj1" fmla="val 4703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10" descr="Image result for strategy icon">
            <a:extLst>
              <a:ext uri="{FF2B5EF4-FFF2-40B4-BE49-F238E27FC236}">
                <a16:creationId xmlns:a16="http://schemas.microsoft.com/office/drawing/2014/main" id="{D0CF0A21-B7FE-4EF3-8A16-3FBC52A7A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5552">
            <a:off x="6093943" y="5400555"/>
            <a:ext cx="1130354" cy="113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621974" y="5488677"/>
            <a:ext cx="2231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sz="2800" cap="all" dirty="0">
                <a:latin typeface="Raleway SemiBold" panose="020B0703030101060003" pitchFamily="34" charset="0"/>
                <a:cs typeface="Times New Roman" panose="02020603050405020304" pitchFamily="18" charset="0"/>
              </a:rPr>
              <a:t>Narrative strategy</a:t>
            </a:r>
          </a:p>
        </p:txBody>
      </p:sp>
      <p:cxnSp>
        <p:nvCxnSpPr>
          <p:cNvPr id="24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18" idx="2"/>
            <a:endCxn id="22" idx="1"/>
          </p:cNvCxnSpPr>
          <p:nvPr/>
        </p:nvCxnSpPr>
        <p:spPr>
          <a:xfrm>
            <a:off x="1745492" y="3429000"/>
            <a:ext cx="1876482" cy="2536731"/>
          </a:xfrm>
          <a:prstGeom prst="bentConnector3">
            <a:avLst>
              <a:gd name="adj1" fmla="val 40507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Image result for coordination">
            <a:extLst>
              <a:ext uri="{FF2B5EF4-FFF2-40B4-BE49-F238E27FC236}">
                <a16:creationId xmlns:a16="http://schemas.microsoft.com/office/drawing/2014/main" id="{E7E205EF-C75E-4C1F-B91D-32D92B80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500" y="3711239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 for coordination">
            <a:extLst>
              <a:ext uri="{FF2B5EF4-FFF2-40B4-BE49-F238E27FC236}">
                <a16:creationId xmlns:a16="http://schemas.microsoft.com/office/drawing/2014/main" id="{74E33091-5E3F-4A47-9D32-E8CAC5EA8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108" y="875997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3BC490D-51AE-4BF6-AFB9-FD8BEEE6E4E7}"/>
              </a:ext>
            </a:extLst>
          </p:cNvPr>
          <p:cNvCxnSpPr>
            <a:cxnSpLocks/>
          </p:cNvCxnSpPr>
          <p:nvPr/>
        </p:nvCxnSpPr>
        <p:spPr>
          <a:xfrm flipV="1">
            <a:off x="10603772" y="3040269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C5026DF-8CE1-4B3C-86D5-95B6DDA7E8F1}"/>
              </a:ext>
            </a:extLst>
          </p:cNvPr>
          <p:cNvCxnSpPr>
            <a:cxnSpLocks/>
          </p:cNvCxnSpPr>
          <p:nvPr/>
        </p:nvCxnSpPr>
        <p:spPr>
          <a:xfrm flipV="1">
            <a:off x="10280809" y="3040269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17" idx="3"/>
            <a:endCxn id="12" idx="1"/>
          </p:cNvCxnSpPr>
          <p:nvPr/>
        </p:nvCxnSpPr>
        <p:spPr>
          <a:xfrm>
            <a:off x="7757353" y="2521665"/>
            <a:ext cx="1602750" cy="6398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">
            <a:extLst>
              <a:ext uri="{FF2B5EF4-FFF2-40B4-BE49-F238E27FC236}">
                <a16:creationId xmlns:a16="http://schemas.microsoft.com/office/drawing/2014/main" id="{3F5EC76F-D83B-4F37-BD00-713EDB5CE054}"/>
              </a:ext>
            </a:extLst>
          </p:cNvPr>
          <p:cNvCxnSpPr>
            <a:cxnSpLocks/>
            <a:stCxn id="43" idx="3"/>
            <a:endCxn id="12" idx="1"/>
          </p:cNvCxnSpPr>
          <p:nvPr/>
        </p:nvCxnSpPr>
        <p:spPr>
          <a:xfrm flipV="1">
            <a:off x="7457868" y="3161516"/>
            <a:ext cx="1902235" cy="2781103"/>
          </a:xfrm>
          <a:prstGeom prst="bentConnector3">
            <a:avLst>
              <a:gd name="adj1" fmla="val 5811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360103" y="2707574"/>
            <a:ext cx="902426" cy="907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555442" y="5488677"/>
            <a:ext cx="902426" cy="907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2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5FED5-BF16-4B51-B03B-B891D44FA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0F0C5-842E-4980-AB30-BDC082DA1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Expand or contain a coalition broadly</a:t>
            </a:r>
          </a:p>
          <a:p>
            <a:endParaRPr lang="en-US" sz="2400"/>
          </a:p>
          <a:p>
            <a:r>
              <a:rPr lang="en-US" sz="2400"/>
              <a:t>Distribution of costs and benefits</a:t>
            </a:r>
          </a:p>
          <a:p>
            <a:pPr lvl="1"/>
            <a:r>
              <a:rPr lang="en-US" dirty="0"/>
              <a:t>For opposition, diffuse costs and concentrate benefits </a:t>
            </a:r>
          </a:p>
          <a:p>
            <a:pPr lvl="1"/>
            <a:r>
              <a:rPr lang="en-US" dirty="0"/>
              <a:t>Vice Verse for own position</a:t>
            </a:r>
          </a:p>
          <a:p>
            <a:endParaRPr lang="en-US" sz="2400"/>
          </a:p>
          <a:p>
            <a:r>
              <a:rPr lang="en-US" sz="2400"/>
              <a:t>Devil and Angel shift</a:t>
            </a:r>
          </a:p>
        </p:txBody>
      </p:sp>
    </p:spTree>
    <p:extLst>
      <p:ext uri="{BB962C8B-B14F-4D97-AF65-F5344CB8AC3E}">
        <p14:creationId xmlns:p14="http://schemas.microsoft.com/office/powerpoint/2010/main" val="3306636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homeless salt lake city">
            <a:extLst>
              <a:ext uri="{FF2B5EF4-FFF2-40B4-BE49-F238E27FC236}">
                <a16:creationId xmlns:a16="http://schemas.microsoft.com/office/drawing/2014/main" id="{6C2A9EE1-611A-46FB-AA96-58046741E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" r="-2" b="-2"/>
          <a:stretch/>
        </p:blipFill>
        <p:spPr bwMode="auto">
          <a:xfrm>
            <a:off x="838200" y="-3810"/>
            <a:ext cx="992886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144819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39EC59A5-E123-4C8F-A84F-C45D1E2502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3" r="12130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80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Image result for city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839" y="2436437"/>
            <a:ext cx="867320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48" y="1701722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Image result for person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877" y="1701722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057901" y="1814678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Characters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7185" y="1069211"/>
            <a:ext cx="3636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2800" cap="all" dirty="0">
                <a:latin typeface="Raleway SemiBold" panose="020B0703030101060003" pitchFamily="34" charset="0"/>
                <a:cs typeface="Times New Roman" panose="02020603050405020304" pitchFamily="18" charset="0"/>
              </a:rPr>
              <a:t>Policy Narrative</a:t>
            </a:r>
          </a:p>
        </p:txBody>
      </p:sp>
      <p:pic>
        <p:nvPicPr>
          <p:cNvPr id="40" name="Picture 2" descr="Image result for person icon">
            <a:extLst>
              <a:ext uri="{FF2B5EF4-FFF2-40B4-BE49-F238E27FC236}">
                <a16:creationId xmlns:a16="http://schemas.microsoft.com/office/drawing/2014/main" id="{E56828BB-1F02-431E-A431-4A06ECDC5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19" y="1698057"/>
            <a:ext cx="595244" cy="5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A20356A-5F3A-432F-94F8-FBF18A0A011F}"/>
              </a:ext>
            </a:extLst>
          </p:cNvPr>
          <p:cNvSpPr txBox="1"/>
          <p:nvPr/>
        </p:nvSpPr>
        <p:spPr>
          <a:xfrm>
            <a:off x="959892" y="2813290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setting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DC7D32-B0A4-4893-A4BB-D70D60424566}"/>
              </a:ext>
            </a:extLst>
          </p:cNvPr>
          <p:cNvSpPr txBox="1"/>
          <p:nvPr/>
        </p:nvSpPr>
        <p:spPr>
          <a:xfrm>
            <a:off x="990721" y="3811902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moral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1B7B3-5BB8-4CB4-A6A8-4B5992D15C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670" y="3590739"/>
            <a:ext cx="811658" cy="8116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F5BBAA-8C30-45F9-A1F4-B92D5C84DD2A}"/>
              </a:ext>
            </a:extLst>
          </p:cNvPr>
          <p:cNvSpPr txBox="1"/>
          <p:nvPr/>
        </p:nvSpPr>
        <p:spPr>
          <a:xfrm>
            <a:off x="990721" y="4810514"/>
            <a:ext cx="169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cap="all" dirty="0">
                <a:latin typeface="Raleway SemiBold" panose="020B0703030101060003" pitchFamily="34" charset="0"/>
              </a:rPr>
              <a:t>plot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BB9A6B-2D94-46DA-8696-BEC4429A4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786" y="4652467"/>
            <a:ext cx="685425" cy="685425"/>
          </a:xfrm>
          <a:prstGeom prst="rect">
            <a:avLst/>
          </a:prstGeom>
        </p:spPr>
      </p:pic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266AF310-E858-44B7-9631-BA9725A7AE1D}"/>
              </a:ext>
            </a:extLst>
          </p:cNvPr>
          <p:cNvSpPr/>
          <p:nvPr/>
        </p:nvSpPr>
        <p:spPr>
          <a:xfrm>
            <a:off x="450663" y="1069211"/>
            <a:ext cx="4409111" cy="4448174"/>
          </a:xfrm>
          <a:prstGeom prst="roundRect">
            <a:avLst>
              <a:gd name="adj" fmla="val 7459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7" name="Picture 26" descr="Image result for coordination">
            <a:extLst>
              <a:ext uri="{FF2B5EF4-FFF2-40B4-BE49-F238E27FC236}">
                <a16:creationId xmlns:a16="http://schemas.microsoft.com/office/drawing/2014/main" id="{E7E205EF-C75E-4C1F-B91D-32D92B80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593" y="2868122"/>
            <a:ext cx="1392175" cy="146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 for coordination">
            <a:extLst>
              <a:ext uri="{FF2B5EF4-FFF2-40B4-BE49-F238E27FC236}">
                <a16:creationId xmlns:a16="http://schemas.microsoft.com/office/drawing/2014/main" id="{74E33091-5E3F-4A47-9D32-E8CAC5EA8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794" y="2867002"/>
            <a:ext cx="1392175" cy="146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3BC490D-51AE-4BF6-AFB9-FD8BEEE6E4E7}"/>
              </a:ext>
            </a:extLst>
          </p:cNvPr>
          <p:cNvCxnSpPr>
            <a:cxnSpLocks/>
          </p:cNvCxnSpPr>
          <p:nvPr/>
        </p:nvCxnSpPr>
        <p:spPr>
          <a:xfrm flipH="1" flipV="1">
            <a:off x="6938721" y="3447672"/>
            <a:ext cx="474120" cy="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C5026DF-8CE1-4B3C-86D5-95B6DDA7E8F1}"/>
              </a:ext>
            </a:extLst>
          </p:cNvPr>
          <p:cNvCxnSpPr>
            <a:cxnSpLocks/>
          </p:cNvCxnSpPr>
          <p:nvPr/>
        </p:nvCxnSpPr>
        <p:spPr>
          <a:xfrm flipH="1">
            <a:off x="6938721" y="3745114"/>
            <a:ext cx="47412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953035" y="1339115"/>
            <a:ext cx="902426" cy="907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EA8960-9A9D-49A7-BEF1-6512620F4ED1}"/>
              </a:ext>
            </a:extLst>
          </p:cNvPr>
          <p:cNvSpPr txBox="1"/>
          <p:nvPr/>
        </p:nvSpPr>
        <p:spPr>
          <a:xfrm>
            <a:off x="9215252" y="2867002"/>
            <a:ext cx="2828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Coalition cohesion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Framing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Issue expansion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Issue containment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Devil-shift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95794" y="2368661"/>
            <a:ext cx="3636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400" cap="all" dirty="0" err="1">
                <a:latin typeface="Raleway SemiBold" panose="020B0703030101060003" pitchFamily="34" charset="0"/>
                <a:cs typeface="Times New Roman" panose="02020603050405020304" pitchFamily="18" charset="0"/>
              </a:rPr>
              <a:t>Meso</a:t>
            </a:r>
            <a:r>
              <a:rPr lang="en-US" sz="2400" cap="all" dirty="0" err="1">
                <a:solidFill>
                  <a:schemeClr val="bg2">
                    <a:lumMod val="50000"/>
                  </a:schemeClr>
                </a:solidFill>
                <a:latin typeface="Raleway SemiBold" panose="020B0703030101060003" pitchFamily="34" charset="0"/>
                <a:cs typeface="Times New Roman" panose="02020603050405020304" pitchFamily="18" charset="0"/>
              </a:rPr>
              <a:t>level</a:t>
            </a:r>
            <a:endParaRPr lang="en-US" sz="2400" cap="all" dirty="0">
              <a:solidFill>
                <a:schemeClr val="bg2">
                  <a:lumMod val="50000"/>
                </a:schemeClr>
              </a:solidFill>
              <a:latin typeface="Raleway SemiBold" panose="020B0703030101060003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95794" y="4662806"/>
            <a:ext cx="3636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400" cap="all" dirty="0" err="1">
                <a:latin typeface="Raleway SemiBold" panose="020B0703030101060003" pitchFamily="34" charset="0"/>
                <a:cs typeface="Times New Roman" panose="02020603050405020304" pitchFamily="18" charset="0"/>
              </a:rPr>
              <a:t>micro</a:t>
            </a:r>
            <a:r>
              <a:rPr lang="en-US" sz="2400" cap="all" dirty="0" err="1">
                <a:solidFill>
                  <a:schemeClr val="bg2">
                    <a:lumMod val="50000"/>
                  </a:schemeClr>
                </a:solidFill>
                <a:latin typeface="Raleway SemiBold" panose="020B0703030101060003" pitchFamily="34" charset="0"/>
                <a:cs typeface="Times New Roman" panose="02020603050405020304" pitchFamily="18" charset="0"/>
              </a:rPr>
              <a:t>level</a:t>
            </a:r>
            <a:endParaRPr lang="en-US" sz="2400" cap="all" dirty="0">
              <a:solidFill>
                <a:schemeClr val="bg2">
                  <a:lumMod val="50000"/>
                </a:schemeClr>
              </a:solidFill>
              <a:latin typeface="Raleway SemiBold" panose="020B0703030101060003" pitchFamily="34" charset="0"/>
              <a:cs typeface="Times New Roman" panose="02020603050405020304" pitchFamily="18" charset="0"/>
            </a:endParaRPr>
          </a:p>
        </p:txBody>
      </p:sp>
      <p:pic>
        <p:nvPicPr>
          <p:cNvPr id="38" name="Picture 6" descr="Image result for cognition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6794400" y="5277775"/>
            <a:ext cx="1236881" cy="1240545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0EA8960-9A9D-49A7-BEF1-6512620F4ED1}"/>
              </a:ext>
            </a:extLst>
          </p:cNvPr>
          <p:cNvSpPr txBox="1"/>
          <p:nvPr/>
        </p:nvSpPr>
        <p:spPr>
          <a:xfrm>
            <a:off x="8478982" y="5124471"/>
            <a:ext cx="3564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Narrative transportation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Policy preference entrenchment or change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Learning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0EA8960-9A9D-49A7-BEF1-6512620F4ED1}"/>
              </a:ext>
            </a:extLst>
          </p:cNvPr>
          <p:cNvSpPr txBox="1"/>
          <p:nvPr/>
        </p:nvSpPr>
        <p:spPr>
          <a:xfrm>
            <a:off x="8478982" y="877450"/>
            <a:ext cx="3511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Societies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Cultures</a:t>
            </a:r>
          </a:p>
          <a:p>
            <a:pPr marL="285750" indent="-285750" defTabSz="121917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History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442844" y="180991"/>
            <a:ext cx="3636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400" cap="all" dirty="0" err="1">
                <a:latin typeface="Raleway SemiBold" panose="020B0703030101060003" pitchFamily="34" charset="0"/>
                <a:cs typeface="Times New Roman" panose="02020603050405020304" pitchFamily="18" charset="0"/>
              </a:rPr>
              <a:t>Macro</a:t>
            </a:r>
            <a:r>
              <a:rPr lang="en-US" sz="2400" cap="all" dirty="0" err="1">
                <a:solidFill>
                  <a:schemeClr val="bg2">
                    <a:lumMod val="50000"/>
                  </a:schemeClr>
                </a:solidFill>
                <a:latin typeface="Raleway SemiBold" panose="020B0703030101060003" pitchFamily="34" charset="0"/>
                <a:cs typeface="Times New Roman" panose="02020603050405020304" pitchFamily="18" charset="0"/>
              </a:rPr>
              <a:t>level</a:t>
            </a:r>
            <a:endParaRPr lang="en-US" sz="2400" cap="all" dirty="0">
              <a:solidFill>
                <a:schemeClr val="bg2">
                  <a:lumMod val="50000"/>
                </a:schemeClr>
              </a:solidFill>
              <a:latin typeface="Raleway SemiBold" panose="020B0703030101060003" pitchFamily="34" charset="0"/>
              <a:cs typeface="Times New Roman" panose="02020603050405020304" pitchFamily="18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E85443A2-2062-4D96-9659-87A34B115C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156" y="734945"/>
            <a:ext cx="1547305" cy="154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8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6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6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6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6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6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6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6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6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6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6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6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35CCB-2A30-483B-AADB-E060DE194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Micro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39BF5-37CF-4DE9-937E-872FB415B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Primarily interested in the relationships between narratives and public opinion</a:t>
            </a:r>
          </a:p>
          <a:p>
            <a:pPr lvl="1"/>
            <a:r>
              <a:rPr lang="en-US" dirty="0"/>
              <a:t>Survey research and experiments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What are the strengths and weaknesses?</a:t>
            </a:r>
          </a:p>
        </p:txBody>
      </p:sp>
    </p:spTree>
    <p:extLst>
      <p:ext uri="{BB962C8B-B14F-4D97-AF65-F5344CB8AC3E}">
        <p14:creationId xmlns:p14="http://schemas.microsoft.com/office/powerpoint/2010/main" val="4207159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04484-9109-4CB7-A843-C982D7990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Meso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5D114-C7EF-4D11-AF59-9D649CC4F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Strategic construction of policy narratives and relationship to losing and winning</a:t>
            </a:r>
          </a:p>
          <a:p>
            <a:pPr lvl="1"/>
            <a:r>
              <a:rPr lang="en-US" dirty="0"/>
              <a:t>Method: Quantitative content analysis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Strengths and weaknesses?</a:t>
            </a:r>
          </a:p>
          <a:p>
            <a:endParaRPr lang="en-US" sz="2400"/>
          </a:p>
          <a:p>
            <a:r>
              <a:rPr lang="en-US" sz="2400"/>
              <a:t>Macro Level?</a:t>
            </a:r>
          </a:p>
          <a:p>
            <a:pPr lvl="1"/>
            <a:r>
              <a:rPr lang="en-US" dirty="0"/>
              <a:t>No major study yet… APD or narrative event analysis eventually maybe</a:t>
            </a:r>
          </a:p>
        </p:txBody>
      </p:sp>
    </p:spTree>
    <p:extLst>
      <p:ext uri="{BB962C8B-B14F-4D97-AF65-F5344CB8AC3E}">
        <p14:creationId xmlns:p14="http://schemas.microsoft.com/office/powerpoint/2010/main" val="2670388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5262" y="0"/>
            <a:ext cx="156225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951598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-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00" r="10954"/>
          <a:stretch/>
        </p:blipFill>
        <p:spPr bwMode="auto">
          <a:xfrm>
            <a:off x="-59378" y="0"/>
            <a:ext cx="122553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9EC4B7-3CC6-4606-A1EB-62358185F159}"/>
              </a:ext>
            </a:extLst>
          </p:cNvPr>
          <p:cNvSpPr/>
          <p:nvPr/>
        </p:nvSpPr>
        <p:spPr>
          <a:xfrm>
            <a:off x="611578" y="951398"/>
            <a:ext cx="1116874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en-US" sz="2600" dirty="0">
                <a:solidFill>
                  <a:schemeClr val="bg1"/>
                </a:solidFill>
                <a:latin typeface="Raleway SemiBold" panose="020B0703030101060003" pitchFamily="34" charset="0"/>
              </a:rPr>
              <a:t>What types of narratives are more effective at shaping individual policy preferences and possibly influencing policy change?</a:t>
            </a:r>
          </a:p>
          <a:p>
            <a:pPr lvl="0">
              <a:spcAft>
                <a:spcPts val="600"/>
              </a:spcAft>
              <a:defRPr/>
            </a:pPr>
            <a:endParaRPr lang="en-US" sz="2600" dirty="0">
              <a:solidFill>
                <a:schemeClr val="bg1"/>
              </a:solidFill>
              <a:latin typeface="Raleway SemiBold" panose="020B0703030101060003" pitchFamily="34" charset="0"/>
            </a:endParaRPr>
          </a:p>
          <a:p>
            <a:pPr lvl="0">
              <a:spcAft>
                <a:spcPts val="600"/>
              </a:spcAft>
              <a:defRPr/>
            </a:pPr>
            <a:r>
              <a:rPr lang="en-US" sz="2600" dirty="0">
                <a:solidFill>
                  <a:schemeClr val="bg1"/>
                </a:solidFill>
                <a:latin typeface="Raleway SemiBold" panose="020B0703030101060003" pitchFamily="34" charset="0"/>
              </a:rPr>
              <a:t>Which  narrative strategies serve to mobilize coalition members and external actors?</a:t>
            </a:r>
          </a:p>
          <a:p>
            <a:pPr lvl="0">
              <a:spcAft>
                <a:spcPts val="600"/>
              </a:spcAft>
              <a:defRPr/>
            </a:pPr>
            <a:endParaRPr lang="en-US" sz="2600" dirty="0">
              <a:solidFill>
                <a:schemeClr val="bg1"/>
              </a:solidFill>
              <a:latin typeface="Raleway SemiBold" panose="020B0703030101060003" pitchFamily="34" charset="0"/>
            </a:endParaRPr>
          </a:p>
          <a:p>
            <a:pPr lvl="0">
              <a:spcAft>
                <a:spcPts val="600"/>
              </a:spcAft>
              <a:defRPr/>
            </a:pPr>
            <a:r>
              <a:rPr lang="en-US" sz="2600" dirty="0">
                <a:solidFill>
                  <a:schemeClr val="bg1"/>
                </a:solidFill>
                <a:latin typeface="Raleway SemiBold" panose="020B0703030101060003" pitchFamily="34" charset="0"/>
              </a:rPr>
              <a:t>Which types of narratives and narrative strategies, when combined, are most likely to lead to policy change?</a:t>
            </a:r>
          </a:p>
          <a:p>
            <a:pPr lvl="0">
              <a:spcAft>
                <a:spcPts val="600"/>
              </a:spcAft>
              <a:defRPr/>
            </a:pPr>
            <a:endParaRPr lang="en-US" sz="2600" dirty="0">
              <a:solidFill>
                <a:schemeClr val="bg1"/>
              </a:solidFill>
              <a:latin typeface="Raleway SemiBold" panose="020B0703030101060003" pitchFamily="34" charset="0"/>
            </a:endParaRPr>
          </a:p>
          <a:p>
            <a:pPr lvl="0">
              <a:spcAft>
                <a:spcPts val="600"/>
              </a:spcAft>
              <a:defRPr/>
            </a:pPr>
            <a:r>
              <a:rPr lang="en-US" sz="2600" dirty="0">
                <a:solidFill>
                  <a:schemeClr val="bg1"/>
                </a:solidFill>
                <a:latin typeface="Raleway SemiBold" panose="020B0703030101060003" pitchFamily="34" charset="0"/>
              </a:rPr>
              <a:t>How do policy narratives and narrative strategies shape societal politics and political discourse over time?</a:t>
            </a:r>
          </a:p>
        </p:txBody>
      </p:sp>
    </p:spTree>
    <p:extLst>
      <p:ext uri="{BB962C8B-B14F-4D97-AF65-F5344CB8AC3E}">
        <p14:creationId xmlns:p14="http://schemas.microsoft.com/office/powerpoint/2010/main" val="212202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614</Words>
  <Application>Microsoft Office PowerPoint</Application>
  <PresentationFormat>Widescreen</PresentationFormat>
  <Paragraphs>146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Century Gothic</vt:lpstr>
      <vt:lpstr>Open Sans</vt:lpstr>
      <vt:lpstr>Raleway</vt:lpstr>
      <vt:lpstr>Raleway Medium</vt:lpstr>
      <vt:lpstr>Raleway SemiBold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Narratives create Social Constructions</vt:lpstr>
      <vt:lpstr>PowerPoint Presentation</vt:lpstr>
      <vt:lpstr>What counts as a narrative?</vt:lpstr>
      <vt:lpstr>Narrative Elements, Narrative Strategies, and Policy Beliefs</vt:lpstr>
      <vt:lpstr>Elements</vt:lpstr>
      <vt:lpstr>PowerPoint Presentation</vt:lpstr>
      <vt:lpstr>PowerPoint Presentation</vt:lpstr>
      <vt:lpstr>PowerPoint Presentation</vt:lpstr>
      <vt:lpstr>Strategies</vt:lpstr>
      <vt:lpstr>PowerPoint Presentation</vt:lpstr>
      <vt:lpstr>PowerPoint Presentation</vt:lpstr>
      <vt:lpstr>PowerPoint Presentation</vt:lpstr>
      <vt:lpstr>Micro Level</vt:lpstr>
      <vt:lpstr>Meso Level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Wehde, Wesley</dc:creator>
  <cp:lastModifiedBy>Wehde, Wesley</cp:lastModifiedBy>
  <cp:revision>5</cp:revision>
  <dcterms:created xsi:type="dcterms:W3CDTF">2020-09-21T15:13:33Z</dcterms:created>
  <dcterms:modified xsi:type="dcterms:W3CDTF">2023-01-26T19:16:47Z</dcterms:modified>
</cp:coreProperties>
</file>