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>
        <p:scale>
          <a:sx n="87" d="100"/>
          <a:sy n="87" d="100"/>
        </p:scale>
        <p:origin x="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7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7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5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6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7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3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3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5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5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19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C191705B-F751-AE07-FE6F-4867CB770F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166B44-095F-C719-9841-4EBEDB8DC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2244909"/>
            <a:ext cx="4693473" cy="3954040"/>
          </a:xfrm>
        </p:spPr>
        <p:txBody>
          <a:bodyPr anchor="b">
            <a:normAutofit/>
          </a:bodyPr>
          <a:lstStyle/>
          <a:p>
            <a:r>
              <a:rPr lang="en-US" sz="4600">
                <a:solidFill>
                  <a:srgbClr val="FFFFFF"/>
                </a:solidFill>
              </a:rPr>
              <a:t>Introduction to Environmental Policy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6FEB0-BBCC-B82B-A914-65BEB864F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659052"/>
            <a:ext cx="5819775" cy="670945"/>
          </a:xfrm>
        </p:spPr>
        <p:txBody>
          <a:bodyPr anchor="t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14478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762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5" name="Picture 4" descr="Lightbulb idea concept">
            <a:extLst>
              <a:ext uri="{FF2B5EF4-FFF2-40B4-BE49-F238E27FC236}">
                <a16:creationId xmlns:a16="http://schemas.microsoft.com/office/drawing/2014/main" id="{E35D8BC1-9B73-F778-9C65-AEB27B19C7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1F66AB-6D67-4C86-A415-0B6E4EEC5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23811" y="423809"/>
            <a:ext cx="6858002" cy="601038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1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496C6-8E38-E5B3-472C-710BE9E7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88" y="860370"/>
            <a:ext cx="5932468" cy="400545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6000" dirty="0"/>
              <a:t>Some </a:t>
            </a:r>
            <a:br>
              <a:rPr lang="en-US" sz="6000" dirty="0"/>
            </a:br>
            <a:r>
              <a:rPr lang="en-US" sz="6000" dirty="0"/>
              <a:t>Big Ideas </a:t>
            </a:r>
            <a:br>
              <a:rPr lang="en-US" sz="6000" dirty="0"/>
            </a:br>
            <a:r>
              <a:rPr lang="en-US" sz="6000" dirty="0"/>
              <a:t>in environmental</a:t>
            </a:r>
            <a:br>
              <a:rPr lang="en-US" sz="6000" dirty="0"/>
            </a:br>
            <a:r>
              <a:rPr lang="en-US" sz="6000" dirty="0"/>
              <a:t>policy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B66F5E1-B07D-4718-F4B4-5FCE4B7E8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9006" y="727509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D770D4D-961D-6FE0-0F62-A4A16F908F02}"/>
              </a:ext>
            </a:extLst>
          </p:cNvPr>
          <p:cNvSpPr txBox="1"/>
          <p:nvPr/>
        </p:nvSpPr>
        <p:spPr>
          <a:xfrm>
            <a:off x="6371476" y="374001"/>
            <a:ext cx="55067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attitudes and values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New ecological paradigm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Climate change beliefs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International norms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Environmental discourses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Human-nature interaction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Political theory, even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Plato and beyond</a:t>
            </a:r>
          </a:p>
        </p:txBody>
      </p:sp>
    </p:spTree>
    <p:extLst>
      <p:ext uri="{BB962C8B-B14F-4D97-AF65-F5344CB8AC3E}">
        <p14:creationId xmlns:p14="http://schemas.microsoft.com/office/powerpoint/2010/main" val="522898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E3920-7977-8508-800D-6317007A9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book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0B6D1-0819-339C-36C7-57B7293B8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955" y="1730502"/>
            <a:ext cx="10691265" cy="4636008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+mj-lt"/>
              </a:rPr>
              <a:t>Substantive domain – environmental </a:t>
            </a:r>
          </a:p>
          <a:p>
            <a:r>
              <a:rPr lang="en-US" sz="3200" dirty="0">
                <a:latin typeface="+mj-lt"/>
              </a:rPr>
              <a:t>Focus on policy and politics</a:t>
            </a:r>
          </a:p>
          <a:p>
            <a:r>
              <a:rPr lang="en-US" sz="3200" dirty="0">
                <a:latin typeface="+mj-lt"/>
              </a:rPr>
              <a:t>Tracking change over time (historical perspective)</a:t>
            </a:r>
          </a:p>
          <a:p>
            <a:pPr lvl="1"/>
            <a:r>
              <a:rPr lang="en-US" sz="3000" dirty="0">
                <a:latin typeface="+mj-lt"/>
              </a:rPr>
              <a:t>1960-2014 roughly</a:t>
            </a:r>
          </a:p>
          <a:p>
            <a:r>
              <a:rPr lang="en-US" sz="3200" dirty="0">
                <a:latin typeface="+mj-lt"/>
              </a:rPr>
              <a:t>Innovative (duh)</a:t>
            </a:r>
          </a:p>
          <a:p>
            <a:endParaRPr lang="en-US" sz="3200" dirty="0">
              <a:latin typeface="+mj-lt"/>
            </a:endParaRPr>
          </a:p>
          <a:p>
            <a:pPr lvl="1"/>
            <a:r>
              <a:rPr lang="en-US" sz="2800" dirty="0">
                <a:latin typeface="+mj-lt"/>
              </a:rPr>
              <a:t>Concepts sound impractical or simply academic, but they help us imagine real societal change</a:t>
            </a:r>
          </a:p>
          <a:p>
            <a:pPr lvl="2"/>
            <a:r>
              <a:rPr lang="en-US" sz="2600" dirty="0">
                <a:latin typeface="+mj-lt"/>
              </a:rPr>
              <a:t>Bread and butter of public administration </a:t>
            </a:r>
          </a:p>
          <a:p>
            <a:pPr lvl="1"/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849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9B88E7-60E8-D9CD-2EE7-2BAC0CD8A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10780776" cy="1180210"/>
          </a:xfrm>
        </p:spPr>
        <p:txBody>
          <a:bodyPr>
            <a:normAutofit/>
          </a:bodyPr>
          <a:lstStyle/>
          <a:p>
            <a:r>
              <a:rPr lang="en-US" dirty="0"/>
              <a:t>Layers of concepts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4E495065-8864-87FB-2BCC-254769963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/MovieDetails - In Shrek (2001), during the “Ogres are like onions.” scene. The sunflowers in the background are facing the sun, which is actually what sunflowers naturally do.">
            <a:extLst>
              <a:ext uri="{FF2B5EF4-FFF2-40B4-BE49-F238E27FC236}">
                <a16:creationId xmlns:a16="http://schemas.microsoft.com/office/drawing/2014/main" id="{2CD36D1F-35DC-501F-D926-5BA5462C8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098" y="3055109"/>
            <a:ext cx="5549902" cy="310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002D8-D173-628F-5326-6C3DF7BA4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4960" y="2346960"/>
            <a:ext cx="4819903" cy="377545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+mj-lt"/>
              </a:rPr>
              <a:t>Macro-concepts: capture whole domain (i.e. all of environmental policy)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Environment dominated concepts: where environment modifies an existed idea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Particularized concepts: narrow in application, context, community</a:t>
            </a:r>
          </a:p>
        </p:txBody>
      </p:sp>
    </p:spTree>
    <p:extLst>
      <p:ext uri="{BB962C8B-B14F-4D97-AF65-F5344CB8AC3E}">
        <p14:creationId xmlns:p14="http://schemas.microsoft.com/office/powerpoint/2010/main" val="203067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930AD2-1015-D893-0631-F061FFB0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10780776" cy="1180210"/>
          </a:xfrm>
        </p:spPr>
        <p:txBody>
          <a:bodyPr>
            <a:normAutofit/>
          </a:bodyPr>
          <a:lstStyle/>
          <a:p>
            <a:r>
              <a:rPr lang="en-US" dirty="0"/>
              <a:t>Layers have layers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495065-8864-87FB-2BCC-254769963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005A27A-4AF6-021B-C54E-1B511F4EA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24" y="2286633"/>
            <a:ext cx="5203249" cy="38764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13237-60E5-F0D7-E703-F03302383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4960" y="2346960"/>
            <a:ext cx="4819903" cy="3775456"/>
          </a:xfrm>
        </p:spPr>
        <p:txBody>
          <a:bodyPr>
            <a:normAutofit/>
          </a:bodyPr>
          <a:lstStyle/>
          <a:p>
            <a:r>
              <a:rPr lang="en-US">
                <a:latin typeface="+mj-lt"/>
              </a:rPr>
              <a:t>Concepts can be:</a:t>
            </a:r>
          </a:p>
          <a:p>
            <a:pPr lvl="1"/>
            <a:r>
              <a:rPr lang="en-US">
                <a:latin typeface="+mj-lt"/>
              </a:rPr>
              <a:t>Problem oriented</a:t>
            </a:r>
          </a:p>
          <a:p>
            <a:pPr lvl="1"/>
            <a:r>
              <a:rPr lang="en-US">
                <a:latin typeface="+mj-lt"/>
              </a:rPr>
              <a:t>Management oriented</a:t>
            </a:r>
          </a:p>
        </p:txBody>
      </p:sp>
    </p:spTree>
    <p:extLst>
      <p:ext uri="{BB962C8B-B14F-4D97-AF65-F5344CB8AC3E}">
        <p14:creationId xmlns:p14="http://schemas.microsoft.com/office/powerpoint/2010/main" val="21921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D43CE-3121-62E2-2A21-2889A3FEC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>
            <a:normAutofit/>
          </a:bodyPr>
          <a:lstStyle/>
          <a:p>
            <a:r>
              <a:rPr lang="en-US" dirty="0"/>
              <a:t>Concepts vs. Themes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71ADDF-3DFE-85E9-2146-398CD3AA4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873" r="24718" b="1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1DCF8-4F29-A2D1-436A-BCE7FBA94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68" y="2221992"/>
            <a:ext cx="6627924" cy="373989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Concepts are categorical devices as are themes</a:t>
            </a:r>
          </a:p>
          <a:p>
            <a:r>
              <a:rPr lang="en-US" sz="2400" dirty="0">
                <a:latin typeface="+mj-lt"/>
              </a:rPr>
              <a:t>Connection between academic sphere and pop cultural sphere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Can map concepts into dimensional space via connections</a:t>
            </a:r>
          </a:p>
          <a:p>
            <a:pPr lvl="1"/>
            <a:r>
              <a:rPr lang="en-US" sz="2200" dirty="0">
                <a:latin typeface="+mj-lt"/>
              </a:rPr>
              <a:t>Analytical process and critical thinking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82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C2F31-C5E3-0139-403A-A5E5919A2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matters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953A8-ED17-8BDC-2153-A9F1ACACE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>
                <a:latin typeface="+mj-lt"/>
              </a:rPr>
              <a:t>Specific</a:t>
            </a:r>
          </a:p>
          <a:p>
            <a:pPr lvl="1"/>
            <a:r>
              <a:rPr lang="en-US" sz="2400">
                <a:latin typeface="+mj-lt"/>
              </a:rPr>
              <a:t>Geographic context</a:t>
            </a:r>
          </a:p>
          <a:p>
            <a:pPr lvl="1"/>
            <a:r>
              <a:rPr lang="en-US" sz="2400">
                <a:latin typeface="+mj-lt"/>
              </a:rPr>
              <a:t>Time-bound</a:t>
            </a:r>
          </a:p>
          <a:p>
            <a:r>
              <a:rPr lang="en-US" sz="2800">
                <a:latin typeface="+mj-lt"/>
              </a:rPr>
              <a:t>But also abstract</a:t>
            </a: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062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6D743-2287-9568-5FD1-0FAA6515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400800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Institutional Embeddings	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813B4C-6731-0B72-5252-A79AB0E20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1933A-877A-1285-7F84-6D504F23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1992"/>
            <a:ext cx="6400800" cy="373989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Or legitimization in policymaking bodies</a:t>
            </a:r>
          </a:p>
          <a:p>
            <a:pPr lvl="1"/>
            <a:r>
              <a:rPr lang="en-US" sz="2800" dirty="0">
                <a:latin typeface="+mj-lt"/>
              </a:rPr>
              <a:t>Example of sustainable development progression</a:t>
            </a:r>
          </a:p>
          <a:p>
            <a:endParaRPr lang="en-US" sz="3200" dirty="0">
              <a:latin typeface="+mj-lt"/>
            </a:endParaRPr>
          </a:p>
          <a:p>
            <a:pPr marL="457200" lvl="1" indent="0">
              <a:buNone/>
            </a:pPr>
            <a:endParaRPr lang="en-US" sz="2800" dirty="0">
              <a:latin typeface="+mj-lt"/>
            </a:endParaRPr>
          </a:p>
          <a:p>
            <a:pPr lvl="1"/>
            <a:endParaRPr lang="en-US" sz="2800" dirty="0">
              <a:latin typeface="+mj-lt"/>
            </a:endParaRPr>
          </a:p>
        </p:txBody>
      </p:sp>
      <p:pic>
        <p:nvPicPr>
          <p:cNvPr id="5" name="Graphic 4" descr="Sleep with solid fill">
            <a:extLst>
              <a:ext uri="{FF2B5EF4-FFF2-40B4-BE49-F238E27FC236}">
                <a16:creationId xmlns:a16="http://schemas.microsoft.com/office/drawing/2014/main" id="{8576B542-90AE-C7A4-9841-1BA72097F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7920" y="2102261"/>
            <a:ext cx="3903980" cy="39039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0E8146-6E65-2E6C-0C86-547E3C92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206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0B3FA-2C9D-0CC4-538A-73E60729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why do some concepts embed while others fail?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1CF40-4E51-F22B-784B-8CEDCD870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Needs to be needed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Diverse audiences</a:t>
            </a:r>
          </a:p>
          <a:p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Realistic</a:t>
            </a:r>
          </a:p>
        </p:txBody>
      </p:sp>
    </p:spTree>
    <p:extLst>
      <p:ext uri="{BB962C8B-B14F-4D97-AF65-F5344CB8AC3E}">
        <p14:creationId xmlns:p14="http://schemas.microsoft.com/office/powerpoint/2010/main" val="1156560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2FEA5-10E0-5552-78D2-186C1D40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evaluate concepts?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6E14F-0DFD-8478-8DBC-E7FFEA666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+mj-lt"/>
              </a:rPr>
              <a:t>To what extent has the concept been important in argument and practice in environmental policy?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latin typeface="+mj-lt"/>
              </a:rPr>
              <a:t>To what degree has the concept proven productive or fruitful?</a:t>
            </a:r>
          </a:p>
        </p:txBody>
      </p:sp>
    </p:spTree>
    <p:extLst>
      <p:ext uri="{BB962C8B-B14F-4D97-AF65-F5344CB8AC3E}">
        <p14:creationId xmlns:p14="http://schemas.microsoft.com/office/powerpoint/2010/main" val="2226227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60998-9D3E-22AF-E03E-F2401304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preliminary and premature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E2966-2419-5B82-7D29-56D54AF54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>
              <a:latin typeface="+mj-lt"/>
            </a:endParaRPr>
          </a:p>
          <a:p>
            <a:pPr marL="0" indent="0" algn="ctr">
              <a:buNone/>
            </a:pPr>
            <a:r>
              <a:rPr lang="en-US" sz="3600">
                <a:latin typeface="+mj-lt"/>
              </a:rPr>
              <a:t>What </a:t>
            </a:r>
            <a:r>
              <a:rPr lang="en-US" sz="3600" dirty="0">
                <a:latin typeface="+mj-lt"/>
              </a:rPr>
              <a:t>is “The Environment”? (we will return to this question in Chapter 3)</a:t>
            </a:r>
          </a:p>
        </p:txBody>
      </p:sp>
    </p:spTree>
    <p:extLst>
      <p:ext uri="{BB962C8B-B14F-4D97-AF65-F5344CB8AC3E}">
        <p14:creationId xmlns:p14="http://schemas.microsoft.com/office/powerpoint/2010/main" val="1170224624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260</Words>
  <Application>Microsoft Office PowerPoint</Application>
  <PresentationFormat>Widescreen</PresentationFormat>
  <Paragraphs>57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Calisto MT</vt:lpstr>
      <vt:lpstr>Univers Condensed</vt:lpstr>
      <vt:lpstr>ChronicleVTI</vt:lpstr>
      <vt:lpstr>Introduction to Environmental Policy</vt:lpstr>
      <vt:lpstr>Some  Big Ideas  in environmental policy</vt:lpstr>
      <vt:lpstr>Why this book </vt:lpstr>
      <vt:lpstr>Layers of concepts</vt:lpstr>
      <vt:lpstr>Layers have layers</vt:lpstr>
      <vt:lpstr>Concepts vs. Themes</vt:lpstr>
      <vt:lpstr>Language matters </vt:lpstr>
      <vt:lpstr>Institutional Embeddings </vt:lpstr>
      <vt:lpstr>But why do some concepts embed while others fail? </vt:lpstr>
      <vt:lpstr>How do we evaluate concepts?</vt:lpstr>
      <vt:lpstr>A preliminary and premature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Wehde</dc:creator>
  <cp:lastModifiedBy>Wesley Wehde</cp:lastModifiedBy>
  <cp:revision>2</cp:revision>
  <dcterms:created xsi:type="dcterms:W3CDTF">2026-01-23T18:27:46Z</dcterms:created>
  <dcterms:modified xsi:type="dcterms:W3CDTF">2026-01-23T19:36:03Z</dcterms:modified>
</cp:coreProperties>
</file>