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sldIdLst>
    <p:sldId id="256" r:id="rId5"/>
    <p:sldId id="260" r:id="rId6"/>
    <p:sldId id="261" r:id="rId7"/>
    <p:sldId id="263" r:id="rId8"/>
    <p:sldId id="262" r:id="rId9"/>
    <p:sldId id="265" r:id="rId10"/>
    <p:sldId id="266" r:id="rId11"/>
    <p:sldId id="270" r:id="rId12"/>
    <p:sldId id="268" r:id="rId13"/>
    <p:sldId id="286" r:id="rId14"/>
    <p:sldId id="287" r:id="rId15"/>
    <p:sldId id="303" r:id="rId16"/>
    <p:sldId id="288" r:id="rId17"/>
    <p:sldId id="289" r:id="rId18"/>
    <p:sldId id="290" r:id="rId19"/>
    <p:sldId id="291" r:id="rId20"/>
    <p:sldId id="304" r:id="rId21"/>
    <p:sldId id="305" r:id="rId22"/>
    <p:sldId id="306" r:id="rId23"/>
    <p:sldId id="307" r:id="rId24"/>
    <p:sldId id="259" r:id="rId25"/>
    <p:sldId id="258" r:id="rId26"/>
    <p:sldId id="308" r:id="rId27"/>
    <p:sldId id="313" r:id="rId28"/>
    <p:sldId id="312" r:id="rId29"/>
    <p:sldId id="314" r:id="rId30"/>
    <p:sldId id="315" r:id="rId31"/>
    <p:sldId id="316" r:id="rId32"/>
    <p:sldId id="310" r:id="rId33"/>
    <p:sldId id="317" r:id="rId34"/>
    <p:sldId id="318" r:id="rId35"/>
    <p:sldId id="319" r:id="rId36"/>
    <p:sldId id="320" r:id="rId37"/>
    <p:sldId id="321" r:id="rId38"/>
    <p:sldId id="322" r:id="rId39"/>
    <p:sldId id="309" r:id="rId40"/>
    <p:sldId id="32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BA97"/>
    <a:srgbClr val="83D3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2FFC37-AF82-4038-87FE-27501A7D4B82}" v="850" dt="2026-02-03T15:32:22.543"/>
    <p1510:client id="{CEF9A6A2-6697-4F11-93A3-519F60C2F36C}" v="1" dt="2026-02-03T15:36:53.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_rels/data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5365E4-F98A-4984-ABED-C29443BDE01F}" type="doc">
      <dgm:prSet loTypeId="urn:microsoft.com/office/officeart/2008/layout/HexagonCluster" loCatId="relationship" qsTypeId="urn:microsoft.com/office/officeart/2005/8/quickstyle/simple1" qsCatId="simple" csTypeId="urn:microsoft.com/office/officeart/2005/8/colors/colorful1" csCatId="colorful" phldr="1"/>
      <dgm:spPr/>
      <dgm:t>
        <a:bodyPr/>
        <a:lstStyle/>
        <a:p>
          <a:endParaRPr lang="en-US"/>
        </a:p>
      </dgm:t>
    </dgm:pt>
    <dgm:pt modelId="{2530C0D0-76BF-41B2-BEE2-E0A5972A4999}">
      <dgm:prSet phldrT="[Text]"/>
      <dgm:spPr/>
      <dgm:t>
        <a:bodyPr/>
        <a:lstStyle/>
        <a:p>
          <a:pPr>
            <a:buFont typeface="Arial" panose="020B0604020202020204" pitchFamily="34" charset="0"/>
            <a:buChar char="•"/>
          </a:pPr>
          <a:r>
            <a:rPr lang="en-US" b="1" i="0">
              <a:solidFill>
                <a:srgbClr val="000000"/>
              </a:solidFill>
              <a:effectLst/>
              <a:latin typeface="+mn-lt"/>
            </a:rPr>
            <a:t>Concepts evolve over time</a:t>
          </a:r>
          <a:endParaRPr lang="en-US" b="1">
            <a:latin typeface="+mn-lt"/>
          </a:endParaRPr>
        </a:p>
      </dgm:t>
    </dgm:pt>
    <dgm:pt modelId="{3FA08B39-13C9-4EC2-AC89-040418B6AA02}" type="parTrans" cxnId="{6521E847-BE55-4B3B-8295-DD068C2A3A21}">
      <dgm:prSet/>
      <dgm:spPr/>
      <dgm:t>
        <a:bodyPr/>
        <a:lstStyle/>
        <a:p>
          <a:endParaRPr lang="en-US" b="1">
            <a:latin typeface="+mn-lt"/>
          </a:endParaRPr>
        </a:p>
      </dgm:t>
    </dgm:pt>
    <dgm:pt modelId="{28E3E8DA-3984-4B8B-A27B-141E32FEDB9F}" type="sibTrans" cxnId="{6521E847-BE55-4B3B-8295-DD068C2A3A21}">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dgm:spPr>
      <dgm:t>
        <a:bodyPr/>
        <a:lstStyle/>
        <a:p>
          <a:endParaRPr lang="en-US" b="1">
            <a:latin typeface="+mn-lt"/>
          </a:endParaRPr>
        </a:p>
      </dgm:t>
      <dgm:extLst>
        <a:ext uri="{E40237B7-FDA0-4F09-8148-C483321AD2D9}">
          <dgm14:cNvPr xmlns:dgm14="http://schemas.microsoft.com/office/drawing/2010/diagram" id="0" name="" descr="Airplane with solid fill"/>
        </a:ext>
      </dgm:extLst>
    </dgm:pt>
    <dgm:pt modelId="{ED167AF1-84B5-422D-A356-B61D668FD2C7}">
      <dgm:prSet phldrT="[Text]"/>
      <dgm:spPr/>
      <dgm:t>
        <a:bodyPr/>
        <a:lstStyle/>
        <a:p>
          <a:pPr>
            <a:buFont typeface="Arial" panose="020B0604020202020204" pitchFamily="34" charset="0"/>
            <a:buChar char="•"/>
          </a:pPr>
          <a:r>
            <a:rPr lang="en-US" b="1" i="0">
              <a:solidFill>
                <a:srgbClr val="000000"/>
              </a:solidFill>
              <a:effectLst/>
              <a:latin typeface="+mn-lt"/>
            </a:rPr>
            <a:t>Concepts shape problems, solutions, and debates</a:t>
          </a:r>
          <a:endParaRPr lang="en-US" b="1">
            <a:latin typeface="+mn-lt"/>
          </a:endParaRPr>
        </a:p>
      </dgm:t>
    </dgm:pt>
    <dgm:pt modelId="{785FAE1B-EEA0-4CB3-B8C1-C4D4F34E97FF}" type="parTrans" cxnId="{590D8A38-38A4-4F51-B47A-49FC09B52D77}">
      <dgm:prSet/>
      <dgm:spPr/>
      <dgm:t>
        <a:bodyPr/>
        <a:lstStyle/>
        <a:p>
          <a:endParaRPr lang="en-US" b="1">
            <a:latin typeface="+mn-lt"/>
          </a:endParaRPr>
        </a:p>
      </dgm:t>
    </dgm:pt>
    <dgm:pt modelId="{F4A7006B-1AFA-4419-85D4-8D09B057E2BE}" type="sibTrans" cxnId="{590D8A38-38A4-4F51-B47A-49FC09B52D77}">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dgm:spPr>
      <dgm:t>
        <a:bodyPr/>
        <a:lstStyle/>
        <a:p>
          <a:endParaRPr lang="en-US" b="1">
            <a:latin typeface="+mn-lt"/>
          </a:endParaRPr>
        </a:p>
      </dgm:t>
      <dgm:extLst>
        <a:ext uri="{E40237B7-FDA0-4F09-8148-C483321AD2D9}">
          <dgm14:cNvPr xmlns:dgm14="http://schemas.microsoft.com/office/drawing/2010/diagram" id="0" name="" descr="Gavel with solid fill"/>
        </a:ext>
      </dgm:extLst>
    </dgm:pt>
    <dgm:pt modelId="{26C1A304-D06A-4AED-86A3-8E421DC2FCD3}">
      <dgm:prSet phldrT="[Text]"/>
      <dgm:spPr/>
      <dgm:t>
        <a:bodyPr/>
        <a:lstStyle/>
        <a:p>
          <a:pPr>
            <a:buFont typeface="Arial" panose="020B0604020202020204" pitchFamily="34" charset="0"/>
            <a:buChar char="•"/>
          </a:pPr>
          <a:r>
            <a:rPr lang="en-US" b="1" i="0">
              <a:solidFill>
                <a:srgbClr val="000000"/>
              </a:solidFill>
              <a:effectLst/>
              <a:latin typeface="+mn-lt"/>
            </a:rPr>
            <a:t>Environmental policy as a </a:t>
          </a:r>
          <a:r>
            <a:rPr lang="en-US" b="1" i="1">
              <a:solidFill>
                <a:srgbClr val="000000"/>
              </a:solidFill>
              <a:effectLst/>
              <a:latin typeface="+mn-lt"/>
            </a:rPr>
            <a:t>conceptual field</a:t>
          </a:r>
          <a:endParaRPr lang="en-US" b="1">
            <a:latin typeface="+mn-lt"/>
          </a:endParaRPr>
        </a:p>
      </dgm:t>
    </dgm:pt>
    <dgm:pt modelId="{6CCD4F68-9ED1-472C-87A4-6A740D8E6861}" type="parTrans" cxnId="{93752AAB-BB10-48BB-B09D-ECCFD08DA8A1}">
      <dgm:prSet/>
      <dgm:spPr/>
      <dgm:t>
        <a:bodyPr/>
        <a:lstStyle/>
        <a:p>
          <a:endParaRPr lang="en-US" b="1">
            <a:latin typeface="+mn-lt"/>
          </a:endParaRPr>
        </a:p>
      </dgm:t>
    </dgm:pt>
    <dgm:pt modelId="{0D3FBD4E-1D2D-446E-9868-AC33FBD4685A}" type="sibTrans" cxnId="{93752AAB-BB10-48BB-B09D-ECCFD08DA8A1}">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dgm:spPr>
      <dgm:t>
        <a:bodyPr/>
        <a:lstStyle/>
        <a:p>
          <a:endParaRPr lang="en-US" b="1">
            <a:latin typeface="+mn-lt"/>
          </a:endParaRPr>
        </a:p>
      </dgm:t>
      <dgm:extLst>
        <a:ext uri="{E40237B7-FDA0-4F09-8148-C483321AD2D9}">
          <dgm14:cNvPr xmlns:dgm14="http://schemas.microsoft.com/office/drawing/2010/diagram" id="0" name="" descr="Social network outline"/>
        </a:ext>
      </dgm:extLst>
    </dgm:pt>
    <dgm:pt modelId="{4D656691-3181-4579-84F2-7EFC68681CF6}" type="pres">
      <dgm:prSet presAssocID="{945365E4-F98A-4984-ABED-C29443BDE01F}" presName="Name0" presStyleCnt="0">
        <dgm:presLayoutVars>
          <dgm:chMax val="21"/>
          <dgm:chPref val="21"/>
        </dgm:presLayoutVars>
      </dgm:prSet>
      <dgm:spPr/>
    </dgm:pt>
    <dgm:pt modelId="{AC0B2BD8-C150-481A-80EA-1DAF8A8A229C}" type="pres">
      <dgm:prSet presAssocID="{2530C0D0-76BF-41B2-BEE2-E0A5972A4999}" presName="text1" presStyleCnt="0"/>
      <dgm:spPr/>
    </dgm:pt>
    <dgm:pt modelId="{0EA0A203-D8E3-429B-BDA4-7ACD6E3C8B9E}" type="pres">
      <dgm:prSet presAssocID="{2530C0D0-76BF-41B2-BEE2-E0A5972A4999}" presName="textRepeatNode" presStyleLbl="alignNode1" presStyleIdx="0" presStyleCnt="3">
        <dgm:presLayoutVars>
          <dgm:chMax val="0"/>
          <dgm:chPref val="0"/>
          <dgm:bulletEnabled val="1"/>
        </dgm:presLayoutVars>
      </dgm:prSet>
      <dgm:spPr/>
    </dgm:pt>
    <dgm:pt modelId="{9E304AED-7121-4441-9C15-9110A718689F}" type="pres">
      <dgm:prSet presAssocID="{2530C0D0-76BF-41B2-BEE2-E0A5972A4999}" presName="textaccent1" presStyleCnt="0"/>
      <dgm:spPr/>
    </dgm:pt>
    <dgm:pt modelId="{988644B1-CC44-4F07-A221-9382EB24FF39}" type="pres">
      <dgm:prSet presAssocID="{2530C0D0-76BF-41B2-BEE2-E0A5972A4999}" presName="accentRepeatNode" presStyleLbl="solidAlignAcc1" presStyleIdx="0" presStyleCnt="6"/>
      <dgm:spPr/>
    </dgm:pt>
    <dgm:pt modelId="{81EB88AE-E4F3-4AAB-96DF-3FF0B9FFEF1D}" type="pres">
      <dgm:prSet presAssocID="{28E3E8DA-3984-4B8B-A27B-141E32FEDB9F}" presName="image1" presStyleCnt="0"/>
      <dgm:spPr/>
    </dgm:pt>
    <dgm:pt modelId="{21F4A557-1273-4D48-873D-1442E3899A3A}" type="pres">
      <dgm:prSet presAssocID="{28E3E8DA-3984-4B8B-A27B-141E32FEDB9F}" presName="imageRepeatNode" presStyleLbl="alignAcc1" presStyleIdx="0" presStyleCnt="3"/>
      <dgm:spPr/>
    </dgm:pt>
    <dgm:pt modelId="{73997AFE-C5B6-405E-8480-6F5EC4809E97}" type="pres">
      <dgm:prSet presAssocID="{28E3E8DA-3984-4B8B-A27B-141E32FEDB9F}" presName="imageaccent1" presStyleCnt="0"/>
      <dgm:spPr/>
    </dgm:pt>
    <dgm:pt modelId="{9ED84E6E-23E6-46BE-B6B6-26A1A54C8F7E}" type="pres">
      <dgm:prSet presAssocID="{28E3E8DA-3984-4B8B-A27B-141E32FEDB9F}" presName="accentRepeatNode" presStyleLbl="solidAlignAcc1" presStyleIdx="1" presStyleCnt="6"/>
      <dgm:spPr/>
    </dgm:pt>
    <dgm:pt modelId="{BA6BBD68-804E-41C6-ABF6-776748FAC21F}" type="pres">
      <dgm:prSet presAssocID="{ED167AF1-84B5-422D-A356-B61D668FD2C7}" presName="text2" presStyleCnt="0"/>
      <dgm:spPr/>
    </dgm:pt>
    <dgm:pt modelId="{7CC6A57A-F403-48E2-9D03-133C3B241F85}" type="pres">
      <dgm:prSet presAssocID="{ED167AF1-84B5-422D-A356-B61D668FD2C7}" presName="textRepeatNode" presStyleLbl="alignNode1" presStyleIdx="1" presStyleCnt="3">
        <dgm:presLayoutVars>
          <dgm:chMax val="0"/>
          <dgm:chPref val="0"/>
          <dgm:bulletEnabled val="1"/>
        </dgm:presLayoutVars>
      </dgm:prSet>
      <dgm:spPr/>
    </dgm:pt>
    <dgm:pt modelId="{4BA56EC8-A8DD-405A-AF2F-AF0CFBC73A0C}" type="pres">
      <dgm:prSet presAssocID="{ED167AF1-84B5-422D-A356-B61D668FD2C7}" presName="textaccent2" presStyleCnt="0"/>
      <dgm:spPr/>
    </dgm:pt>
    <dgm:pt modelId="{2F2E5C3F-852B-4460-AC9E-79C5541EBF1B}" type="pres">
      <dgm:prSet presAssocID="{ED167AF1-84B5-422D-A356-B61D668FD2C7}" presName="accentRepeatNode" presStyleLbl="solidAlignAcc1" presStyleIdx="2" presStyleCnt="6"/>
      <dgm:spPr/>
    </dgm:pt>
    <dgm:pt modelId="{C2577B8C-996C-450B-AF0C-C442076FE60F}" type="pres">
      <dgm:prSet presAssocID="{F4A7006B-1AFA-4419-85D4-8D09B057E2BE}" presName="image2" presStyleCnt="0"/>
      <dgm:spPr/>
    </dgm:pt>
    <dgm:pt modelId="{CD0A45EE-67B6-4EC1-82D6-224F6A3EDDC3}" type="pres">
      <dgm:prSet presAssocID="{F4A7006B-1AFA-4419-85D4-8D09B057E2BE}" presName="imageRepeatNode" presStyleLbl="alignAcc1" presStyleIdx="1" presStyleCnt="3"/>
      <dgm:spPr/>
    </dgm:pt>
    <dgm:pt modelId="{38972B7E-2900-437D-A628-0CB5AB179A3F}" type="pres">
      <dgm:prSet presAssocID="{F4A7006B-1AFA-4419-85D4-8D09B057E2BE}" presName="imageaccent2" presStyleCnt="0"/>
      <dgm:spPr/>
    </dgm:pt>
    <dgm:pt modelId="{E2F2A8CE-83D2-41E8-B413-4A7772F25A0C}" type="pres">
      <dgm:prSet presAssocID="{F4A7006B-1AFA-4419-85D4-8D09B057E2BE}" presName="accentRepeatNode" presStyleLbl="solidAlignAcc1" presStyleIdx="3" presStyleCnt="6"/>
      <dgm:spPr/>
    </dgm:pt>
    <dgm:pt modelId="{0FAA8F08-D9CC-4147-9268-B21796522EB5}" type="pres">
      <dgm:prSet presAssocID="{26C1A304-D06A-4AED-86A3-8E421DC2FCD3}" presName="text3" presStyleCnt="0"/>
      <dgm:spPr/>
    </dgm:pt>
    <dgm:pt modelId="{DDA24778-E143-40EA-91EA-CF466F8AD2B5}" type="pres">
      <dgm:prSet presAssocID="{26C1A304-D06A-4AED-86A3-8E421DC2FCD3}" presName="textRepeatNode" presStyleLbl="alignNode1" presStyleIdx="2" presStyleCnt="3">
        <dgm:presLayoutVars>
          <dgm:chMax val="0"/>
          <dgm:chPref val="0"/>
          <dgm:bulletEnabled val="1"/>
        </dgm:presLayoutVars>
      </dgm:prSet>
      <dgm:spPr/>
    </dgm:pt>
    <dgm:pt modelId="{C4BB4DA3-4DFE-4B72-B7C5-B528E53AA4D7}" type="pres">
      <dgm:prSet presAssocID="{26C1A304-D06A-4AED-86A3-8E421DC2FCD3}" presName="textaccent3" presStyleCnt="0"/>
      <dgm:spPr/>
    </dgm:pt>
    <dgm:pt modelId="{A46A0596-FEA2-4EA7-AA23-2F8BD35D8BC7}" type="pres">
      <dgm:prSet presAssocID="{26C1A304-D06A-4AED-86A3-8E421DC2FCD3}" presName="accentRepeatNode" presStyleLbl="solidAlignAcc1" presStyleIdx="4" presStyleCnt="6"/>
      <dgm:spPr/>
    </dgm:pt>
    <dgm:pt modelId="{E94D8BC7-5BEA-4943-BBD6-606DAC1D5A4B}" type="pres">
      <dgm:prSet presAssocID="{0D3FBD4E-1D2D-446E-9868-AC33FBD4685A}" presName="image3" presStyleCnt="0"/>
      <dgm:spPr/>
    </dgm:pt>
    <dgm:pt modelId="{9B52A23B-5DF3-4C13-831D-F1089F56B053}" type="pres">
      <dgm:prSet presAssocID="{0D3FBD4E-1D2D-446E-9868-AC33FBD4685A}" presName="imageRepeatNode" presStyleLbl="alignAcc1" presStyleIdx="2" presStyleCnt="3"/>
      <dgm:spPr/>
    </dgm:pt>
    <dgm:pt modelId="{6E417E49-6452-4E23-83E7-87CFCF13E766}" type="pres">
      <dgm:prSet presAssocID="{0D3FBD4E-1D2D-446E-9868-AC33FBD4685A}" presName="imageaccent3" presStyleCnt="0"/>
      <dgm:spPr/>
    </dgm:pt>
    <dgm:pt modelId="{6E4D56C8-FFEA-4786-9C21-1AA048458C8F}" type="pres">
      <dgm:prSet presAssocID="{0D3FBD4E-1D2D-446E-9868-AC33FBD4685A}" presName="accentRepeatNode" presStyleLbl="solidAlignAcc1" presStyleIdx="5" presStyleCnt="6"/>
      <dgm:spPr/>
    </dgm:pt>
  </dgm:ptLst>
  <dgm:cxnLst>
    <dgm:cxn modelId="{9D2C261C-941A-4A7B-9714-CF73D11FD9C1}" type="presOf" srcId="{2530C0D0-76BF-41B2-BEE2-E0A5972A4999}" destId="{0EA0A203-D8E3-429B-BDA4-7ACD6E3C8B9E}" srcOrd="0" destOrd="0" presId="urn:microsoft.com/office/officeart/2008/layout/HexagonCluster"/>
    <dgm:cxn modelId="{590D8A38-38A4-4F51-B47A-49FC09B52D77}" srcId="{945365E4-F98A-4984-ABED-C29443BDE01F}" destId="{ED167AF1-84B5-422D-A356-B61D668FD2C7}" srcOrd="1" destOrd="0" parTransId="{785FAE1B-EEA0-4CB3-B8C1-C4D4F34E97FF}" sibTransId="{F4A7006B-1AFA-4419-85D4-8D09B057E2BE}"/>
    <dgm:cxn modelId="{BD6A3142-2DBC-442D-BF4B-AE3D54EFC144}" type="presOf" srcId="{F4A7006B-1AFA-4419-85D4-8D09B057E2BE}" destId="{CD0A45EE-67B6-4EC1-82D6-224F6A3EDDC3}" srcOrd="0" destOrd="0" presId="urn:microsoft.com/office/officeart/2008/layout/HexagonCluster"/>
    <dgm:cxn modelId="{6521E847-BE55-4B3B-8295-DD068C2A3A21}" srcId="{945365E4-F98A-4984-ABED-C29443BDE01F}" destId="{2530C0D0-76BF-41B2-BEE2-E0A5972A4999}" srcOrd="0" destOrd="0" parTransId="{3FA08B39-13C9-4EC2-AC89-040418B6AA02}" sibTransId="{28E3E8DA-3984-4B8B-A27B-141E32FEDB9F}"/>
    <dgm:cxn modelId="{B35208A2-C80C-4FB3-9806-40621AAA9912}" type="presOf" srcId="{28E3E8DA-3984-4B8B-A27B-141E32FEDB9F}" destId="{21F4A557-1273-4D48-873D-1442E3899A3A}" srcOrd="0" destOrd="0" presId="urn:microsoft.com/office/officeart/2008/layout/HexagonCluster"/>
    <dgm:cxn modelId="{93752AAB-BB10-48BB-B09D-ECCFD08DA8A1}" srcId="{945365E4-F98A-4984-ABED-C29443BDE01F}" destId="{26C1A304-D06A-4AED-86A3-8E421DC2FCD3}" srcOrd="2" destOrd="0" parTransId="{6CCD4F68-9ED1-472C-87A4-6A740D8E6861}" sibTransId="{0D3FBD4E-1D2D-446E-9868-AC33FBD4685A}"/>
    <dgm:cxn modelId="{B3B46DD3-5B5D-4072-AD70-116E5A8A74B2}" type="presOf" srcId="{26C1A304-D06A-4AED-86A3-8E421DC2FCD3}" destId="{DDA24778-E143-40EA-91EA-CF466F8AD2B5}" srcOrd="0" destOrd="0" presId="urn:microsoft.com/office/officeart/2008/layout/HexagonCluster"/>
    <dgm:cxn modelId="{814AB3E0-254B-47C1-AB07-5CB50CAAD8B9}" type="presOf" srcId="{ED167AF1-84B5-422D-A356-B61D668FD2C7}" destId="{7CC6A57A-F403-48E2-9D03-133C3B241F85}" srcOrd="0" destOrd="0" presId="urn:microsoft.com/office/officeart/2008/layout/HexagonCluster"/>
    <dgm:cxn modelId="{A2112EE2-C2A1-49B2-AF08-9574D9DBA151}" type="presOf" srcId="{0D3FBD4E-1D2D-446E-9868-AC33FBD4685A}" destId="{9B52A23B-5DF3-4C13-831D-F1089F56B053}" srcOrd="0" destOrd="0" presId="urn:microsoft.com/office/officeart/2008/layout/HexagonCluster"/>
    <dgm:cxn modelId="{331F2DEB-96BA-499E-AAD4-8BFF7C4B7E4A}" type="presOf" srcId="{945365E4-F98A-4984-ABED-C29443BDE01F}" destId="{4D656691-3181-4579-84F2-7EFC68681CF6}" srcOrd="0" destOrd="0" presId="urn:microsoft.com/office/officeart/2008/layout/HexagonCluster"/>
    <dgm:cxn modelId="{E141BA5F-A7E8-4FBC-BB88-68DB0BA1066D}" type="presParOf" srcId="{4D656691-3181-4579-84F2-7EFC68681CF6}" destId="{AC0B2BD8-C150-481A-80EA-1DAF8A8A229C}" srcOrd="0" destOrd="0" presId="urn:microsoft.com/office/officeart/2008/layout/HexagonCluster"/>
    <dgm:cxn modelId="{77C0E5A1-1920-414D-BECA-9D459625494C}" type="presParOf" srcId="{AC0B2BD8-C150-481A-80EA-1DAF8A8A229C}" destId="{0EA0A203-D8E3-429B-BDA4-7ACD6E3C8B9E}" srcOrd="0" destOrd="0" presId="urn:microsoft.com/office/officeart/2008/layout/HexagonCluster"/>
    <dgm:cxn modelId="{F6397021-D899-4515-AFD9-5A941C5700B5}" type="presParOf" srcId="{4D656691-3181-4579-84F2-7EFC68681CF6}" destId="{9E304AED-7121-4441-9C15-9110A718689F}" srcOrd="1" destOrd="0" presId="urn:microsoft.com/office/officeart/2008/layout/HexagonCluster"/>
    <dgm:cxn modelId="{FB1858A5-B696-441C-ACD8-57CD2E3DE472}" type="presParOf" srcId="{9E304AED-7121-4441-9C15-9110A718689F}" destId="{988644B1-CC44-4F07-A221-9382EB24FF39}" srcOrd="0" destOrd="0" presId="urn:microsoft.com/office/officeart/2008/layout/HexagonCluster"/>
    <dgm:cxn modelId="{36FEE8A8-A014-43ED-BB09-D4D6E558B3ED}" type="presParOf" srcId="{4D656691-3181-4579-84F2-7EFC68681CF6}" destId="{81EB88AE-E4F3-4AAB-96DF-3FF0B9FFEF1D}" srcOrd="2" destOrd="0" presId="urn:microsoft.com/office/officeart/2008/layout/HexagonCluster"/>
    <dgm:cxn modelId="{7FDF3A92-F992-4C3B-ABB1-92220F6A4FC0}" type="presParOf" srcId="{81EB88AE-E4F3-4AAB-96DF-3FF0B9FFEF1D}" destId="{21F4A557-1273-4D48-873D-1442E3899A3A}" srcOrd="0" destOrd="0" presId="urn:microsoft.com/office/officeart/2008/layout/HexagonCluster"/>
    <dgm:cxn modelId="{C4624ADF-0C37-409B-AD6F-C0D0E4C1C0E7}" type="presParOf" srcId="{4D656691-3181-4579-84F2-7EFC68681CF6}" destId="{73997AFE-C5B6-405E-8480-6F5EC4809E97}" srcOrd="3" destOrd="0" presId="urn:microsoft.com/office/officeart/2008/layout/HexagonCluster"/>
    <dgm:cxn modelId="{6429FBB7-08A3-404C-9647-07F9C8E9AD45}" type="presParOf" srcId="{73997AFE-C5B6-405E-8480-6F5EC4809E97}" destId="{9ED84E6E-23E6-46BE-B6B6-26A1A54C8F7E}" srcOrd="0" destOrd="0" presId="urn:microsoft.com/office/officeart/2008/layout/HexagonCluster"/>
    <dgm:cxn modelId="{1F02A32C-21AD-4014-8186-94A3380A03DC}" type="presParOf" srcId="{4D656691-3181-4579-84F2-7EFC68681CF6}" destId="{BA6BBD68-804E-41C6-ABF6-776748FAC21F}" srcOrd="4" destOrd="0" presId="urn:microsoft.com/office/officeart/2008/layout/HexagonCluster"/>
    <dgm:cxn modelId="{ED4921E1-FC72-49C2-8543-8F92CFE6637C}" type="presParOf" srcId="{BA6BBD68-804E-41C6-ABF6-776748FAC21F}" destId="{7CC6A57A-F403-48E2-9D03-133C3B241F85}" srcOrd="0" destOrd="0" presId="urn:microsoft.com/office/officeart/2008/layout/HexagonCluster"/>
    <dgm:cxn modelId="{9864791B-1482-4243-9BFE-3C050ADD864B}" type="presParOf" srcId="{4D656691-3181-4579-84F2-7EFC68681CF6}" destId="{4BA56EC8-A8DD-405A-AF2F-AF0CFBC73A0C}" srcOrd="5" destOrd="0" presId="urn:microsoft.com/office/officeart/2008/layout/HexagonCluster"/>
    <dgm:cxn modelId="{76A53481-0ED8-4742-B64A-2A03926F933F}" type="presParOf" srcId="{4BA56EC8-A8DD-405A-AF2F-AF0CFBC73A0C}" destId="{2F2E5C3F-852B-4460-AC9E-79C5541EBF1B}" srcOrd="0" destOrd="0" presId="urn:microsoft.com/office/officeart/2008/layout/HexagonCluster"/>
    <dgm:cxn modelId="{AA09323C-B544-45CB-BD04-4FE9072B6C2B}" type="presParOf" srcId="{4D656691-3181-4579-84F2-7EFC68681CF6}" destId="{C2577B8C-996C-450B-AF0C-C442076FE60F}" srcOrd="6" destOrd="0" presId="urn:microsoft.com/office/officeart/2008/layout/HexagonCluster"/>
    <dgm:cxn modelId="{14B784E5-F944-4963-9070-7CA57B64478C}" type="presParOf" srcId="{C2577B8C-996C-450B-AF0C-C442076FE60F}" destId="{CD0A45EE-67B6-4EC1-82D6-224F6A3EDDC3}" srcOrd="0" destOrd="0" presId="urn:microsoft.com/office/officeart/2008/layout/HexagonCluster"/>
    <dgm:cxn modelId="{AB8D9BE4-525A-4053-9600-C2EE864ADE02}" type="presParOf" srcId="{4D656691-3181-4579-84F2-7EFC68681CF6}" destId="{38972B7E-2900-437D-A628-0CB5AB179A3F}" srcOrd="7" destOrd="0" presId="urn:microsoft.com/office/officeart/2008/layout/HexagonCluster"/>
    <dgm:cxn modelId="{1D0F6FB3-A1E9-4578-A7FC-9806CFB6E94C}" type="presParOf" srcId="{38972B7E-2900-437D-A628-0CB5AB179A3F}" destId="{E2F2A8CE-83D2-41E8-B413-4A7772F25A0C}" srcOrd="0" destOrd="0" presId="urn:microsoft.com/office/officeart/2008/layout/HexagonCluster"/>
    <dgm:cxn modelId="{79F0DE90-B251-4654-937C-AEE035C848CF}" type="presParOf" srcId="{4D656691-3181-4579-84F2-7EFC68681CF6}" destId="{0FAA8F08-D9CC-4147-9268-B21796522EB5}" srcOrd="8" destOrd="0" presId="urn:microsoft.com/office/officeart/2008/layout/HexagonCluster"/>
    <dgm:cxn modelId="{023F251C-D3E1-4D41-A72E-1481C5A5A759}" type="presParOf" srcId="{0FAA8F08-D9CC-4147-9268-B21796522EB5}" destId="{DDA24778-E143-40EA-91EA-CF466F8AD2B5}" srcOrd="0" destOrd="0" presId="urn:microsoft.com/office/officeart/2008/layout/HexagonCluster"/>
    <dgm:cxn modelId="{64F69BCB-E9C8-4B26-8BBE-7B931C930A54}" type="presParOf" srcId="{4D656691-3181-4579-84F2-7EFC68681CF6}" destId="{C4BB4DA3-4DFE-4B72-B7C5-B528E53AA4D7}" srcOrd="9" destOrd="0" presId="urn:microsoft.com/office/officeart/2008/layout/HexagonCluster"/>
    <dgm:cxn modelId="{B13557F4-07AF-4AE6-8245-9D218E81D7CB}" type="presParOf" srcId="{C4BB4DA3-4DFE-4B72-B7C5-B528E53AA4D7}" destId="{A46A0596-FEA2-4EA7-AA23-2F8BD35D8BC7}" srcOrd="0" destOrd="0" presId="urn:microsoft.com/office/officeart/2008/layout/HexagonCluster"/>
    <dgm:cxn modelId="{0DBB7DBA-5263-47E8-AEDD-944C09681C28}" type="presParOf" srcId="{4D656691-3181-4579-84F2-7EFC68681CF6}" destId="{E94D8BC7-5BEA-4943-BBD6-606DAC1D5A4B}" srcOrd="10" destOrd="0" presId="urn:microsoft.com/office/officeart/2008/layout/HexagonCluster"/>
    <dgm:cxn modelId="{646DB542-B8C2-46C7-A2F7-9B8DBE0D7572}" type="presParOf" srcId="{E94D8BC7-5BEA-4943-BBD6-606DAC1D5A4B}" destId="{9B52A23B-5DF3-4C13-831D-F1089F56B053}" srcOrd="0" destOrd="0" presId="urn:microsoft.com/office/officeart/2008/layout/HexagonCluster"/>
    <dgm:cxn modelId="{84AAB530-51B9-4D8A-A5F4-FD4B9645AF80}" type="presParOf" srcId="{4D656691-3181-4579-84F2-7EFC68681CF6}" destId="{6E417E49-6452-4E23-83E7-87CFCF13E766}" srcOrd="11" destOrd="0" presId="urn:microsoft.com/office/officeart/2008/layout/HexagonCluster"/>
    <dgm:cxn modelId="{639BBBEC-9228-4CCF-BA9F-3E751D74F1E3}" type="presParOf" srcId="{6E417E49-6452-4E23-83E7-87CFCF13E766}" destId="{6E4D56C8-FFEA-4786-9C21-1AA048458C8F}" srcOrd="0" destOrd="0" presId="urn:microsoft.com/office/officeart/2008/layout/HexagonCluster"/>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0A203-D8E3-429B-BDA4-7ACD6E3C8B9E}">
      <dsp:nvSpPr>
        <dsp:cNvPr id="0" name=""/>
        <dsp:cNvSpPr/>
      </dsp:nvSpPr>
      <dsp:spPr>
        <a:xfrm>
          <a:off x="1613735" y="2680194"/>
          <a:ext cx="1887842" cy="1627649"/>
        </a:xfrm>
        <a:prstGeom prst="hexagon">
          <a:avLst>
            <a:gd name="adj" fmla="val 25000"/>
            <a:gd name="vf" fmla="val 11547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solidFill>
                <a:srgbClr val="000000"/>
              </a:solidFill>
              <a:effectLst/>
              <a:latin typeface="+mn-lt"/>
            </a:rPr>
            <a:t>Concepts evolve over time</a:t>
          </a:r>
          <a:endParaRPr lang="en-US" sz="1400" b="1" kern="1200">
            <a:latin typeface="+mn-lt"/>
          </a:endParaRPr>
        </a:p>
      </dsp:txBody>
      <dsp:txXfrm>
        <a:off x="1906693" y="2932775"/>
        <a:ext cx="1301926" cy="1122487"/>
      </dsp:txXfrm>
    </dsp:sp>
    <dsp:sp modelId="{988644B1-CC44-4F07-A221-9382EB24FF39}">
      <dsp:nvSpPr>
        <dsp:cNvPr id="0" name=""/>
        <dsp:cNvSpPr/>
      </dsp:nvSpPr>
      <dsp:spPr>
        <a:xfrm>
          <a:off x="1662779" y="3398768"/>
          <a:ext cx="221032" cy="190501"/>
        </a:xfrm>
        <a:prstGeom prst="hexagon">
          <a:avLst>
            <a:gd name="adj" fmla="val 25000"/>
            <a:gd name="vf" fmla="val 115470"/>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F4A557-1273-4D48-873D-1442E3899A3A}">
      <dsp:nvSpPr>
        <dsp:cNvPr id="0" name=""/>
        <dsp:cNvSpPr/>
      </dsp:nvSpPr>
      <dsp:spPr>
        <a:xfrm>
          <a:off x="0" y="1805951"/>
          <a:ext cx="1887842" cy="1627649"/>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D84E6E-23E6-46BE-B6B6-26A1A54C8F7E}">
      <dsp:nvSpPr>
        <dsp:cNvPr id="0" name=""/>
        <dsp:cNvSpPr/>
      </dsp:nvSpPr>
      <dsp:spPr>
        <a:xfrm>
          <a:off x="1285210" y="3218587"/>
          <a:ext cx="221032" cy="190501"/>
        </a:xfrm>
        <a:prstGeom prst="hexagon">
          <a:avLst>
            <a:gd name="adj" fmla="val 25000"/>
            <a:gd name="vf" fmla="val 115470"/>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C6A57A-F403-48E2-9D03-133C3B241F85}">
      <dsp:nvSpPr>
        <dsp:cNvPr id="0" name=""/>
        <dsp:cNvSpPr/>
      </dsp:nvSpPr>
      <dsp:spPr>
        <a:xfrm>
          <a:off x="3222096" y="1786600"/>
          <a:ext cx="1887842" cy="1627649"/>
        </a:xfrm>
        <a:prstGeom prst="hexagon">
          <a:avLst>
            <a:gd name="adj" fmla="val 25000"/>
            <a:gd name="vf" fmla="val 11547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solidFill>
                <a:srgbClr val="000000"/>
              </a:solidFill>
              <a:effectLst/>
              <a:latin typeface="+mn-lt"/>
            </a:rPr>
            <a:t>Concepts shape problems, solutions, and debates</a:t>
          </a:r>
          <a:endParaRPr lang="en-US" sz="1400" b="1" kern="1200">
            <a:latin typeface="+mn-lt"/>
          </a:endParaRPr>
        </a:p>
      </dsp:txBody>
      <dsp:txXfrm>
        <a:off x="3515054" y="2039181"/>
        <a:ext cx="1301926" cy="1122487"/>
      </dsp:txXfrm>
    </dsp:sp>
    <dsp:sp modelId="{2F2E5C3F-852B-4460-AC9E-79C5541EBF1B}">
      <dsp:nvSpPr>
        <dsp:cNvPr id="0" name=""/>
        <dsp:cNvSpPr/>
      </dsp:nvSpPr>
      <dsp:spPr>
        <a:xfrm>
          <a:off x="4512682" y="3197516"/>
          <a:ext cx="221032" cy="190501"/>
        </a:xfrm>
        <a:prstGeom prst="hexagon">
          <a:avLst>
            <a:gd name="adj" fmla="val 25000"/>
            <a:gd name="vf" fmla="val 115470"/>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0A45EE-67B6-4EC1-82D6-224F6A3EDDC3}">
      <dsp:nvSpPr>
        <dsp:cNvPr id="0" name=""/>
        <dsp:cNvSpPr/>
      </dsp:nvSpPr>
      <dsp:spPr>
        <a:xfrm>
          <a:off x="4830457" y="2680194"/>
          <a:ext cx="1887842" cy="1627649"/>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F2A8CE-83D2-41E8-B413-4A7772F25A0C}">
      <dsp:nvSpPr>
        <dsp:cNvPr id="0" name=""/>
        <dsp:cNvSpPr/>
      </dsp:nvSpPr>
      <dsp:spPr>
        <a:xfrm>
          <a:off x="4879501" y="3398768"/>
          <a:ext cx="221032" cy="190501"/>
        </a:xfrm>
        <a:prstGeom prst="hexagon">
          <a:avLst>
            <a:gd name="adj" fmla="val 25000"/>
            <a:gd name="vf" fmla="val 115470"/>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A24778-E143-40EA-91EA-CF466F8AD2B5}">
      <dsp:nvSpPr>
        <dsp:cNvPr id="0" name=""/>
        <dsp:cNvSpPr/>
      </dsp:nvSpPr>
      <dsp:spPr>
        <a:xfrm>
          <a:off x="1613735" y="896876"/>
          <a:ext cx="1887842" cy="1627649"/>
        </a:xfrm>
        <a:prstGeom prst="hexagon">
          <a:avLst>
            <a:gd name="adj" fmla="val 25000"/>
            <a:gd name="vf" fmla="val 11547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i="0" kern="1200">
              <a:solidFill>
                <a:srgbClr val="000000"/>
              </a:solidFill>
              <a:effectLst/>
              <a:latin typeface="+mn-lt"/>
            </a:rPr>
            <a:t>Environmental policy as a </a:t>
          </a:r>
          <a:r>
            <a:rPr lang="en-US" sz="1400" b="1" i="1" kern="1200">
              <a:solidFill>
                <a:srgbClr val="000000"/>
              </a:solidFill>
              <a:effectLst/>
              <a:latin typeface="+mn-lt"/>
            </a:rPr>
            <a:t>conceptual field</a:t>
          </a:r>
          <a:endParaRPr lang="en-US" sz="1400" b="1" kern="1200">
            <a:latin typeface="+mn-lt"/>
          </a:endParaRPr>
        </a:p>
      </dsp:txBody>
      <dsp:txXfrm>
        <a:off x="1906693" y="1149457"/>
        <a:ext cx="1301926" cy="1122487"/>
      </dsp:txXfrm>
    </dsp:sp>
    <dsp:sp modelId="{A46A0596-FEA2-4EA7-AA23-2F8BD35D8BC7}">
      <dsp:nvSpPr>
        <dsp:cNvPr id="0" name=""/>
        <dsp:cNvSpPr/>
      </dsp:nvSpPr>
      <dsp:spPr>
        <a:xfrm>
          <a:off x="2893571" y="932138"/>
          <a:ext cx="221032" cy="190501"/>
        </a:xfrm>
        <a:prstGeom prst="hexagon">
          <a:avLst>
            <a:gd name="adj" fmla="val 25000"/>
            <a:gd name="vf" fmla="val 115470"/>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52A23B-5DF3-4C13-831D-F1089F56B053}">
      <dsp:nvSpPr>
        <dsp:cNvPr id="0" name=""/>
        <dsp:cNvSpPr/>
      </dsp:nvSpPr>
      <dsp:spPr>
        <a:xfrm>
          <a:off x="3222096" y="7581"/>
          <a:ext cx="1887842" cy="1627649"/>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4D56C8-FFEA-4786-9C21-1AA048458C8F}">
      <dsp:nvSpPr>
        <dsp:cNvPr id="0" name=""/>
        <dsp:cNvSpPr/>
      </dsp:nvSpPr>
      <dsp:spPr>
        <a:xfrm>
          <a:off x="3277858" y="722285"/>
          <a:ext cx="221032" cy="190501"/>
        </a:xfrm>
        <a:prstGeom prst="hexagon">
          <a:avLst>
            <a:gd name="adj" fmla="val 25000"/>
            <a:gd name="vf" fmla="val 115470"/>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EB2CA-9F53-402B-BA0C-D6EBD33990AB}" type="datetimeFigureOut">
              <a:rPr lang="en-US" smtClean="0"/>
              <a:t>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2CDAE3-52E7-4CED-A0D4-4B463E772316}" type="slidenum">
              <a:rPr lang="en-US" smtClean="0"/>
              <a:t>‹#›</a:t>
            </a:fld>
            <a:endParaRPr lang="en-US"/>
          </a:p>
        </p:txBody>
      </p:sp>
    </p:spTree>
    <p:extLst>
      <p:ext uri="{BB962C8B-B14F-4D97-AF65-F5344CB8AC3E}">
        <p14:creationId xmlns:p14="http://schemas.microsoft.com/office/powerpoint/2010/main" val="1391978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E68AA-5F7E-3FC7-7BA6-72AA3AF61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F80E2-92DB-3295-1D98-DCC7C3613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65DA84-AAF9-701F-211F-CB0834DF58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3ADEE7-784D-CF1F-1A68-5A4EF9B00853}"/>
              </a:ext>
            </a:extLst>
          </p:cNvPr>
          <p:cNvSpPr>
            <a:spLocks noGrp="1"/>
          </p:cNvSpPr>
          <p:nvPr>
            <p:ph type="sldNum" sz="quarter" idx="5"/>
          </p:nvPr>
        </p:nvSpPr>
        <p:spPr/>
        <p:txBody>
          <a:bodyPr/>
          <a:lstStyle/>
          <a:p>
            <a:fld id="{FDFACB04-9F9C-4D40-9BC4-4851D26F5104}" type="slidenum">
              <a:rPr lang="en-US" smtClean="0"/>
              <a:t>10</a:t>
            </a:fld>
            <a:endParaRPr lang="en-US"/>
          </a:p>
        </p:txBody>
      </p:sp>
    </p:spTree>
    <p:extLst>
      <p:ext uri="{BB962C8B-B14F-4D97-AF65-F5344CB8AC3E}">
        <p14:creationId xmlns:p14="http://schemas.microsoft.com/office/powerpoint/2010/main" val="2547236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5B6D0-1019-F972-1134-DE4CAD65C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9E6EA-2205-D563-E574-76D92CFFA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9A734-887D-79CB-AB9D-B703E304B7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DF39F6-6A25-3616-B17E-8947E282F882}"/>
              </a:ext>
            </a:extLst>
          </p:cNvPr>
          <p:cNvSpPr>
            <a:spLocks noGrp="1"/>
          </p:cNvSpPr>
          <p:nvPr>
            <p:ph type="sldNum" sz="quarter" idx="5"/>
          </p:nvPr>
        </p:nvSpPr>
        <p:spPr/>
        <p:txBody>
          <a:bodyPr/>
          <a:lstStyle/>
          <a:p>
            <a:fld id="{FDFACB04-9F9C-4D40-9BC4-4851D26F5104}" type="slidenum">
              <a:rPr lang="en-US" smtClean="0"/>
              <a:t>11</a:t>
            </a:fld>
            <a:endParaRPr lang="en-US"/>
          </a:p>
        </p:txBody>
      </p:sp>
    </p:spTree>
    <p:extLst>
      <p:ext uri="{BB962C8B-B14F-4D97-AF65-F5344CB8AC3E}">
        <p14:creationId xmlns:p14="http://schemas.microsoft.com/office/powerpoint/2010/main" val="3619658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A112E-A5D6-812D-FC91-93A60C7696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1E711-E51D-7B90-6A1E-E61F881F49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C433B0-458F-4E3B-3F2A-690585F9D8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F3CCED-E2FE-6DDD-6BA8-A2C0E006D1C0}"/>
              </a:ext>
            </a:extLst>
          </p:cNvPr>
          <p:cNvSpPr>
            <a:spLocks noGrp="1"/>
          </p:cNvSpPr>
          <p:nvPr>
            <p:ph type="sldNum" sz="quarter" idx="5"/>
          </p:nvPr>
        </p:nvSpPr>
        <p:spPr/>
        <p:txBody>
          <a:bodyPr/>
          <a:lstStyle/>
          <a:p>
            <a:fld id="{FDFACB04-9F9C-4D40-9BC4-4851D26F5104}" type="slidenum">
              <a:rPr lang="en-US" smtClean="0"/>
              <a:t>12</a:t>
            </a:fld>
            <a:endParaRPr lang="en-US"/>
          </a:p>
        </p:txBody>
      </p:sp>
    </p:spTree>
    <p:extLst>
      <p:ext uri="{BB962C8B-B14F-4D97-AF65-F5344CB8AC3E}">
        <p14:creationId xmlns:p14="http://schemas.microsoft.com/office/powerpoint/2010/main" val="1773049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8BE4B-D481-2B26-7AE2-6829F8C69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B9DC6-0C79-0DF3-00E9-B12E71626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DEB50B-6C1C-76C6-96DB-F264C541896F}"/>
              </a:ext>
            </a:extLst>
          </p:cNvPr>
          <p:cNvSpPr>
            <a:spLocks noGrp="1"/>
          </p:cNvSpPr>
          <p:nvPr>
            <p:ph type="body" idx="1"/>
          </p:nvPr>
        </p:nvSpPr>
        <p:spPr/>
        <p:txBody>
          <a:bodyPr/>
          <a:lstStyle/>
          <a:p>
            <a:r>
              <a:rPr lang="en-US"/>
              <a:t>Reaching</a:t>
            </a:r>
          </a:p>
        </p:txBody>
      </p:sp>
      <p:sp>
        <p:nvSpPr>
          <p:cNvPr id="4" name="Slide Number Placeholder 3">
            <a:extLst>
              <a:ext uri="{FF2B5EF4-FFF2-40B4-BE49-F238E27FC236}">
                <a16:creationId xmlns:a16="http://schemas.microsoft.com/office/drawing/2014/main" id="{7F51BC7A-5443-00DE-8138-11497EED0AFA}"/>
              </a:ext>
            </a:extLst>
          </p:cNvPr>
          <p:cNvSpPr>
            <a:spLocks noGrp="1"/>
          </p:cNvSpPr>
          <p:nvPr>
            <p:ph type="sldNum" sz="quarter" idx="5"/>
          </p:nvPr>
        </p:nvSpPr>
        <p:spPr/>
        <p:txBody>
          <a:bodyPr/>
          <a:lstStyle/>
          <a:p>
            <a:fld id="{FDFACB04-9F9C-4D40-9BC4-4851D26F5104}" type="slidenum">
              <a:rPr lang="en-US" smtClean="0"/>
              <a:t>13</a:t>
            </a:fld>
            <a:endParaRPr lang="en-US"/>
          </a:p>
        </p:txBody>
      </p:sp>
    </p:spTree>
    <p:extLst>
      <p:ext uri="{BB962C8B-B14F-4D97-AF65-F5344CB8AC3E}">
        <p14:creationId xmlns:p14="http://schemas.microsoft.com/office/powerpoint/2010/main" val="3193883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2E166-3141-51EE-7D91-F35CFCF8F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975E6-64C2-DF25-61FC-410C6BEDA0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6E43EC-5345-C0F8-A30E-56C00832709C}"/>
              </a:ext>
            </a:extLst>
          </p:cNvPr>
          <p:cNvSpPr>
            <a:spLocks noGrp="1"/>
          </p:cNvSpPr>
          <p:nvPr>
            <p:ph type="body" idx="1"/>
          </p:nvPr>
        </p:nvSpPr>
        <p:spPr/>
        <p:txBody>
          <a:bodyPr/>
          <a:lstStyle/>
          <a:p>
            <a:r>
              <a:rPr lang="en-US"/>
              <a:t>Documents</a:t>
            </a:r>
          </a:p>
        </p:txBody>
      </p:sp>
      <p:sp>
        <p:nvSpPr>
          <p:cNvPr id="4" name="Slide Number Placeholder 3">
            <a:extLst>
              <a:ext uri="{FF2B5EF4-FFF2-40B4-BE49-F238E27FC236}">
                <a16:creationId xmlns:a16="http://schemas.microsoft.com/office/drawing/2014/main" id="{E1B56DB9-BE08-A5F6-8F34-0EECE46E4874}"/>
              </a:ext>
            </a:extLst>
          </p:cNvPr>
          <p:cNvSpPr>
            <a:spLocks noGrp="1"/>
          </p:cNvSpPr>
          <p:nvPr>
            <p:ph type="sldNum" sz="quarter" idx="5"/>
          </p:nvPr>
        </p:nvSpPr>
        <p:spPr/>
        <p:txBody>
          <a:bodyPr/>
          <a:lstStyle/>
          <a:p>
            <a:fld id="{FDFACB04-9F9C-4D40-9BC4-4851D26F5104}" type="slidenum">
              <a:rPr lang="en-US" smtClean="0"/>
              <a:t>14</a:t>
            </a:fld>
            <a:endParaRPr lang="en-US"/>
          </a:p>
        </p:txBody>
      </p:sp>
    </p:spTree>
    <p:extLst>
      <p:ext uri="{BB962C8B-B14F-4D97-AF65-F5344CB8AC3E}">
        <p14:creationId xmlns:p14="http://schemas.microsoft.com/office/powerpoint/2010/main" val="2657069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D4732-7CCF-1085-4AA3-3EE64FCA3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2FBF2-858F-0B82-DAAE-6606D74574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A3FDD1-B078-B511-EAD4-7179022052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F23A5B-C09F-3AC8-34A9-B7E8E5AB56E3}"/>
              </a:ext>
            </a:extLst>
          </p:cNvPr>
          <p:cNvSpPr>
            <a:spLocks noGrp="1"/>
          </p:cNvSpPr>
          <p:nvPr>
            <p:ph type="sldNum" sz="quarter" idx="5"/>
          </p:nvPr>
        </p:nvSpPr>
        <p:spPr/>
        <p:txBody>
          <a:bodyPr/>
          <a:lstStyle/>
          <a:p>
            <a:fld id="{FDFACB04-9F9C-4D40-9BC4-4851D26F5104}" type="slidenum">
              <a:rPr lang="en-US" smtClean="0"/>
              <a:t>15</a:t>
            </a:fld>
            <a:endParaRPr lang="en-US"/>
          </a:p>
        </p:txBody>
      </p:sp>
    </p:spTree>
    <p:extLst>
      <p:ext uri="{BB962C8B-B14F-4D97-AF65-F5344CB8AC3E}">
        <p14:creationId xmlns:p14="http://schemas.microsoft.com/office/powerpoint/2010/main" val="3441136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F7C47-8680-ABD3-48B2-B6F76E0DB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C9CB4-E26D-8846-8B4A-AFC692180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B3743B-4801-2307-F098-4BB4CA808E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F34E1F-918C-3D63-3B60-307EA32024DC}"/>
              </a:ext>
            </a:extLst>
          </p:cNvPr>
          <p:cNvSpPr>
            <a:spLocks noGrp="1"/>
          </p:cNvSpPr>
          <p:nvPr>
            <p:ph type="sldNum" sz="quarter" idx="5"/>
          </p:nvPr>
        </p:nvSpPr>
        <p:spPr/>
        <p:txBody>
          <a:bodyPr/>
          <a:lstStyle/>
          <a:p>
            <a:fld id="{FDFACB04-9F9C-4D40-9BC4-4851D26F5104}" type="slidenum">
              <a:rPr lang="en-US" smtClean="0"/>
              <a:t>16</a:t>
            </a:fld>
            <a:endParaRPr lang="en-US"/>
          </a:p>
        </p:txBody>
      </p:sp>
    </p:spTree>
    <p:extLst>
      <p:ext uri="{BB962C8B-B14F-4D97-AF65-F5344CB8AC3E}">
        <p14:creationId xmlns:p14="http://schemas.microsoft.com/office/powerpoint/2010/main" val="3065585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Concepts are not just words. After all, one word may denote several concepts (consider state as a condition or international unit); and several words may denote a single concept (for example, liberty freedom and are usually understood as such equivalents)</a:t>
            </a:r>
          </a:p>
        </p:txBody>
      </p:sp>
      <p:sp>
        <p:nvSpPr>
          <p:cNvPr id="4" name="Slide Number Placeholder 3"/>
          <p:cNvSpPr>
            <a:spLocks noGrp="1"/>
          </p:cNvSpPr>
          <p:nvPr>
            <p:ph type="sldNum" sz="quarter" idx="5"/>
          </p:nvPr>
        </p:nvSpPr>
        <p:spPr/>
        <p:txBody>
          <a:bodyPr/>
          <a:lstStyle/>
          <a:p>
            <a:fld id="{162CDAE3-52E7-4CED-A0D4-4B463E772316}" type="slidenum">
              <a:rPr lang="en-US" smtClean="0"/>
              <a:t>21</a:t>
            </a:fld>
            <a:endParaRPr lang="en-US"/>
          </a:p>
        </p:txBody>
      </p:sp>
    </p:spTree>
    <p:extLst>
      <p:ext uri="{BB962C8B-B14F-4D97-AF65-F5344CB8AC3E}">
        <p14:creationId xmlns:p14="http://schemas.microsoft.com/office/powerpoint/2010/main" val="407579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“thought categories” through which we apprehend and, to some degree, constitute the world around us. They enable, but also constrain, reasoning and debate, and serve as building blocks for more elaborate arguments, theories, discourses, and ideologies. </a:t>
            </a:r>
          </a:p>
        </p:txBody>
      </p:sp>
      <p:sp>
        <p:nvSpPr>
          <p:cNvPr id="4" name="Slide Number Placeholder 3"/>
          <p:cNvSpPr>
            <a:spLocks noGrp="1"/>
          </p:cNvSpPr>
          <p:nvPr>
            <p:ph type="sldNum" sz="quarter" idx="5"/>
          </p:nvPr>
        </p:nvSpPr>
        <p:spPr/>
        <p:txBody>
          <a:bodyPr/>
          <a:lstStyle/>
          <a:p>
            <a:fld id="{162CDAE3-52E7-4CED-A0D4-4B463E772316}" type="slidenum">
              <a:rPr lang="en-US" smtClean="0"/>
              <a:t>22</a:t>
            </a:fld>
            <a:endParaRPr lang="en-US"/>
          </a:p>
        </p:txBody>
      </p:sp>
    </p:spTree>
    <p:extLst>
      <p:ext uri="{BB962C8B-B14F-4D97-AF65-F5344CB8AC3E}">
        <p14:creationId xmlns:p14="http://schemas.microsoft.com/office/powerpoint/2010/main" val="189831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This chapter starts from a simple but powerful idea: environmental policy is not just made of regulations and institutions—it is built on </a:t>
            </a:r>
            <a:r>
              <a:rPr lang="en-US" sz="1200" b="0" i="1" kern="1200">
                <a:solidFill>
                  <a:schemeClr val="tx1"/>
                </a:solidFill>
                <a:effectLst/>
                <a:latin typeface="+mn-lt"/>
                <a:ea typeface="+mn-ea"/>
                <a:cs typeface="+mn-cs"/>
              </a:rPr>
              <a:t>concepts</a:t>
            </a:r>
            <a:r>
              <a:rPr lang="en-US" sz="1200" b="0" i="0" kern="1200">
                <a:solidFill>
                  <a:schemeClr val="tx1"/>
                </a:solidFill>
                <a:effectLst/>
                <a:latin typeface="+mn-lt"/>
                <a:ea typeface="+mn-ea"/>
                <a:cs typeface="+mn-cs"/>
              </a:rPr>
              <a:t>. Concepts define what counts as an environmental problem, who is responsible, and what kinds of solutions are even imaginable. The authors use the idea of a </a:t>
            </a:r>
            <a:r>
              <a:rPr lang="en-US" sz="1200" b="0" i="1" kern="1200">
                <a:solidFill>
                  <a:schemeClr val="tx1"/>
                </a:solidFill>
                <a:effectLst/>
                <a:latin typeface="+mn-lt"/>
                <a:ea typeface="+mn-ea"/>
                <a:cs typeface="+mn-cs"/>
              </a:rPr>
              <a:t>conceptual field</a:t>
            </a:r>
            <a:r>
              <a:rPr lang="en-US" sz="1200" b="0" i="0" kern="1200">
                <a:solidFill>
                  <a:schemeClr val="tx1"/>
                </a:solidFill>
                <a:effectLst/>
                <a:latin typeface="+mn-lt"/>
                <a:ea typeface="+mn-ea"/>
                <a:cs typeface="+mn-cs"/>
              </a:rPr>
              <a:t> to describe a dense network of interrelated ideas that evolve over time and structure how environmental policy is argued and practiced. Understanding this field helps us see why certain policies emerge when they do, and why others remain marginal.</a:t>
            </a:r>
            <a:endParaRPr lang="en-US"/>
          </a:p>
        </p:txBody>
      </p:sp>
      <p:sp>
        <p:nvSpPr>
          <p:cNvPr id="4" name="Slide Number Placeholder 3"/>
          <p:cNvSpPr>
            <a:spLocks noGrp="1"/>
          </p:cNvSpPr>
          <p:nvPr>
            <p:ph type="sldNum" sz="quarter" idx="5"/>
          </p:nvPr>
        </p:nvSpPr>
        <p:spPr/>
        <p:txBody>
          <a:bodyPr/>
          <a:lstStyle/>
          <a:p>
            <a:fld id="{162CDAE3-52E7-4CED-A0D4-4B463E772316}" type="slidenum">
              <a:rPr lang="en-US" smtClean="0"/>
              <a:t>23</a:t>
            </a:fld>
            <a:endParaRPr lang="en-US"/>
          </a:p>
        </p:txBody>
      </p:sp>
    </p:spTree>
    <p:extLst>
      <p:ext uri="{BB962C8B-B14F-4D97-AF65-F5344CB8AC3E}">
        <p14:creationId xmlns:p14="http://schemas.microsoft.com/office/powerpoint/2010/main" val="1777541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“Resilience</a:t>
            </a:r>
          </a:p>
        </p:txBody>
      </p:sp>
      <p:sp>
        <p:nvSpPr>
          <p:cNvPr id="4" name="Slide Number Placeholder 3"/>
          <p:cNvSpPr>
            <a:spLocks noGrp="1"/>
          </p:cNvSpPr>
          <p:nvPr>
            <p:ph type="sldNum" sz="quarter" idx="5"/>
          </p:nvPr>
        </p:nvSpPr>
        <p:spPr/>
        <p:txBody>
          <a:bodyPr/>
          <a:lstStyle/>
          <a:p>
            <a:fld id="{162CDAE3-52E7-4CED-A0D4-4B463E772316}" type="slidenum">
              <a:rPr lang="en-US" smtClean="0"/>
              <a:t>25</a:t>
            </a:fld>
            <a:endParaRPr lang="en-US"/>
          </a:p>
        </p:txBody>
      </p:sp>
    </p:spTree>
    <p:extLst>
      <p:ext uri="{BB962C8B-B14F-4D97-AF65-F5344CB8AC3E}">
        <p14:creationId xmlns:p14="http://schemas.microsoft.com/office/powerpoint/2010/main" val="2959564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 Terms like </a:t>
            </a:r>
            <a:r>
              <a:rPr lang="en-US" sz="1200" b="0" i="1" kern="1200">
                <a:solidFill>
                  <a:schemeClr val="tx1"/>
                </a:solidFill>
                <a:effectLst/>
                <a:latin typeface="+mn-lt"/>
                <a:ea typeface="+mn-ea"/>
                <a:cs typeface="+mn-cs"/>
              </a:rPr>
              <a:t>environmental</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ecological</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sustainable</a:t>
            </a:r>
            <a:r>
              <a:rPr lang="en-US" sz="1200" b="0" i="0" kern="1200">
                <a:solidFill>
                  <a:schemeClr val="tx1"/>
                </a:solidFill>
                <a:effectLst/>
                <a:latin typeface="+mn-lt"/>
                <a:ea typeface="+mn-ea"/>
                <a:cs typeface="+mn-cs"/>
              </a:rPr>
              <a:t>, and </a:t>
            </a:r>
            <a:r>
              <a:rPr lang="en-US" sz="1200" b="0" i="1" kern="1200">
                <a:solidFill>
                  <a:schemeClr val="tx1"/>
                </a:solidFill>
                <a:effectLst/>
                <a:latin typeface="+mn-lt"/>
                <a:ea typeface="+mn-ea"/>
                <a:cs typeface="+mn-cs"/>
              </a:rPr>
              <a:t>green</a:t>
            </a:r>
            <a:r>
              <a:rPr lang="en-US" sz="1200" b="0" i="0" kern="1200">
                <a:solidFill>
                  <a:schemeClr val="tx1"/>
                </a:solidFill>
                <a:effectLst/>
                <a:latin typeface="+mn-lt"/>
                <a:ea typeface="+mn-ea"/>
                <a:cs typeface="+mn-cs"/>
              </a:rPr>
              <a:t> are repeatedly paired with other words to create clusters of meaning—such as environmental justice, ecological footprint, sustainable development, or green economy. While these terms are sometimes used interchangeably, they carry different histories, assumptions, and political implications. Choosing one term over another is often a strategic act in policy debates.</a:t>
            </a:r>
          </a:p>
          <a:p>
            <a:br>
              <a:rPr lang="en-US"/>
            </a:br>
            <a:r>
              <a:rPr lang="en-US">
                <a:effectLst/>
              </a:rPr>
              <a:t>Shared roots, different meanings</a:t>
            </a:r>
          </a:p>
          <a:p>
            <a:endParaRPr lang="en-US">
              <a:effectLst/>
            </a:endParaRPr>
          </a:p>
          <a:p>
            <a:endParaRPr lang="en-US"/>
          </a:p>
          <a:p>
            <a:r>
              <a:rPr lang="en-US"/>
              <a:t>Adaptative management [(has substantial internal complexity (integrating notions of resource management, experimental learning, adaptation, and stakeholder participation) and dense external linkages (to ideas such as conservation, sustainability, and ecosystems)] vs Nuclear waste (Easier to visualize)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Biodegradable, Renewable Energy</a:t>
            </a:r>
            <a:r>
              <a:rPr lang="en-US">
                <a:sym typeface="Wingdings" panose="05000000000000000000" pitchFamily="2" charset="2"/>
              </a:rPr>
              <a:t> </a:t>
            </a:r>
            <a:r>
              <a:rPr lang="en-US"/>
              <a:t>Overwhelmingly positive connotation?</a:t>
            </a:r>
          </a:p>
          <a:p>
            <a:endParaRPr lang="en-US"/>
          </a:p>
        </p:txBody>
      </p:sp>
      <p:sp>
        <p:nvSpPr>
          <p:cNvPr id="4" name="Slide Number Placeholder 3"/>
          <p:cNvSpPr>
            <a:spLocks noGrp="1"/>
          </p:cNvSpPr>
          <p:nvPr>
            <p:ph type="sldNum" sz="quarter" idx="5"/>
          </p:nvPr>
        </p:nvSpPr>
        <p:spPr/>
        <p:txBody>
          <a:bodyPr/>
          <a:lstStyle/>
          <a:p>
            <a:fld id="{162CDAE3-52E7-4CED-A0D4-4B463E772316}" type="slidenum">
              <a:rPr lang="en-US" smtClean="0"/>
              <a:t>26</a:t>
            </a:fld>
            <a:endParaRPr lang="en-US"/>
          </a:p>
        </p:txBody>
      </p:sp>
    </p:spTree>
    <p:extLst>
      <p:ext uri="{BB962C8B-B14F-4D97-AF65-F5344CB8AC3E}">
        <p14:creationId xmlns:p14="http://schemas.microsoft.com/office/powerpoint/2010/main" val="4237546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Environmental justice (human) vs ecojustice (non-human); Environmental footprint (of a service or product) vs ecological footprint (the mechanisms to measure it); Extended producer responsibility is an approach that assigns management duties for product impacts and disposal to those manufacturing and marketing goods; Offset (any sphere) vs carbon offset (explicitly related to climate change); pollution (used in many context) vs decoupling (used only in policy context)</a:t>
            </a:r>
          </a:p>
          <a:p>
            <a:r>
              <a:rPr lang="en-US"/>
              <a:t>.</a:t>
            </a:r>
          </a:p>
          <a:p>
            <a:r>
              <a:rPr lang="en-US" b="1"/>
              <a:t>Cost–benefit analysis (CBA)</a:t>
            </a:r>
            <a:r>
              <a:rPr lang="en-US"/>
              <a:t> is firmly integrated into official policy argument and decision-making, especially in environmental regulation and infrastructure planning. It is routinely required in impact assessments, codified in guidelines, and embedded in bureaucratic procedures, making it a taken-for-granted tool in governance.</a:t>
            </a:r>
          </a:p>
          <a:p>
            <a:r>
              <a:rPr lang="en-US" b="1"/>
              <a:t>Degrowth</a:t>
            </a:r>
            <a:r>
              <a:rPr lang="en-US"/>
              <a:t>, by contrast, remains only weakly institutionalized. While it is increasingly discussed in academic debates and activist circles as a response to ecological limits and social inequality, it has limited influence on formal policy frameworks and is rarely translated into concrete regulatory practices.</a:t>
            </a:r>
          </a:p>
        </p:txBody>
      </p:sp>
      <p:sp>
        <p:nvSpPr>
          <p:cNvPr id="4" name="Slide Number Placeholder 3"/>
          <p:cNvSpPr>
            <a:spLocks noGrp="1"/>
          </p:cNvSpPr>
          <p:nvPr>
            <p:ph type="sldNum" sz="quarter" idx="5"/>
          </p:nvPr>
        </p:nvSpPr>
        <p:spPr/>
        <p:txBody>
          <a:bodyPr/>
          <a:lstStyle/>
          <a:p>
            <a:fld id="{162CDAE3-52E7-4CED-A0D4-4B463E772316}" type="slidenum">
              <a:rPr lang="en-US" smtClean="0"/>
              <a:t>27</a:t>
            </a:fld>
            <a:endParaRPr lang="en-US"/>
          </a:p>
        </p:txBody>
      </p:sp>
    </p:spTree>
    <p:extLst>
      <p:ext uri="{BB962C8B-B14F-4D97-AF65-F5344CB8AC3E}">
        <p14:creationId xmlns:p14="http://schemas.microsoft.com/office/powerpoint/2010/main" val="914341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Sea level rise (more neutral) vs carbon tax (more loaded)</a:t>
            </a:r>
            <a:br>
              <a:rPr lang="en-US"/>
            </a:br>
            <a:r>
              <a:rPr lang="en-US"/>
              <a:t>2 degree Climate target (specific policy) vs resilient</a:t>
            </a:r>
          </a:p>
          <a:p>
            <a:endParaRPr lang="en-US"/>
          </a:p>
          <a:p>
            <a:r>
              <a:rPr lang="en-US"/>
              <a:t>Concepts can group, link or integrate</a:t>
            </a:r>
          </a:p>
          <a:p>
            <a:endParaRPr lang="en-US"/>
          </a:p>
        </p:txBody>
      </p:sp>
      <p:sp>
        <p:nvSpPr>
          <p:cNvPr id="4" name="Slide Number Placeholder 3"/>
          <p:cNvSpPr>
            <a:spLocks noGrp="1"/>
          </p:cNvSpPr>
          <p:nvPr>
            <p:ph type="sldNum" sz="quarter" idx="5"/>
          </p:nvPr>
        </p:nvSpPr>
        <p:spPr/>
        <p:txBody>
          <a:bodyPr/>
          <a:lstStyle/>
          <a:p>
            <a:fld id="{162CDAE3-52E7-4CED-A0D4-4B463E772316}" type="slidenum">
              <a:rPr lang="en-US" smtClean="0"/>
              <a:t>28</a:t>
            </a:fld>
            <a:endParaRPr lang="en-US"/>
          </a:p>
        </p:txBody>
      </p:sp>
    </p:spTree>
    <p:extLst>
      <p:ext uri="{BB962C8B-B14F-4D97-AF65-F5344CB8AC3E}">
        <p14:creationId xmlns:p14="http://schemas.microsoft.com/office/powerpoint/2010/main" val="2012655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Pollution was the dominant organizing concept in early environmental policy. It framed environmental harm as a technical problem requiring regulation and control. Carbon-based concepts emerged later, especially with climate change. Importantly, calling greenhouse gases “carbon pollution” reframes climate change as a familiar air-pollution issue, enabling the use of existing legal frameworks. This shows how conceptual shifts can open—or close—policy pathways.</a:t>
            </a:r>
            <a:endParaRPr lang="en-US"/>
          </a:p>
        </p:txBody>
      </p:sp>
      <p:sp>
        <p:nvSpPr>
          <p:cNvPr id="4" name="Slide Number Placeholder 3"/>
          <p:cNvSpPr>
            <a:spLocks noGrp="1"/>
          </p:cNvSpPr>
          <p:nvPr>
            <p:ph type="sldNum" sz="quarter" idx="5"/>
          </p:nvPr>
        </p:nvSpPr>
        <p:spPr/>
        <p:txBody>
          <a:bodyPr/>
          <a:lstStyle/>
          <a:p>
            <a:fld id="{162CDAE3-52E7-4CED-A0D4-4B463E772316}" type="slidenum">
              <a:rPr lang="en-US" smtClean="0"/>
              <a:t>29</a:t>
            </a:fld>
            <a:endParaRPr lang="en-US"/>
          </a:p>
        </p:txBody>
      </p:sp>
    </p:spTree>
    <p:extLst>
      <p:ext uri="{BB962C8B-B14F-4D97-AF65-F5344CB8AC3E}">
        <p14:creationId xmlns:p14="http://schemas.microsoft.com/office/powerpoint/2010/main" val="2105435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certain environmental policy concepts play a particularly important role in structuring discourse and practice, in shaping the policy field and serving as a focus for reflection, analysis, controversy, and action</a:t>
            </a:r>
          </a:p>
          <a:p>
            <a:endParaRPr lang="en-US"/>
          </a:p>
          <a:p>
            <a:r>
              <a:rPr lang="en-US"/>
              <a:t>meta-concepts : these are the overarching ideas that offer structure to the entire environmental domain </a:t>
            </a:r>
            <a:r>
              <a:rPr lang="en-US">
                <a:sym typeface="Wingdings" panose="05000000000000000000" pitchFamily="2" charset="2"/>
              </a:rPr>
              <a:t> Environment &amp; Sustainability or Sustainable development</a:t>
            </a:r>
          </a:p>
          <a:p>
            <a:endParaRPr lang="en-US">
              <a:sym typeface="Wingdings" panose="05000000000000000000" pitchFamily="2" charset="2"/>
            </a:endParaRPr>
          </a:p>
          <a:p>
            <a:r>
              <a:rPr lang="en-US">
                <a:sym typeface="Wingdings" panose="05000000000000000000" pitchFamily="2" charset="2"/>
              </a:rPr>
              <a:t>Problem or issue concepts: </a:t>
            </a:r>
            <a:r>
              <a:rPr lang="en-US"/>
              <a:t>identify key topics for policy attention</a:t>
            </a:r>
            <a:r>
              <a:rPr lang="en-US">
                <a:sym typeface="Wingdings" panose="05000000000000000000" pitchFamily="2" charset="2"/>
              </a:rPr>
              <a:t> </a:t>
            </a:r>
            <a:r>
              <a:rPr lang="en-US"/>
              <a:t>war on pollution, acid rain, ozone hole</a:t>
            </a:r>
          </a:p>
          <a:p>
            <a:endParaRPr lang="en-US"/>
          </a:p>
          <a:p>
            <a:r>
              <a:rPr lang="en-US" err="1"/>
              <a:t>mesolevel</a:t>
            </a:r>
            <a:r>
              <a:rPr lang="en-US"/>
              <a:t> analytic or management concepts: deal with particular dimensions of policy, offer alternative lens to structure understanding, or indicate principles that should be applied when dealing with environmental problems </a:t>
            </a:r>
            <a:r>
              <a:rPr lang="en-US">
                <a:sym typeface="Wingdings" panose="05000000000000000000" pitchFamily="2" charset="2"/>
              </a:rPr>
              <a:t> </a:t>
            </a:r>
            <a:r>
              <a:rPr lang="en-US"/>
              <a:t>environmental policy integration, environmental security, ecosystem services, or the precautionary principle</a:t>
            </a:r>
            <a:r>
              <a:rPr lang="en-US" b="1"/>
              <a:t>. Common but differentiated responsibilities </a:t>
            </a:r>
          </a:p>
          <a:p>
            <a:endParaRPr lang="en-US" b="1"/>
          </a:p>
          <a:p>
            <a:endParaRPr lang="en-US" b="1"/>
          </a:p>
          <a:p>
            <a:endParaRPr lang="en-US"/>
          </a:p>
          <a:p>
            <a:r>
              <a:rPr lang="en-US"/>
              <a:t>policy approaches and instruments </a:t>
            </a:r>
            <a:r>
              <a:rPr lang="en-US">
                <a:sym typeface="Wingdings" panose="05000000000000000000" pitchFamily="2" charset="2"/>
              </a:rPr>
              <a:t> </a:t>
            </a:r>
            <a:r>
              <a:rPr lang="en-US"/>
              <a:t>environmental regulation, environmental assessment, emission and effluent trading, or feed-in tariffs</a:t>
            </a:r>
          </a:p>
        </p:txBody>
      </p:sp>
      <p:sp>
        <p:nvSpPr>
          <p:cNvPr id="4" name="Slide Number Placeholder 3"/>
          <p:cNvSpPr>
            <a:spLocks noGrp="1"/>
          </p:cNvSpPr>
          <p:nvPr>
            <p:ph type="sldNum" sz="quarter" idx="5"/>
          </p:nvPr>
        </p:nvSpPr>
        <p:spPr/>
        <p:txBody>
          <a:bodyPr/>
          <a:lstStyle/>
          <a:p>
            <a:fld id="{162CDAE3-52E7-4CED-A0D4-4B463E772316}" type="slidenum">
              <a:rPr lang="en-US" smtClean="0"/>
              <a:t>30</a:t>
            </a:fld>
            <a:endParaRPr lang="en-US"/>
          </a:p>
        </p:txBody>
      </p:sp>
    </p:spTree>
    <p:extLst>
      <p:ext uri="{BB962C8B-B14F-4D97-AF65-F5344CB8AC3E}">
        <p14:creationId xmlns:p14="http://schemas.microsoft.com/office/powerpoint/2010/main" val="2372440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Conceptual entrepreneurs—individuals (politicians, scientists, and public figures) or organizations (research institutes, blue-ribbon panels, national environment agencies, and international organizations such as the UNEP or OECD), or industries—actively promote innovative ideas that articulate specific values, interpretations, and interests. </a:t>
            </a:r>
          </a:p>
          <a:p>
            <a:endParaRPr lang="en-US"/>
          </a:p>
          <a:p>
            <a:r>
              <a:rPr lang="en-US"/>
              <a:t>Just as physical infrastructure shapes future policy debate, so too does conceptual “infrastructure”</a:t>
            </a:r>
          </a:p>
        </p:txBody>
      </p:sp>
      <p:sp>
        <p:nvSpPr>
          <p:cNvPr id="4" name="Slide Number Placeholder 3"/>
          <p:cNvSpPr>
            <a:spLocks noGrp="1"/>
          </p:cNvSpPr>
          <p:nvPr>
            <p:ph type="sldNum" sz="quarter" idx="5"/>
          </p:nvPr>
        </p:nvSpPr>
        <p:spPr/>
        <p:txBody>
          <a:bodyPr/>
          <a:lstStyle/>
          <a:p>
            <a:fld id="{162CDAE3-52E7-4CED-A0D4-4B463E772316}" type="slidenum">
              <a:rPr lang="en-US" smtClean="0"/>
              <a:t>31</a:t>
            </a:fld>
            <a:endParaRPr lang="en-US"/>
          </a:p>
        </p:txBody>
      </p:sp>
    </p:spTree>
    <p:extLst>
      <p:ext uri="{BB962C8B-B14F-4D97-AF65-F5344CB8AC3E}">
        <p14:creationId xmlns:p14="http://schemas.microsoft.com/office/powerpoint/2010/main" val="2613691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2CDAE3-52E7-4CED-A0D4-4B463E772316}" type="slidenum">
              <a:rPr lang="en-US" smtClean="0"/>
              <a:t>32</a:t>
            </a:fld>
            <a:endParaRPr lang="en-US"/>
          </a:p>
        </p:txBody>
      </p:sp>
    </p:spTree>
    <p:extLst>
      <p:ext uri="{BB962C8B-B14F-4D97-AF65-F5344CB8AC3E}">
        <p14:creationId xmlns:p14="http://schemas.microsoft.com/office/powerpoint/2010/main" val="564986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Prior to the 1960s, environmental policy did not exist as a distinct domain</a:t>
            </a:r>
          </a:p>
        </p:txBody>
      </p:sp>
      <p:sp>
        <p:nvSpPr>
          <p:cNvPr id="4" name="Slide Number Placeholder 3"/>
          <p:cNvSpPr>
            <a:spLocks noGrp="1"/>
          </p:cNvSpPr>
          <p:nvPr>
            <p:ph type="sldNum" sz="quarter" idx="5"/>
          </p:nvPr>
        </p:nvSpPr>
        <p:spPr/>
        <p:txBody>
          <a:bodyPr/>
          <a:lstStyle/>
          <a:p>
            <a:fld id="{162CDAE3-52E7-4CED-A0D4-4B463E772316}" type="slidenum">
              <a:rPr lang="en-US" smtClean="0"/>
              <a:t>34</a:t>
            </a:fld>
            <a:endParaRPr lang="en-US"/>
          </a:p>
        </p:txBody>
      </p:sp>
    </p:spTree>
    <p:extLst>
      <p:ext uri="{BB962C8B-B14F-4D97-AF65-F5344CB8AC3E}">
        <p14:creationId xmlns:p14="http://schemas.microsoft.com/office/powerpoint/2010/main" val="1877631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a:solidFill>
                  <a:schemeClr val="tx1"/>
                </a:solidFill>
                <a:effectLst/>
                <a:latin typeface="+mn-lt"/>
                <a:ea typeface="+mn-ea"/>
                <a:cs typeface="+mn-cs"/>
              </a:rPr>
              <a:t>One of the strongest contributions of the chapter is its historical analysis. In the 1970s, pollution dominated environmental thinking. By the 1990s, sustainable development became a central meta-concept, alongside market-based instruments and integration. By the 2010s, climate change emerged as the overarching problem, accompanied by ideas like resilience, carbon budgets, planetary boundaries, and the Anthropocene. The field has grown broader and more complex, not replaced itself.</a:t>
            </a:r>
          </a:p>
          <a:p>
            <a:br>
              <a:rPr lang="en-US"/>
            </a:br>
            <a:endParaRPr lang="en-US"/>
          </a:p>
        </p:txBody>
      </p:sp>
      <p:sp>
        <p:nvSpPr>
          <p:cNvPr id="4" name="Slide Number Placeholder 3"/>
          <p:cNvSpPr>
            <a:spLocks noGrp="1"/>
          </p:cNvSpPr>
          <p:nvPr>
            <p:ph type="sldNum" sz="quarter" idx="5"/>
          </p:nvPr>
        </p:nvSpPr>
        <p:spPr/>
        <p:txBody>
          <a:bodyPr/>
          <a:lstStyle/>
          <a:p>
            <a:fld id="{162CDAE3-52E7-4CED-A0D4-4B463E772316}" type="slidenum">
              <a:rPr lang="en-US" smtClean="0"/>
              <a:t>35</a:t>
            </a:fld>
            <a:endParaRPr lang="en-US"/>
          </a:p>
        </p:txBody>
      </p:sp>
    </p:spTree>
    <p:extLst>
      <p:ext uri="{BB962C8B-B14F-4D97-AF65-F5344CB8AC3E}">
        <p14:creationId xmlns:p14="http://schemas.microsoft.com/office/powerpoint/2010/main" val="602113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main takeaway from this chapter is that environmental policy is built on contested ideas. New concepts rarely eliminate old ones; instead, they accumulate and compete. Which concepts gain traction depends not only on scientific validity, but on politics, institutions, and power. Understanding environmental policy therefore requires paying close attention to language, framing, and conceptual innovation—not just outcomes.</a:t>
            </a:r>
            <a:endParaRPr lang="en-US"/>
          </a:p>
        </p:txBody>
      </p:sp>
      <p:sp>
        <p:nvSpPr>
          <p:cNvPr id="4" name="Slide Number Placeholder 3"/>
          <p:cNvSpPr>
            <a:spLocks noGrp="1"/>
          </p:cNvSpPr>
          <p:nvPr>
            <p:ph type="sldNum" sz="quarter" idx="5"/>
          </p:nvPr>
        </p:nvSpPr>
        <p:spPr/>
        <p:txBody>
          <a:bodyPr/>
          <a:lstStyle/>
          <a:p>
            <a:fld id="{162CDAE3-52E7-4CED-A0D4-4B463E772316}" type="slidenum">
              <a:rPr lang="en-US" smtClean="0"/>
              <a:t>36</a:t>
            </a:fld>
            <a:endParaRPr lang="en-US"/>
          </a:p>
        </p:txBody>
      </p:sp>
    </p:spTree>
    <p:extLst>
      <p:ext uri="{BB962C8B-B14F-4D97-AF65-F5344CB8AC3E}">
        <p14:creationId xmlns:p14="http://schemas.microsoft.com/office/powerpoint/2010/main" val="2444624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 reflection: We can also change concepts and framings. E.g. Fear to Hope</a:t>
            </a:r>
          </a:p>
        </p:txBody>
      </p:sp>
      <p:sp>
        <p:nvSpPr>
          <p:cNvPr id="4" name="Slide Number Placeholder 3"/>
          <p:cNvSpPr>
            <a:spLocks noGrp="1"/>
          </p:cNvSpPr>
          <p:nvPr>
            <p:ph type="sldNum" sz="quarter" idx="5"/>
          </p:nvPr>
        </p:nvSpPr>
        <p:spPr/>
        <p:txBody>
          <a:bodyPr/>
          <a:lstStyle/>
          <a:p>
            <a:fld id="{162CDAE3-52E7-4CED-A0D4-4B463E772316}" type="slidenum">
              <a:rPr lang="en-US" smtClean="0"/>
              <a:t>37</a:t>
            </a:fld>
            <a:endParaRPr lang="en-US"/>
          </a:p>
        </p:txBody>
      </p:sp>
    </p:spTree>
    <p:extLst>
      <p:ext uri="{BB962C8B-B14F-4D97-AF65-F5344CB8AC3E}">
        <p14:creationId xmlns:p14="http://schemas.microsoft.com/office/powerpoint/2010/main" val="4123157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CAEB7-7D0C-7852-996D-B18EF4174F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678CB3-DC7F-2631-04A2-306E18038A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3A2D28-C428-1DEB-17C6-D314213A9A0F}"/>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5" name="Footer Placeholder 4">
            <a:extLst>
              <a:ext uri="{FF2B5EF4-FFF2-40B4-BE49-F238E27FC236}">
                <a16:creationId xmlns:a16="http://schemas.microsoft.com/office/drawing/2014/main" id="{5EDA07FC-7BDB-A3A8-3DAE-599C341742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314F6B-0DF2-7AF5-AD42-FB1D66304A82}"/>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1480591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E56DA-0E20-943B-9107-A2008CDBDB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6E27BD-4441-B97C-7A49-7A1C38D95F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2783B-AB79-93F3-41D7-5398A17CA71E}"/>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5" name="Footer Placeholder 4">
            <a:extLst>
              <a:ext uri="{FF2B5EF4-FFF2-40B4-BE49-F238E27FC236}">
                <a16:creationId xmlns:a16="http://schemas.microsoft.com/office/drawing/2014/main" id="{0CD7C861-C58B-7D5E-FFA0-7546A9F799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1903A-8BA9-AA1F-AD92-684BF2E3FA9B}"/>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3479212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71C51-3652-436E-D77F-8ADDEA3306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8DA8B9-45A3-6CEC-39EE-03B191BD7D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3E2BD4-F274-E109-F9A3-4E9B2DF76E8A}"/>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5" name="Footer Placeholder 4">
            <a:extLst>
              <a:ext uri="{FF2B5EF4-FFF2-40B4-BE49-F238E27FC236}">
                <a16:creationId xmlns:a16="http://schemas.microsoft.com/office/drawing/2014/main" id="{94861C26-F3E0-4518-32AE-01749505A5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C47371-A773-BD28-51EB-A8E31637B736}"/>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1146996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E9B2-A9DF-56F6-09F0-A14CDAE6D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6B5D19-8D8F-C08E-6F70-0638913C34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1E051F-DAEB-BBEA-6BF9-EAA5EDC7BB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7C9784-4E46-DD3A-F17E-94292769C179}"/>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6" name="Footer Placeholder 5">
            <a:extLst>
              <a:ext uri="{FF2B5EF4-FFF2-40B4-BE49-F238E27FC236}">
                <a16:creationId xmlns:a16="http://schemas.microsoft.com/office/drawing/2014/main" id="{866D22DB-943A-2CFB-CDDE-230E257A23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8DDF15-3B9B-4E4B-45F6-83A6CAAF8662}"/>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3948091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15E9D-6BB6-8F53-7575-21135F2D3C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AE7183-4FEB-685E-0A60-7FF596EC25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BF1FBD-B8F9-B56B-D0D7-E8C959406C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3CA9C2-2CA3-511D-6223-99EAE948A1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3AC7D5-7EC6-4057-4209-7CFEEB818C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464B1B-2DA8-6058-AA0A-7F0232A4C19F}"/>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8" name="Footer Placeholder 7">
            <a:extLst>
              <a:ext uri="{FF2B5EF4-FFF2-40B4-BE49-F238E27FC236}">
                <a16:creationId xmlns:a16="http://schemas.microsoft.com/office/drawing/2014/main" id="{12D3BD02-AA37-1BBB-D0FC-A784F003DE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92BEB-687C-E518-EC04-B9B1196FE513}"/>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1188188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E57C-8D8F-838F-91C0-BE15AF54CB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808554-60A5-A07B-A5FA-564AFD102698}"/>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4" name="Footer Placeholder 3">
            <a:extLst>
              <a:ext uri="{FF2B5EF4-FFF2-40B4-BE49-F238E27FC236}">
                <a16:creationId xmlns:a16="http://schemas.microsoft.com/office/drawing/2014/main" id="{A1102EC9-DFAC-8E2C-2786-C97CE6CCA8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E8F399-B8B0-321E-D5C2-656324C40296}"/>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306924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04FF22-09A7-89C6-F779-3DA3B844A933}"/>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3" name="Footer Placeholder 2">
            <a:extLst>
              <a:ext uri="{FF2B5EF4-FFF2-40B4-BE49-F238E27FC236}">
                <a16:creationId xmlns:a16="http://schemas.microsoft.com/office/drawing/2014/main" id="{39B188BD-22F7-019C-A9AC-CC20A2E4B8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C808B6-6667-F25C-68B8-472F8B1F44AB}"/>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300087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EF8F4-8BBC-A81C-BB5B-AB3316692A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331E32-A780-BD08-2DC1-D25E3A6E27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CD6BF5-0261-A61B-A735-B174E86936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029BD9-E428-4A82-B8F6-8691A951C109}"/>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6" name="Footer Placeholder 5">
            <a:extLst>
              <a:ext uri="{FF2B5EF4-FFF2-40B4-BE49-F238E27FC236}">
                <a16:creationId xmlns:a16="http://schemas.microsoft.com/office/drawing/2014/main" id="{A3E40CBC-0419-B402-004F-87D2A39B31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C2CA7B-B70C-AD96-A97B-E08C69BDB6BD}"/>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4123381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9BB0C-3AF0-32E6-F392-9163AAC965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DB4CCA-925D-5DE2-F6ED-DBEB5D7C73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702093-BEC3-1973-BF02-CDAEEF5811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AB9CD0-8791-62BC-B93E-6889C305D75B}"/>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6" name="Footer Placeholder 5">
            <a:extLst>
              <a:ext uri="{FF2B5EF4-FFF2-40B4-BE49-F238E27FC236}">
                <a16:creationId xmlns:a16="http://schemas.microsoft.com/office/drawing/2014/main" id="{3371EEB1-AFAB-600F-11DB-6B4F88E7FA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3E3CA4-6822-6748-E601-E674B532CAAD}"/>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26601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2E16-D73F-949D-8622-08FC688644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2328DB-DF54-1DCC-ACD0-F0EFFE552E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5AA81-8555-7427-869C-37CE16576939}"/>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5" name="Footer Placeholder 4">
            <a:extLst>
              <a:ext uri="{FF2B5EF4-FFF2-40B4-BE49-F238E27FC236}">
                <a16:creationId xmlns:a16="http://schemas.microsoft.com/office/drawing/2014/main" id="{F8EAA499-7688-E235-1483-77BB4ED15B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B844CD-4D7A-7EAC-062B-B8A9658F5A40}"/>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1696468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DE8083-8C62-0BE8-C5C7-70DE605F25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F62C81-4ABC-42E3-408D-13C25B3DA4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291BB9-AD70-3319-49D4-C9944BFAD26C}"/>
              </a:ext>
            </a:extLst>
          </p:cNvPr>
          <p:cNvSpPr>
            <a:spLocks noGrp="1"/>
          </p:cNvSpPr>
          <p:nvPr>
            <p:ph type="dt" sz="half" idx="10"/>
          </p:nvPr>
        </p:nvSpPr>
        <p:spPr/>
        <p:txBody>
          <a:bodyPr/>
          <a:lstStyle/>
          <a:p>
            <a:fld id="{0374CFB3-32D3-4512-92F3-FFCFAF132072}" type="datetimeFigureOut">
              <a:rPr lang="en-US" smtClean="0"/>
              <a:t>2/9/2026</a:t>
            </a:fld>
            <a:endParaRPr lang="en-US"/>
          </a:p>
        </p:txBody>
      </p:sp>
      <p:sp>
        <p:nvSpPr>
          <p:cNvPr id="5" name="Footer Placeholder 4">
            <a:extLst>
              <a:ext uri="{FF2B5EF4-FFF2-40B4-BE49-F238E27FC236}">
                <a16:creationId xmlns:a16="http://schemas.microsoft.com/office/drawing/2014/main" id="{D73F84AC-460E-AEDF-ED9F-4EC77E67C0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67260-478D-4456-3DEA-26DD2B3D2403}"/>
              </a:ext>
            </a:extLst>
          </p:cNvPr>
          <p:cNvSpPr>
            <a:spLocks noGrp="1"/>
          </p:cNvSpPr>
          <p:nvPr>
            <p:ph type="sldNum" sz="quarter" idx="12"/>
          </p:nvPr>
        </p:nvSpPr>
        <p:spPr/>
        <p:txBody>
          <a:bodyPr/>
          <a:lstStyle/>
          <a:p>
            <a:fld id="{3DDDF678-FFA6-4DB1-BDD6-A767BE57B390}" type="slidenum">
              <a:rPr lang="en-US" smtClean="0"/>
              <a:t>‹#›</a:t>
            </a:fld>
            <a:endParaRPr lang="en-US"/>
          </a:p>
        </p:txBody>
      </p:sp>
    </p:spTree>
    <p:extLst>
      <p:ext uri="{BB962C8B-B14F-4D97-AF65-F5344CB8AC3E}">
        <p14:creationId xmlns:p14="http://schemas.microsoft.com/office/powerpoint/2010/main" val="3054171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487B30-91B5-0AC0-C5F0-2995089508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AE9067-7855-78D5-6668-F2A3CA09E1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4F4254-076F-934D-B6A2-0CC40E30E1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74CFB3-32D3-4512-92F3-FFCFAF132072}" type="datetimeFigureOut">
              <a:rPr lang="en-US" smtClean="0"/>
              <a:t>2/9/2026</a:t>
            </a:fld>
            <a:endParaRPr lang="en-US"/>
          </a:p>
        </p:txBody>
      </p:sp>
      <p:sp>
        <p:nvSpPr>
          <p:cNvPr id="5" name="Footer Placeholder 4">
            <a:extLst>
              <a:ext uri="{FF2B5EF4-FFF2-40B4-BE49-F238E27FC236}">
                <a16:creationId xmlns:a16="http://schemas.microsoft.com/office/drawing/2014/main" id="{F7D21843-EC94-A036-A5A6-B7DFDE0BA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EF1A7A2-3B7F-640A-0A1B-EB722563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DDF678-FFA6-4DB1-BDD6-A767BE57B390}" type="slidenum">
              <a:rPr lang="en-US" smtClean="0"/>
              <a:t>‹#›</a:t>
            </a:fld>
            <a:endParaRPr lang="en-US"/>
          </a:p>
        </p:txBody>
      </p:sp>
    </p:spTree>
    <p:extLst>
      <p:ext uri="{BB962C8B-B14F-4D97-AF65-F5344CB8AC3E}">
        <p14:creationId xmlns:p14="http://schemas.microsoft.com/office/powerpoint/2010/main" val="1062403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11" Type="http://schemas.microsoft.com/office/2007/relationships/hdphoto" Target="../media/hdphoto3.wdp"/><Relationship Id="rId5" Type="http://schemas.openxmlformats.org/officeDocument/2006/relationships/image" Target="../media/image9.jpeg"/><Relationship Id="rId10" Type="http://schemas.openxmlformats.org/officeDocument/2006/relationships/image" Target="../media/image13.png"/><Relationship Id="rId4" Type="http://schemas.openxmlformats.org/officeDocument/2006/relationships/image" Target="../media/image8.png"/><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36.png"/><Relationship Id="rId15" Type="http://schemas.openxmlformats.org/officeDocument/2006/relationships/image" Target="../media/image4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png"/><Relationship Id="rId14" Type="http://schemas.openxmlformats.org/officeDocument/2006/relationships/image" Target="../media/image45.jpeg"/></Relationships>
</file>

<file path=ppt/slides/_rels/slide11.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53.jpeg"/><Relationship Id="rId7"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image" Target="../media/image58.png"/><Relationship Id="rId5" Type="http://schemas.openxmlformats.org/officeDocument/2006/relationships/image" Target="../media/image35.jpeg"/><Relationship Id="rId10" Type="http://schemas.openxmlformats.org/officeDocument/2006/relationships/image" Target="../media/image57.jpeg"/><Relationship Id="rId4" Type="http://schemas.openxmlformats.org/officeDocument/2006/relationships/image" Target="../media/image54.png"/><Relationship Id="rId9" Type="http://schemas.openxmlformats.org/officeDocument/2006/relationships/image" Target="../media/image50.jpeg"/></Relationships>
</file>

<file path=ppt/slides/_rels/slide1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jpeg"/></Relationships>
</file>

<file path=ppt/slides/_rels/slide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75.jpeg"/><Relationship Id="rId7" Type="http://schemas.openxmlformats.org/officeDocument/2006/relationships/diagramLayout" Target="../diagrams/layout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77.svg"/><Relationship Id="rId10" Type="http://schemas.microsoft.com/office/2007/relationships/diagramDrawing" Target="../diagrams/drawing1.xml"/><Relationship Id="rId4" Type="http://schemas.openxmlformats.org/officeDocument/2006/relationships/image" Target="../media/image76.png"/><Relationship Id="rId9" Type="http://schemas.openxmlformats.org/officeDocument/2006/relationships/diagramColors" Target="../diagrams/colors1.xml"/></Relationships>
</file>

<file path=ppt/slides/_rels/slide2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3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3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3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AE1C44-C10E-9F3A-600C-09059A82EB3B}"/>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t="7812" b="7812"/>
          <a:stretch/>
        </p:blipFill>
        <p:spPr>
          <a:xfrm>
            <a:off x="20" y="10"/>
            <a:ext cx="12191980" cy="6857990"/>
          </a:xfrm>
          <a:prstGeom prst="rect">
            <a:avLst/>
          </a:prstGeom>
        </p:spPr>
      </p:pic>
      <p:sp>
        <p:nvSpPr>
          <p:cNvPr id="2" name="Title 1">
            <a:extLst>
              <a:ext uri="{FF2B5EF4-FFF2-40B4-BE49-F238E27FC236}">
                <a16:creationId xmlns:a16="http://schemas.microsoft.com/office/drawing/2014/main" id="{0A62416F-3513-8E38-BFD7-8750E6AFFE53}"/>
              </a:ext>
            </a:extLst>
          </p:cNvPr>
          <p:cNvSpPr>
            <a:spLocks noGrp="1"/>
          </p:cNvSpPr>
          <p:nvPr>
            <p:ph type="ctrTitle"/>
          </p:nvPr>
        </p:nvSpPr>
        <p:spPr>
          <a:xfrm>
            <a:off x="299357" y="1722675"/>
            <a:ext cx="11593285" cy="2764606"/>
          </a:xfrm>
        </p:spPr>
        <p:txBody>
          <a:bodyPr>
            <a:noAutofit/>
          </a:bodyPr>
          <a:lstStyle/>
          <a:p>
            <a:r>
              <a:rPr lang="en-US" sz="10000">
                <a:ln w="22225">
                  <a:solidFill>
                    <a:schemeClr val="tx1"/>
                  </a:solidFill>
                  <a:miter lim="800000"/>
                </a:ln>
                <a:noFill/>
              </a:rPr>
              <a:t>Environmental Policy: What, Who, How &amp; Where?</a:t>
            </a:r>
          </a:p>
        </p:txBody>
      </p:sp>
      <p:sp>
        <p:nvSpPr>
          <p:cNvPr id="3" name="Subtitle 2">
            <a:extLst>
              <a:ext uri="{FF2B5EF4-FFF2-40B4-BE49-F238E27FC236}">
                <a16:creationId xmlns:a16="http://schemas.microsoft.com/office/drawing/2014/main" id="{3642BF39-BF8F-7AD4-E5F0-1F1AC0A4E409}"/>
              </a:ext>
            </a:extLst>
          </p:cNvPr>
          <p:cNvSpPr>
            <a:spLocks noGrp="1"/>
          </p:cNvSpPr>
          <p:nvPr>
            <p:ph type="subTitle" idx="1"/>
          </p:nvPr>
        </p:nvSpPr>
        <p:spPr>
          <a:xfrm>
            <a:off x="965199" y="5440009"/>
            <a:ext cx="10261600" cy="1202995"/>
          </a:xfrm>
        </p:spPr>
        <p:txBody>
          <a:bodyPr>
            <a:normAutofit fontScale="92500" lnSpcReduction="10000"/>
          </a:bodyPr>
          <a:lstStyle/>
          <a:p>
            <a:r>
              <a:rPr lang="en-US"/>
              <a:t>PUAD 3329: Environmental Politics and Policy</a:t>
            </a:r>
          </a:p>
          <a:p>
            <a:r>
              <a:rPr lang="en-US"/>
              <a:t>Invited speaker: Dr. Zyanya I. Ramirez Diaz</a:t>
            </a:r>
          </a:p>
          <a:p>
            <a:r>
              <a:rPr lang="en-US"/>
              <a:t>Spring 2026</a:t>
            </a:r>
          </a:p>
          <a:p>
            <a:pPr algn="l"/>
            <a:endParaRPr lang="en-US" sz="3200"/>
          </a:p>
        </p:txBody>
      </p:sp>
    </p:spTree>
    <p:extLst>
      <p:ext uri="{BB962C8B-B14F-4D97-AF65-F5344CB8AC3E}">
        <p14:creationId xmlns:p14="http://schemas.microsoft.com/office/powerpoint/2010/main" val="343252054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638028C-0A78-E0EB-FA04-DD847D24C28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of multi-colored drinking straws">
            <a:extLst>
              <a:ext uri="{FF2B5EF4-FFF2-40B4-BE49-F238E27FC236}">
                <a16:creationId xmlns:a16="http://schemas.microsoft.com/office/drawing/2014/main" id="{15E2FA0E-706F-7F8F-1714-D5CE1DCAD4A4}"/>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7865" b="7865"/>
          <a:stretch>
            <a:fillRect/>
          </a:stretch>
        </p:blipFill>
        <p:spPr>
          <a:xfrm>
            <a:off x="20" y="1"/>
            <a:ext cx="12191980" cy="6857999"/>
          </a:xfrm>
          <a:prstGeom prst="rect">
            <a:avLst/>
          </a:prstGeom>
        </p:spPr>
      </p:pic>
      <p:sp>
        <p:nvSpPr>
          <p:cNvPr id="6" name="TextBox 5">
            <a:extLst>
              <a:ext uri="{FF2B5EF4-FFF2-40B4-BE49-F238E27FC236}">
                <a16:creationId xmlns:a16="http://schemas.microsoft.com/office/drawing/2014/main" id="{BD65966C-1162-4C82-CB33-C28422C52FDE}"/>
              </a:ext>
            </a:extLst>
          </p:cNvPr>
          <p:cNvSpPr txBox="1"/>
          <p:nvPr/>
        </p:nvSpPr>
        <p:spPr>
          <a:xfrm>
            <a:off x="1524000" y="1405390"/>
            <a:ext cx="9144000" cy="967695"/>
          </a:xfrm>
          <a:prstGeom prst="rect">
            <a:avLst/>
          </a:prstGeom>
        </p:spPr>
        <p:txBody>
          <a:bodyPr vert="horz" lIns="91440" tIns="45720" rIns="91440" bIns="45720" rtlCol="0" anchor="b">
            <a:normAutofit/>
          </a:bodyPr>
          <a:lstStyle/>
          <a:p>
            <a:pPr marL="57150" algn="ctr">
              <a:lnSpc>
                <a:spcPct val="90000"/>
              </a:lnSpc>
              <a:spcBef>
                <a:spcPct val="0"/>
              </a:spcBef>
              <a:spcAft>
                <a:spcPts val="600"/>
              </a:spcAft>
            </a:pPr>
            <a:r>
              <a:rPr lang="en-US" sz="6000">
                <a:ln w="22225">
                  <a:solidFill>
                    <a:schemeClr val="tx1"/>
                  </a:solidFill>
                  <a:miter lim="800000"/>
                </a:ln>
                <a:solidFill>
                  <a:srgbClr val="FFFFFF"/>
                </a:solidFill>
                <a:latin typeface="+mj-lt"/>
                <a:ea typeface="+mj-ea"/>
                <a:cs typeface="+mj-cs"/>
              </a:rPr>
              <a:t>Conceptual</a:t>
            </a:r>
            <a:r>
              <a:rPr lang="en-US" sz="6000">
                <a:solidFill>
                  <a:srgbClr val="FFFFFF"/>
                </a:solidFill>
                <a:latin typeface="+mj-lt"/>
                <a:ea typeface="+mj-ea"/>
                <a:cs typeface="+mj-cs"/>
              </a:rPr>
              <a:t> </a:t>
            </a:r>
            <a:r>
              <a:rPr lang="en-US" sz="6000">
                <a:ln w="22225">
                  <a:solidFill>
                    <a:schemeClr val="tx1"/>
                  </a:solidFill>
                  <a:miter lim="800000"/>
                </a:ln>
                <a:solidFill>
                  <a:srgbClr val="FFFFFF"/>
                </a:solidFill>
                <a:latin typeface="+mj-lt"/>
                <a:ea typeface="+mj-ea"/>
                <a:cs typeface="+mj-cs"/>
              </a:rPr>
              <a:t>Innovation</a:t>
            </a:r>
          </a:p>
        </p:txBody>
      </p:sp>
      <p:pic>
        <p:nvPicPr>
          <p:cNvPr id="3" name="Picture 2" descr="Microplastics Word Stock Illustrations – 26 Microplastics Word Stock  Illustrations, Vectors &amp; Clipart - Dreamstime">
            <a:extLst>
              <a:ext uri="{FF2B5EF4-FFF2-40B4-BE49-F238E27FC236}">
                <a16:creationId xmlns:a16="http://schemas.microsoft.com/office/drawing/2014/main" id="{6457C06C-7C9A-95DB-1E62-410540B931BB}"/>
              </a:ext>
            </a:extLst>
          </p:cNvPr>
          <p:cNvPicPr>
            <a:picLocks noChangeAspect="1" noChangeArrowheads="1"/>
          </p:cNvPicPr>
          <p:nvPr/>
        </p:nvPicPr>
        <p:blipFill>
          <a:blip r:embed="rId3">
            <a:clrChange>
              <a:clrFrom>
                <a:srgbClr val="F1F1F1"/>
              </a:clrFrom>
              <a:clrTo>
                <a:srgbClr val="F1F1F1">
                  <a:alpha val="0"/>
                </a:srgbClr>
              </a:clrTo>
            </a:clrChange>
            <a:extLst>
              <a:ext uri="{28A0092B-C50C-407E-A947-70E740481C1C}">
                <a14:useLocalDpi xmlns:a14="http://schemas.microsoft.com/office/drawing/2010/main" val="0"/>
              </a:ext>
            </a:extLst>
          </a:blip>
          <a:srcRect/>
          <a:stretch>
            <a:fillRect/>
          </a:stretch>
        </p:blipFill>
        <p:spPr bwMode="auto">
          <a:xfrm>
            <a:off x="4257041" y="2153343"/>
            <a:ext cx="3822189" cy="25513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61DA81C-53FA-11EA-D2B6-E265771A201C}"/>
              </a:ext>
            </a:extLst>
          </p:cNvPr>
          <p:cNvSpPr txBox="1"/>
          <p:nvPr/>
        </p:nvSpPr>
        <p:spPr>
          <a:xfrm>
            <a:off x="106612" y="209757"/>
            <a:ext cx="2718884" cy="590931"/>
          </a:xfrm>
          <a:prstGeom prst="rect">
            <a:avLst/>
          </a:prstGeom>
          <a:noFill/>
        </p:spPr>
        <p:txBody>
          <a:bodyPr wrap="square">
            <a:spAutoFit/>
          </a:bodyPr>
          <a:lstStyle/>
          <a:p>
            <a:pPr marL="57150">
              <a:lnSpc>
                <a:spcPct val="90000"/>
              </a:lnSpc>
              <a:spcAft>
                <a:spcPts val="600"/>
              </a:spcAft>
            </a:pPr>
            <a:r>
              <a:rPr lang="en-US" sz="3600" b="1"/>
              <a:t>Last class…</a:t>
            </a:r>
          </a:p>
        </p:txBody>
      </p:sp>
      <p:pic>
        <p:nvPicPr>
          <p:cNvPr id="10" name="Picture 9" descr="Close-up of multi-colored drinking straws">
            <a:extLst>
              <a:ext uri="{FF2B5EF4-FFF2-40B4-BE49-F238E27FC236}">
                <a16:creationId xmlns:a16="http://schemas.microsoft.com/office/drawing/2014/main" id="{F7E1375A-800C-EB95-F239-71DD2073397D}"/>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artisticBlur radius="95"/>
                    </a14:imgEffect>
                  </a14:imgLayer>
                </a14:imgProps>
              </a:ext>
              <a:ext uri="{28A0092B-C50C-407E-A947-70E740481C1C}">
                <a14:useLocalDpi xmlns:a14="http://schemas.microsoft.com/office/drawing/2010/main" val="0"/>
              </a:ext>
            </a:extLst>
          </a:blip>
          <a:srcRect l="6525" t="61011" r="2650" b="16253"/>
          <a:stretch>
            <a:fillRect/>
          </a:stretch>
        </p:blipFill>
        <p:spPr>
          <a:xfrm>
            <a:off x="795528" y="4325112"/>
            <a:ext cx="11073384" cy="1850240"/>
          </a:xfrm>
          <a:prstGeom prst="rect">
            <a:avLst/>
          </a:prstGeom>
        </p:spPr>
      </p:pic>
      <p:sp>
        <p:nvSpPr>
          <p:cNvPr id="8" name="TextBox 7">
            <a:extLst>
              <a:ext uri="{FF2B5EF4-FFF2-40B4-BE49-F238E27FC236}">
                <a16:creationId xmlns:a16="http://schemas.microsoft.com/office/drawing/2014/main" id="{BC42DF69-E6C9-5D2E-C002-A284AB5E436F}"/>
              </a:ext>
            </a:extLst>
          </p:cNvPr>
          <p:cNvSpPr txBox="1"/>
          <p:nvPr/>
        </p:nvSpPr>
        <p:spPr>
          <a:xfrm>
            <a:off x="727020" y="4602955"/>
            <a:ext cx="11141892" cy="2998334"/>
          </a:xfrm>
          <a:prstGeom prst="rect">
            <a:avLst/>
          </a:prstGeom>
        </p:spPr>
        <p:txBody>
          <a:bodyPr vert="horz" lIns="91440" tIns="45720" rIns="91440" bIns="45720" rtlCol="0">
            <a:normAutofit/>
          </a:bodyPr>
          <a:lstStyle/>
          <a:p>
            <a:pPr marL="285750" indent="-228600" algn="just">
              <a:lnSpc>
                <a:spcPct val="90000"/>
              </a:lnSpc>
              <a:spcAft>
                <a:spcPts val="600"/>
              </a:spcAft>
              <a:buFont typeface="Arial" panose="020B0604020202020204" pitchFamily="34" charset="0"/>
              <a:buChar char="•"/>
            </a:pPr>
            <a:r>
              <a:rPr lang="en-US" sz="2400"/>
              <a:t>Key ideas that structure arguments and action in the environmental policy realm.</a:t>
            </a:r>
          </a:p>
          <a:p>
            <a:pPr marL="285750" indent="-228600" algn="just">
              <a:lnSpc>
                <a:spcPct val="90000"/>
              </a:lnSpc>
              <a:spcAft>
                <a:spcPts val="600"/>
              </a:spcAft>
              <a:buFont typeface="Arial" panose="020B0604020202020204" pitchFamily="34" charset="0"/>
              <a:buChar char="•"/>
            </a:pPr>
            <a:r>
              <a:rPr lang="en-US" sz="2400"/>
              <a:t>Conceptual innovation + examining the significance of adjustment to the categories with which we think and argue about environmental governance.</a:t>
            </a:r>
          </a:p>
        </p:txBody>
      </p:sp>
    </p:spTree>
    <p:extLst>
      <p:ext uri="{BB962C8B-B14F-4D97-AF65-F5344CB8AC3E}">
        <p14:creationId xmlns:p14="http://schemas.microsoft.com/office/powerpoint/2010/main" val="39926328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C21B3D8-CAC1-FE20-71CC-0F01939D079A}"/>
              </a:ext>
            </a:extLst>
          </p:cNvPr>
          <p:cNvSpPr txBox="1"/>
          <p:nvPr/>
        </p:nvSpPr>
        <p:spPr>
          <a:xfrm>
            <a:off x="984157" y="962249"/>
            <a:ext cx="9977492" cy="5137468"/>
          </a:xfrm>
          <a:prstGeom prst="rect">
            <a:avLst/>
          </a:prstGeom>
        </p:spPr>
        <p:txBody>
          <a:bodyPr vert="horz" lIns="91440" tIns="45720" rIns="91440" bIns="45720" rtlCol="0" anchor="t">
            <a:normAutofit/>
          </a:bodyPr>
          <a:lstStyle/>
          <a:p>
            <a:pPr>
              <a:lnSpc>
                <a:spcPct val="90000"/>
              </a:lnSpc>
              <a:spcAft>
                <a:spcPts val="600"/>
              </a:spcAft>
            </a:pPr>
            <a:r>
              <a:rPr lang="en-US" sz="4000" b="1"/>
              <a:t>Overview of today’s class:</a:t>
            </a:r>
          </a:p>
          <a:p>
            <a:pPr>
              <a:lnSpc>
                <a:spcPct val="90000"/>
              </a:lnSpc>
              <a:spcAft>
                <a:spcPts val="600"/>
              </a:spcAft>
            </a:pPr>
            <a:endParaRPr lang="en-US" sz="4000" b="1"/>
          </a:p>
          <a:p>
            <a:pPr marL="285750" indent="-228600">
              <a:lnSpc>
                <a:spcPct val="90000"/>
              </a:lnSpc>
              <a:spcAft>
                <a:spcPts val="600"/>
              </a:spcAft>
              <a:buFont typeface="Arial" panose="020B0604020202020204" pitchFamily="34" charset="0"/>
              <a:buChar char="•"/>
            </a:pPr>
            <a:r>
              <a:rPr lang="en-US" sz="3600" b="1">
                <a:solidFill>
                  <a:srgbClr val="42BA97"/>
                </a:solidFill>
              </a:rPr>
              <a:t>What? </a:t>
            </a:r>
            <a:r>
              <a:rPr lang="en-US" sz="2800"/>
              <a:t>Mitigation, Adaptation, Intervention &amp; Knowledge-Based Expansion</a:t>
            </a:r>
          </a:p>
          <a:p>
            <a:pPr marL="285750" indent="-228600">
              <a:lnSpc>
                <a:spcPct val="90000"/>
              </a:lnSpc>
              <a:spcAft>
                <a:spcPts val="600"/>
              </a:spcAft>
              <a:buFont typeface="Arial" panose="020B0604020202020204" pitchFamily="34" charset="0"/>
              <a:buChar char="•"/>
            </a:pPr>
            <a:r>
              <a:rPr lang="en-US" sz="3600" b="1">
                <a:solidFill>
                  <a:srgbClr val="42BA97"/>
                </a:solidFill>
              </a:rPr>
              <a:t>Who? </a:t>
            </a:r>
            <a:r>
              <a:rPr lang="en-US" sz="2800"/>
              <a:t>Science Policy and the role of scientist</a:t>
            </a:r>
          </a:p>
          <a:p>
            <a:pPr marL="285750" indent="-228600">
              <a:lnSpc>
                <a:spcPct val="90000"/>
              </a:lnSpc>
              <a:spcAft>
                <a:spcPts val="600"/>
              </a:spcAft>
              <a:buFont typeface="Arial" panose="020B0604020202020204" pitchFamily="34" charset="0"/>
              <a:buChar char="•"/>
            </a:pPr>
            <a:r>
              <a:rPr lang="en-US" sz="3600" b="1">
                <a:solidFill>
                  <a:srgbClr val="42BA97"/>
                </a:solidFill>
              </a:rPr>
              <a:t>How? </a:t>
            </a:r>
            <a:r>
              <a:rPr lang="en-US" sz="2800"/>
              <a:t>Types of practice</a:t>
            </a:r>
          </a:p>
          <a:p>
            <a:pPr marL="285750" indent="-228600">
              <a:lnSpc>
                <a:spcPct val="90000"/>
              </a:lnSpc>
              <a:spcAft>
                <a:spcPts val="600"/>
              </a:spcAft>
              <a:buFont typeface="Arial" panose="020B0604020202020204" pitchFamily="34" charset="0"/>
              <a:buChar char="•"/>
            </a:pPr>
            <a:r>
              <a:rPr lang="en-US" sz="3600" b="1">
                <a:solidFill>
                  <a:srgbClr val="42BA97"/>
                </a:solidFill>
              </a:rPr>
              <a:t>Where? </a:t>
            </a:r>
            <a:r>
              <a:rPr lang="en-US" sz="2800"/>
              <a:t>Government, non-profits, etc.; federal, state, local &amp; international</a:t>
            </a:r>
          </a:p>
          <a:p>
            <a:pPr marL="285750" indent="-228600">
              <a:lnSpc>
                <a:spcPct val="90000"/>
              </a:lnSpc>
              <a:spcAft>
                <a:spcPts val="600"/>
              </a:spcAft>
              <a:buFont typeface="Arial" panose="020B0604020202020204" pitchFamily="34" charset="0"/>
              <a:buChar char="•"/>
            </a:pPr>
            <a:r>
              <a:rPr lang="en-US" sz="3600" b="1">
                <a:solidFill>
                  <a:srgbClr val="42BA97"/>
                </a:solidFill>
              </a:rPr>
              <a:t>Case study </a:t>
            </a:r>
            <a:r>
              <a:rPr lang="en-US" sz="2800"/>
              <a:t>for air quality policy at the local level</a:t>
            </a:r>
          </a:p>
        </p:txBody>
      </p:sp>
    </p:spTree>
    <p:extLst>
      <p:ext uri="{BB962C8B-B14F-4D97-AF65-F5344CB8AC3E}">
        <p14:creationId xmlns:p14="http://schemas.microsoft.com/office/powerpoint/2010/main" val="2379649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ishonorable Discharge | Environmental Working Group">
            <a:extLst>
              <a:ext uri="{FF2B5EF4-FFF2-40B4-BE49-F238E27FC236}">
                <a16:creationId xmlns:a16="http://schemas.microsoft.com/office/drawing/2014/main" id="{9E82798A-1D4A-D45F-0E8F-307B6AE60C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504" b="5011"/>
          <a:stretch>
            <a:fillRect/>
          </a:stretch>
        </p:blipFill>
        <p:spPr bwMode="auto">
          <a:xfrm>
            <a:off x="-1" y="1"/>
            <a:ext cx="12192000" cy="6068290"/>
          </a:xfrm>
          <a:prstGeom prst="rect">
            <a:avLst/>
          </a:prstGeom>
          <a:noFill/>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034" name="Freeform: Shape 1033">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035" name="Freeform: Shape 1034">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036" name="Freeform: Shape 1035">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037" name="Freeform: Shape 1036">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A0F5E474-BAD1-B519-53D6-28641A67B71E}"/>
              </a:ext>
            </a:extLst>
          </p:cNvPr>
          <p:cNvSpPr txBox="1">
            <a:spLocks/>
          </p:cNvSpPr>
          <p:nvPr/>
        </p:nvSpPr>
        <p:spPr>
          <a:xfrm>
            <a:off x="652450" y="5646145"/>
            <a:ext cx="11593285" cy="8591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0000">
                <a:ln w="22225">
                  <a:solidFill>
                    <a:schemeClr val="tx1"/>
                  </a:solidFill>
                  <a:miter lim="800000"/>
                </a:ln>
                <a:noFill/>
              </a:rPr>
              <a:t>Polluted River</a:t>
            </a:r>
          </a:p>
        </p:txBody>
      </p:sp>
    </p:spTree>
    <p:extLst>
      <p:ext uri="{BB962C8B-B14F-4D97-AF65-F5344CB8AC3E}">
        <p14:creationId xmlns:p14="http://schemas.microsoft.com/office/powerpoint/2010/main" val="1424306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585F9F1A-DA83-6A2B-49BE-1A5A4C5771D5}"/>
              </a:ext>
            </a:extLst>
          </p:cNvPr>
          <p:cNvSpPr/>
          <p:nvPr/>
        </p:nvSpPr>
        <p:spPr>
          <a:xfrm>
            <a:off x="451446" y="265469"/>
            <a:ext cx="3942735" cy="37460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Mitigation</a:t>
            </a:r>
          </a:p>
          <a:p>
            <a:pPr algn="ctr"/>
            <a:r>
              <a:rPr lang="en-US" sz="2000"/>
              <a:t>- Reduce emissions</a:t>
            </a:r>
          </a:p>
        </p:txBody>
      </p:sp>
      <p:sp>
        <p:nvSpPr>
          <p:cNvPr id="5" name="Oval 4">
            <a:extLst>
              <a:ext uri="{FF2B5EF4-FFF2-40B4-BE49-F238E27FC236}">
                <a16:creationId xmlns:a16="http://schemas.microsoft.com/office/drawing/2014/main" id="{53D3F135-8068-390A-D9A5-56F333F3266D}"/>
              </a:ext>
            </a:extLst>
          </p:cNvPr>
          <p:cNvSpPr/>
          <p:nvPr/>
        </p:nvSpPr>
        <p:spPr>
          <a:xfrm>
            <a:off x="5373509" y="176261"/>
            <a:ext cx="3942735" cy="374609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Adaptation</a:t>
            </a:r>
          </a:p>
          <a:p>
            <a:pPr marL="342900" indent="-342900" algn="ctr">
              <a:buFontTx/>
              <a:buChar char="-"/>
            </a:pPr>
            <a:r>
              <a:rPr lang="en-US" sz="2000"/>
              <a:t>Plan for impacts</a:t>
            </a:r>
          </a:p>
          <a:p>
            <a:pPr marL="342900" indent="-342900" algn="ctr">
              <a:buFontTx/>
              <a:buChar char="-"/>
            </a:pPr>
            <a:r>
              <a:rPr lang="en-US" sz="2000"/>
              <a:t>Build resilience</a:t>
            </a:r>
          </a:p>
          <a:p>
            <a:pPr marL="342900" indent="-342900" algn="ctr">
              <a:buFontTx/>
              <a:buChar char="-"/>
            </a:pPr>
            <a:r>
              <a:rPr lang="en-US" sz="2000"/>
              <a:t>Improve response capacity</a:t>
            </a:r>
          </a:p>
        </p:txBody>
      </p:sp>
      <p:sp>
        <p:nvSpPr>
          <p:cNvPr id="6" name="Oval 5">
            <a:extLst>
              <a:ext uri="{FF2B5EF4-FFF2-40B4-BE49-F238E27FC236}">
                <a16:creationId xmlns:a16="http://schemas.microsoft.com/office/drawing/2014/main" id="{61DF7113-6534-976C-4378-BF138951BCBB}"/>
              </a:ext>
            </a:extLst>
          </p:cNvPr>
          <p:cNvSpPr/>
          <p:nvPr/>
        </p:nvSpPr>
        <p:spPr>
          <a:xfrm>
            <a:off x="2748476" y="2733787"/>
            <a:ext cx="3942735" cy="3746091"/>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algn="ctr"/>
            <a:r>
              <a:rPr lang="en-US" sz="3600" b="1"/>
              <a:t>Intervention</a:t>
            </a:r>
          </a:p>
          <a:p>
            <a:pPr marL="342900" indent="-342900" algn="ctr">
              <a:buFontTx/>
              <a:buChar char="-"/>
            </a:pPr>
            <a:r>
              <a:rPr lang="en-US" sz="2000"/>
              <a:t>Introduce additional changed to counteract emissions</a:t>
            </a:r>
          </a:p>
        </p:txBody>
      </p:sp>
      <p:sp>
        <p:nvSpPr>
          <p:cNvPr id="7" name="Oval 6">
            <a:extLst>
              <a:ext uri="{FF2B5EF4-FFF2-40B4-BE49-F238E27FC236}">
                <a16:creationId xmlns:a16="http://schemas.microsoft.com/office/drawing/2014/main" id="{B204883E-9649-C77E-64A1-C7422B2CFBCF}"/>
              </a:ext>
            </a:extLst>
          </p:cNvPr>
          <p:cNvSpPr/>
          <p:nvPr/>
        </p:nvSpPr>
        <p:spPr>
          <a:xfrm>
            <a:off x="7563643" y="2733787"/>
            <a:ext cx="3942735" cy="374609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 tIns="18288" rIns="18288" bIns="18288" rtlCol="0" anchor="t"/>
          <a:lstStyle/>
          <a:p>
            <a:pPr algn="ctr"/>
            <a:r>
              <a:rPr lang="en-US" sz="3200" b="1"/>
              <a:t>Knowledge-based expansion</a:t>
            </a:r>
          </a:p>
          <a:p>
            <a:pPr marL="342900" indent="-342900" algn="ctr">
              <a:buFontTx/>
              <a:buChar char="-"/>
            </a:pPr>
            <a:r>
              <a:rPr lang="en-US"/>
              <a:t>Scientific assessment</a:t>
            </a:r>
          </a:p>
          <a:p>
            <a:pPr marL="342900" indent="-342900" algn="ctr">
              <a:buFontTx/>
              <a:buChar char="-"/>
            </a:pPr>
            <a:r>
              <a:rPr lang="en-US"/>
              <a:t>Technology development</a:t>
            </a:r>
          </a:p>
          <a:p>
            <a:pPr marL="342900" indent="-342900" algn="ctr">
              <a:buFontTx/>
              <a:buChar char="-"/>
            </a:pPr>
            <a:r>
              <a:rPr lang="en-US"/>
              <a:t>Observations</a:t>
            </a:r>
          </a:p>
          <a:p>
            <a:pPr marL="342900" indent="-342900" algn="ctr">
              <a:buFontTx/>
              <a:buChar char="-"/>
            </a:pPr>
            <a:r>
              <a:rPr lang="en-US"/>
              <a:t>Research</a:t>
            </a:r>
          </a:p>
        </p:txBody>
      </p:sp>
      <p:pic>
        <p:nvPicPr>
          <p:cNvPr id="4098" name="Picture 2" descr="mississippi river pollution">
            <a:extLst>
              <a:ext uri="{FF2B5EF4-FFF2-40B4-BE49-F238E27FC236}">
                <a16:creationId xmlns:a16="http://schemas.microsoft.com/office/drawing/2014/main" id="{4EB80EC6-68EE-D323-B533-CBB847D1D0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5783" y="1288630"/>
            <a:ext cx="2996217" cy="199586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E MISSISSIPPI RIVER">
            <a:extLst>
              <a:ext uri="{FF2B5EF4-FFF2-40B4-BE49-F238E27FC236}">
                <a16:creationId xmlns:a16="http://schemas.microsoft.com/office/drawing/2014/main" id="{28418145-0822-4EB5-21CB-6FE00F68C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9192" y="0"/>
            <a:ext cx="2543504" cy="16417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AA71050-A676-C3B3-BB93-A6D15BFAC00F}"/>
              </a:ext>
            </a:extLst>
          </p:cNvPr>
          <p:cNvPicPr>
            <a:picLocks noChangeAspect="1"/>
          </p:cNvPicPr>
          <p:nvPr/>
        </p:nvPicPr>
        <p:blipFill>
          <a:blip r:embed="rId4"/>
          <a:stretch>
            <a:fillRect/>
          </a:stretch>
        </p:blipFill>
        <p:spPr>
          <a:xfrm>
            <a:off x="8593367" y="0"/>
            <a:ext cx="3598633" cy="1288630"/>
          </a:xfrm>
          <a:prstGeom prst="rect">
            <a:avLst/>
          </a:prstGeom>
        </p:spPr>
      </p:pic>
      <p:pic>
        <p:nvPicPr>
          <p:cNvPr id="4108" name="Picture 12" descr="Rivers | The Interceptor | The Ocean Cleanup">
            <a:extLst>
              <a:ext uri="{FF2B5EF4-FFF2-40B4-BE49-F238E27FC236}">
                <a16:creationId xmlns:a16="http://schemas.microsoft.com/office/drawing/2014/main" id="{79FB1C2B-8903-04AB-6852-F8387163CE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58" y="4606832"/>
            <a:ext cx="3834305" cy="2155731"/>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Reproducción descontrolada de lirios acuáticos en los canales de... |  Download Scientific Diagram">
            <a:extLst>
              <a:ext uri="{FF2B5EF4-FFF2-40B4-BE49-F238E27FC236}">
                <a16:creationId xmlns:a16="http://schemas.microsoft.com/office/drawing/2014/main" id="{E6B07913-5AC3-B0DA-E7A2-F6C3F7F3E1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flipV="1">
            <a:off x="5675585" y="5102612"/>
            <a:ext cx="2338683" cy="17553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ipette dripping green solution into test tube">
            <a:extLst>
              <a:ext uri="{FF2B5EF4-FFF2-40B4-BE49-F238E27FC236}">
                <a16:creationId xmlns:a16="http://schemas.microsoft.com/office/drawing/2014/main" id="{476D97BE-634D-5A52-82CD-FD9D9CA380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49560" y="5761703"/>
            <a:ext cx="1642440" cy="1096297"/>
          </a:xfrm>
          <a:prstGeom prst="rect">
            <a:avLst/>
          </a:prstGeom>
        </p:spPr>
      </p:pic>
      <p:sp>
        <p:nvSpPr>
          <p:cNvPr id="16" name="TextBox 15">
            <a:extLst>
              <a:ext uri="{FF2B5EF4-FFF2-40B4-BE49-F238E27FC236}">
                <a16:creationId xmlns:a16="http://schemas.microsoft.com/office/drawing/2014/main" id="{A05B2504-F0B5-71C8-CE4A-3D8D2DA155ED}"/>
              </a:ext>
            </a:extLst>
          </p:cNvPr>
          <p:cNvSpPr txBox="1"/>
          <p:nvPr/>
        </p:nvSpPr>
        <p:spPr>
          <a:xfrm>
            <a:off x="2540" y="0"/>
            <a:ext cx="1809493" cy="646331"/>
          </a:xfrm>
          <a:prstGeom prst="rect">
            <a:avLst/>
          </a:prstGeom>
          <a:noFill/>
        </p:spPr>
        <p:txBody>
          <a:bodyPr wrap="square">
            <a:spAutoFit/>
          </a:bodyPr>
          <a:lstStyle/>
          <a:p>
            <a:r>
              <a:rPr lang="en-US" sz="3600" b="1">
                <a:solidFill>
                  <a:srgbClr val="42BA97"/>
                </a:solidFill>
              </a:rPr>
              <a:t>What? </a:t>
            </a:r>
            <a:endParaRPr lang="en-US" sz="3600"/>
          </a:p>
        </p:txBody>
      </p:sp>
      <p:pic>
        <p:nvPicPr>
          <p:cNvPr id="17" name="Picture 6" descr="THE MISSISSIPPI RIVER">
            <a:extLst>
              <a:ext uri="{FF2B5EF4-FFF2-40B4-BE49-F238E27FC236}">
                <a16:creationId xmlns:a16="http://schemas.microsoft.com/office/drawing/2014/main" id="{99BA3B5D-88FA-415E-1A31-4957B574763C}"/>
              </a:ext>
            </a:extLst>
          </p:cNvPr>
          <p:cNvPicPr>
            <a:picLocks noChangeAspect="1" noChangeArrowheads="1"/>
          </p:cNvPicPr>
          <p:nvPr/>
        </p:nvPicPr>
        <p:blipFill>
          <a:blip r:embed="rId8">
            <a:duotone>
              <a:schemeClr val="bg2">
                <a:shade val="45000"/>
                <a:satMod val="135000"/>
              </a:schemeClr>
              <a:prstClr val="white"/>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999192" y="0"/>
            <a:ext cx="2543504" cy="164171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0676321E-9DEB-524E-B55C-A4E568F95A7E}"/>
              </a:ext>
            </a:extLst>
          </p:cNvPr>
          <p:cNvPicPr>
            <a:picLocks noChangeAspect="1"/>
          </p:cNvPicPr>
          <p:nvPr/>
        </p:nvPicPr>
        <p:blipFill>
          <a:blip r:embed="rId10">
            <a:duotone>
              <a:schemeClr val="bg2">
                <a:shade val="45000"/>
                <a:satMod val="135000"/>
              </a:schemeClr>
              <a:prstClr val="white"/>
            </a:duotone>
            <a:extLst>
              <a:ext uri="{BEBA8EAE-BF5A-486C-A8C5-ECC9F3942E4B}">
                <a14:imgProps xmlns:a14="http://schemas.microsoft.com/office/drawing/2010/main">
                  <a14:imgLayer r:embed="rId11">
                    <a14:imgEffect>
                      <a14:saturation sat="0"/>
                    </a14:imgEffect>
                  </a14:imgLayer>
                </a14:imgProps>
              </a:ext>
            </a:extLst>
          </a:blip>
          <a:stretch>
            <a:fillRect/>
          </a:stretch>
        </p:blipFill>
        <p:spPr>
          <a:xfrm>
            <a:off x="8593013" y="-6324"/>
            <a:ext cx="3598633" cy="1288630"/>
          </a:xfrm>
          <a:prstGeom prst="rect">
            <a:avLst/>
          </a:prstGeom>
        </p:spPr>
      </p:pic>
      <p:pic>
        <p:nvPicPr>
          <p:cNvPr id="19" name="Picture 12" descr="Rivers | The Interceptor | The Ocean Cleanup">
            <a:extLst>
              <a:ext uri="{FF2B5EF4-FFF2-40B4-BE49-F238E27FC236}">
                <a16:creationId xmlns:a16="http://schemas.microsoft.com/office/drawing/2014/main" id="{9FF2E55B-3A86-BC19-509C-EBBDF2509D15}"/>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7157" y="4606831"/>
            <a:ext cx="3834305" cy="215573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descr="Reproducción descontrolada de lirios acuáticos en los canales de... |  Download Scientific Diagram">
            <a:extLst>
              <a:ext uri="{FF2B5EF4-FFF2-40B4-BE49-F238E27FC236}">
                <a16:creationId xmlns:a16="http://schemas.microsoft.com/office/drawing/2014/main" id="{C67A2881-5B40-F945-8AA1-CE01AEA7BF24}"/>
              </a:ext>
            </a:extLst>
          </p:cNvPr>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flipV="1">
            <a:off x="5675583" y="5102612"/>
            <a:ext cx="2338683" cy="1755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68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 presetClass="emph" presetSubtype="2" fill="hold" grpId="0" nodeType="withEffect">
                                  <p:stCondLst>
                                    <p:cond delay="0"/>
                                  </p:stCondLst>
                                  <p:childTnLst>
                                    <p:animClr clrSpc="rgb" dir="cw">
                                      <p:cBhvr>
                                        <p:cTn id="15" dur="2000" fill="hold"/>
                                        <p:tgtEl>
                                          <p:spTgt spid="4"/>
                                        </p:tgtEl>
                                        <p:attrNameLst>
                                          <p:attrName>fillcolor</p:attrName>
                                        </p:attrNameLst>
                                      </p:cBhvr>
                                      <p:to>
                                        <a:srgbClr val="7F7F7F"/>
                                      </p:to>
                                    </p:animClr>
                                    <p:set>
                                      <p:cBhvr>
                                        <p:cTn id="16" dur="2000" fill="hold"/>
                                        <p:tgtEl>
                                          <p:spTgt spid="4"/>
                                        </p:tgtEl>
                                        <p:attrNameLst>
                                          <p:attrName>fill.type</p:attrName>
                                        </p:attrNameLst>
                                      </p:cBhvr>
                                      <p:to>
                                        <p:strVal val="solid"/>
                                      </p:to>
                                    </p:set>
                                    <p:set>
                                      <p:cBhvr>
                                        <p:cTn id="17" dur="2000" fill="hold"/>
                                        <p:tgtEl>
                                          <p:spTgt spid="4"/>
                                        </p:tgtEl>
                                        <p:attrNameLst>
                                          <p:attrName>fill.on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4108"/>
                                        </p:tgtEl>
                                        <p:attrNameLst>
                                          <p:attrName>style.visibility</p:attrName>
                                        </p:attrNameLst>
                                      </p:cBhvr>
                                      <p:to>
                                        <p:strVal val="visible"/>
                                      </p:to>
                                    </p:set>
                                    <p:animEffect transition="in" filter="fade">
                                      <p:cBhvr>
                                        <p:cTn id="28" dur="500"/>
                                        <p:tgtEl>
                                          <p:spTgt spid="4108"/>
                                        </p:tgtEl>
                                      </p:cBhvr>
                                    </p:animEffect>
                                  </p:childTnLst>
                                </p:cTn>
                              </p:par>
                              <p:par>
                                <p:cTn id="29" presetID="10" presetClass="entr" presetSubtype="0" fill="hold" nodeType="withEffect">
                                  <p:stCondLst>
                                    <p:cond delay="0"/>
                                  </p:stCondLst>
                                  <p:childTnLst>
                                    <p:set>
                                      <p:cBhvr>
                                        <p:cTn id="30" dur="1" fill="hold">
                                          <p:stCondLst>
                                            <p:cond delay="0"/>
                                          </p:stCondLst>
                                        </p:cTn>
                                        <p:tgtEl>
                                          <p:spTgt spid="4110"/>
                                        </p:tgtEl>
                                        <p:attrNameLst>
                                          <p:attrName>style.visibility</p:attrName>
                                        </p:attrNameLst>
                                      </p:cBhvr>
                                      <p:to>
                                        <p:strVal val="visible"/>
                                      </p:to>
                                    </p:set>
                                    <p:animEffect transition="in" filter="fade">
                                      <p:cBhvr>
                                        <p:cTn id="31" dur="500"/>
                                        <p:tgtEl>
                                          <p:spTgt spid="4110"/>
                                        </p:tgtEl>
                                      </p:cBhvr>
                                    </p:animEffect>
                                  </p:childTnLst>
                                </p:cTn>
                              </p:par>
                              <p:par>
                                <p:cTn id="32" presetID="1" presetClass="emph" presetSubtype="2" fill="hold" nodeType="withEffect">
                                  <p:stCondLst>
                                    <p:cond delay="0"/>
                                  </p:stCondLst>
                                  <p:childTnLst>
                                    <p:animClr clrSpc="rgb" dir="cw">
                                      <p:cBhvr>
                                        <p:cTn id="33" dur="1300" fill="hold"/>
                                        <p:tgtEl>
                                          <p:spTgt spid="5"/>
                                        </p:tgtEl>
                                        <p:attrNameLst>
                                          <p:attrName>fillcolor</p:attrName>
                                        </p:attrNameLst>
                                      </p:cBhvr>
                                      <p:to>
                                        <a:srgbClr val="7F7F7F"/>
                                      </p:to>
                                    </p:animClr>
                                    <p:set>
                                      <p:cBhvr>
                                        <p:cTn id="34" dur="1300" fill="hold"/>
                                        <p:tgtEl>
                                          <p:spTgt spid="5"/>
                                        </p:tgtEl>
                                        <p:attrNameLst>
                                          <p:attrName>fill.type</p:attrName>
                                        </p:attrNameLst>
                                      </p:cBhvr>
                                      <p:to>
                                        <p:strVal val="solid"/>
                                      </p:to>
                                    </p:set>
                                    <p:set>
                                      <p:cBhvr>
                                        <p:cTn id="35" dur="1300" fill="hold"/>
                                        <p:tgtEl>
                                          <p:spTgt spid="5"/>
                                        </p:tgtEl>
                                        <p:attrNameLst>
                                          <p:attrName>fill.on</p:attrName>
                                        </p:attrNameLst>
                                      </p:cBhvr>
                                      <p:to>
                                        <p:strVal val="tru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nodeType="withEffect">
                                  <p:stCondLst>
                                    <p:cond delay="0"/>
                                  </p:stCondLst>
                                  <p:childTnLst>
                                    <p:set>
                                      <p:cBhvr>
                                        <p:cTn id="42" dur="1" fill="hold">
                                          <p:stCondLst>
                                            <p:cond delay="0"/>
                                          </p:stCondLst>
                                        </p:cTn>
                                        <p:tgtEl>
                                          <p:spTgt spid="4098"/>
                                        </p:tgtEl>
                                        <p:attrNameLst>
                                          <p:attrName>style.visibility</p:attrName>
                                        </p:attrNameLst>
                                      </p:cBhvr>
                                      <p:to>
                                        <p:strVal val="visible"/>
                                      </p:to>
                                    </p:set>
                                    <p:animEffect transition="in" filter="fade">
                                      <p:cBhvr>
                                        <p:cTn id="43" dur="500"/>
                                        <p:tgtEl>
                                          <p:spTgt spid="4098"/>
                                        </p:tgtEl>
                                      </p:cBhvr>
                                    </p:animEffect>
                                  </p:childTnLst>
                                </p:cTn>
                              </p:par>
                              <p:par>
                                <p:cTn id="44" presetID="10"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 presetClass="emph" presetSubtype="2" fill="hold" nodeType="withEffect">
                                  <p:stCondLst>
                                    <p:cond delay="0"/>
                                  </p:stCondLst>
                                  <p:childTnLst>
                                    <p:animClr clrSpc="rgb" dir="cw">
                                      <p:cBhvr>
                                        <p:cTn id="48" dur="1100" fill="hold"/>
                                        <p:tgtEl>
                                          <p:spTgt spid="6"/>
                                        </p:tgtEl>
                                        <p:attrNameLst>
                                          <p:attrName>fillcolor</p:attrName>
                                        </p:attrNameLst>
                                      </p:cBhvr>
                                      <p:to>
                                        <a:srgbClr val="7F7F7F"/>
                                      </p:to>
                                    </p:animClr>
                                    <p:set>
                                      <p:cBhvr>
                                        <p:cTn id="49" dur="1100" fill="hold"/>
                                        <p:tgtEl>
                                          <p:spTgt spid="6"/>
                                        </p:tgtEl>
                                        <p:attrNameLst>
                                          <p:attrName>fill.type</p:attrName>
                                        </p:attrNameLst>
                                      </p:cBhvr>
                                      <p:to>
                                        <p:strVal val="solid"/>
                                      </p:to>
                                    </p:set>
                                    <p:set>
                                      <p:cBhvr>
                                        <p:cTn id="50" dur="1100" fill="hold"/>
                                        <p:tgtEl>
                                          <p:spTgt spid="6"/>
                                        </p:tgtEl>
                                        <p:attrNameLst>
                                          <p:attrName>fill.on</p:attrName>
                                        </p:attrNameLst>
                                      </p:cBhvr>
                                      <p:to>
                                        <p:strVal val="true"/>
                                      </p:to>
                                    </p:set>
                                  </p:childTnLst>
                                </p:cTn>
                              </p:par>
                              <p:par>
                                <p:cTn id="51" presetID="10"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7" name="Rectangle 3086">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9" name="Rectangle 3088">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91" name="Picture 3090" hidden="1">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3093" name="Rectangle 3092">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5" name="Rectangle 3094">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80" name="Picture 8" descr="TCEQ Attorney Austin, Texas | Texas Water Laws">
            <a:extLst>
              <a:ext uri="{FF2B5EF4-FFF2-40B4-BE49-F238E27FC236}">
                <a16:creationId xmlns:a16="http://schemas.microsoft.com/office/drawing/2014/main" id="{D4109079-6DEA-B43A-51D9-57C2F76B9DB9}"/>
              </a:ext>
            </a:extLst>
          </p:cNvPr>
          <p:cNvPicPr>
            <a:picLocks noChangeAspect="1" noChangeArrowheads="1"/>
          </p:cNvPicPr>
          <p:nvPr/>
        </p:nvPicPr>
        <p:blipFill>
          <a:blip r:embed="rId3">
            <a:alphaModFix amt="80000"/>
            <a:extLst>
              <a:ext uri="{28A0092B-C50C-407E-A947-70E740481C1C}">
                <a14:useLocalDpi xmlns:a14="http://schemas.microsoft.com/office/drawing/2010/main" val="0"/>
              </a:ext>
            </a:extLst>
          </a:blip>
          <a:srcRect t="9934" b="33759"/>
          <a:stretch>
            <a:fillRect/>
          </a:stretch>
        </p:blipFill>
        <p:spPr bwMode="auto">
          <a:xfrm>
            <a:off x="6098422" y="3429000"/>
            <a:ext cx="6093578" cy="343111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nvironmental Advocacy: The Anatomy of a Campaign - Nature Alberta">
            <a:extLst>
              <a:ext uri="{FF2B5EF4-FFF2-40B4-BE49-F238E27FC236}">
                <a16:creationId xmlns:a16="http://schemas.microsoft.com/office/drawing/2014/main" id="{DA9FC78D-FD13-DF9C-42B9-8010E3D424BA}"/>
              </a:ext>
            </a:extLst>
          </p:cNvPr>
          <p:cNvPicPr>
            <a:picLocks noChangeAspect="1" noChangeArrowheads="1"/>
          </p:cNvPicPr>
          <p:nvPr/>
        </p:nvPicPr>
        <p:blipFill>
          <a:blip r:embed="rId4">
            <a:alphaModFix amt="80000"/>
            <a:extLst>
              <a:ext uri="{28A0092B-C50C-407E-A947-70E740481C1C}">
                <a14:useLocalDpi xmlns:a14="http://schemas.microsoft.com/office/drawing/2010/main" val="0"/>
              </a:ext>
            </a:extLst>
          </a:blip>
          <a:srcRect l="576" r="2633"/>
          <a:stretch>
            <a:fillRect/>
          </a:stretch>
        </p:blipFill>
        <p:spPr bwMode="auto">
          <a:xfrm>
            <a:off x="10668" y="3433264"/>
            <a:ext cx="6093578" cy="34311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EU academy: science for policy – maximise your policy impact">
            <a:extLst>
              <a:ext uri="{FF2B5EF4-FFF2-40B4-BE49-F238E27FC236}">
                <a16:creationId xmlns:a16="http://schemas.microsoft.com/office/drawing/2014/main" id="{7B43FC3D-E1AD-37A9-C0C8-7ADA841EF111}"/>
              </a:ext>
            </a:extLst>
          </p:cNvPr>
          <p:cNvPicPr>
            <a:picLocks noChangeAspect="1" noChangeArrowheads="1"/>
          </p:cNvPicPr>
          <p:nvPr/>
        </p:nvPicPr>
        <p:blipFill rotWithShape="1">
          <a:blip r:embed="rId5">
            <a:alphaModFix amt="80000"/>
            <a:extLst>
              <a:ext uri="{28A0092B-C50C-407E-A947-70E740481C1C}">
                <a14:useLocalDpi xmlns:a14="http://schemas.microsoft.com/office/drawing/2010/main" val="0"/>
              </a:ext>
            </a:extLst>
          </a:blip>
          <a:srcRect l="9426" r="-2" b="-2"/>
          <a:stretch>
            <a:fillRect/>
          </a:stretch>
        </p:blipFill>
        <p:spPr bwMode="auto">
          <a:xfrm>
            <a:off x="-1524" y="0"/>
            <a:ext cx="6093578" cy="343112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Science Policy Program - AIP.ORG">
            <a:extLst>
              <a:ext uri="{FF2B5EF4-FFF2-40B4-BE49-F238E27FC236}">
                <a16:creationId xmlns:a16="http://schemas.microsoft.com/office/drawing/2014/main" id="{B9268945-78CF-D543-E73F-9AFD5DDFDB19}"/>
              </a:ext>
            </a:extLst>
          </p:cNvPr>
          <p:cNvPicPr>
            <a:picLocks noChangeAspect="1" noChangeArrowheads="1"/>
          </p:cNvPicPr>
          <p:nvPr/>
        </p:nvPicPr>
        <p:blipFill>
          <a:blip r:embed="rId6">
            <a:alphaModFix amt="80000"/>
            <a:extLst>
              <a:ext uri="{28A0092B-C50C-407E-A947-70E740481C1C}">
                <a14:useLocalDpi xmlns:a14="http://schemas.microsoft.com/office/drawing/2010/main" val="0"/>
              </a:ext>
            </a:extLst>
          </a:blip>
          <a:srcRect t="13282" b="11642"/>
          <a:stretch>
            <a:fillRect/>
          </a:stretch>
        </p:blipFill>
        <p:spPr bwMode="auto">
          <a:xfrm>
            <a:off x="6098422" y="0"/>
            <a:ext cx="6093578" cy="34311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9E47F06-DA92-0D8E-EE76-D00686FA52D3}"/>
              </a:ext>
            </a:extLst>
          </p:cNvPr>
          <p:cNvSpPr txBox="1"/>
          <p:nvPr/>
        </p:nvSpPr>
        <p:spPr>
          <a:xfrm>
            <a:off x="1332557" y="393193"/>
            <a:ext cx="3173506" cy="1631216"/>
          </a:xfrm>
          <a:prstGeom prst="rect">
            <a:avLst/>
          </a:prstGeom>
          <a:noFill/>
        </p:spPr>
        <p:txBody>
          <a:bodyPr wrap="square" rtlCol="0">
            <a:spAutoFit/>
          </a:bodyPr>
          <a:lstStyle/>
          <a:p>
            <a:pPr algn="ctr"/>
            <a:r>
              <a:rPr lang="en-US" sz="2000" b="1">
                <a:solidFill>
                  <a:schemeClr val="bg1"/>
                </a:solidFill>
              </a:rPr>
              <a:t>Science Policy</a:t>
            </a:r>
            <a:br>
              <a:rPr lang="en-US" sz="2000">
                <a:solidFill>
                  <a:schemeClr val="bg1"/>
                </a:solidFill>
              </a:rPr>
            </a:br>
            <a:r>
              <a:rPr lang="en-US" sz="2000">
                <a:solidFill>
                  <a:schemeClr val="bg1"/>
                </a:solidFill>
              </a:rPr>
              <a:t>The intersection between scientific research and public policy: A two-way street.</a:t>
            </a:r>
          </a:p>
        </p:txBody>
      </p:sp>
      <p:sp>
        <p:nvSpPr>
          <p:cNvPr id="5" name="TextBox 4">
            <a:extLst>
              <a:ext uri="{FF2B5EF4-FFF2-40B4-BE49-F238E27FC236}">
                <a16:creationId xmlns:a16="http://schemas.microsoft.com/office/drawing/2014/main" id="{3A3A58D2-7BDC-4F1E-23C5-8B6D2263E29F}"/>
              </a:ext>
            </a:extLst>
          </p:cNvPr>
          <p:cNvSpPr txBox="1"/>
          <p:nvPr/>
        </p:nvSpPr>
        <p:spPr>
          <a:xfrm>
            <a:off x="10668" y="63644"/>
            <a:ext cx="9801854" cy="646331"/>
          </a:xfrm>
          <a:prstGeom prst="rect">
            <a:avLst/>
          </a:prstGeom>
          <a:noFill/>
        </p:spPr>
        <p:txBody>
          <a:bodyPr wrap="square">
            <a:spAutoFit/>
          </a:bodyPr>
          <a:lstStyle>
            <a:defPPr>
              <a:defRPr lang="en-US"/>
            </a:defPPr>
            <a:lvl1pPr>
              <a:defRPr sz="3600" b="1">
                <a:solidFill>
                  <a:srgbClr val="42BA97"/>
                </a:solidFill>
              </a:defRPr>
            </a:lvl1pPr>
          </a:lstStyle>
          <a:p>
            <a:r>
              <a:rPr lang="en-US"/>
              <a:t>Who?</a:t>
            </a:r>
          </a:p>
        </p:txBody>
      </p:sp>
    </p:spTree>
    <p:extLst>
      <p:ext uri="{BB962C8B-B14F-4D97-AF65-F5344CB8AC3E}">
        <p14:creationId xmlns:p14="http://schemas.microsoft.com/office/powerpoint/2010/main" val="398424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500"/>
                                        <p:tgtEl>
                                          <p:spTgt spid="30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80"/>
                                        </p:tgtEl>
                                        <p:attrNameLst>
                                          <p:attrName>style.visibility</p:attrName>
                                        </p:attrNameLst>
                                      </p:cBhvr>
                                      <p:to>
                                        <p:strVal val="visible"/>
                                      </p:to>
                                    </p:set>
                                    <p:animEffect transition="in" filter="fade">
                                      <p:cBhvr>
                                        <p:cTn id="17" dur="5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1A92768-C90D-4200-8975-84CC4D4BC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Doctor using phone">
            <a:extLst>
              <a:ext uri="{FF2B5EF4-FFF2-40B4-BE49-F238E27FC236}">
                <a16:creationId xmlns:a16="http://schemas.microsoft.com/office/drawing/2014/main" id="{581DF7E3-B042-4B9B-9F32-2FADA47CAE5A}"/>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l="21154" r="-4" b="-4"/>
          <a:stretch>
            <a:fillRect/>
          </a:stretch>
        </p:blipFill>
        <p:spPr>
          <a:xfrm>
            <a:off x="20" y="10"/>
            <a:ext cx="4003019" cy="3388883"/>
          </a:xfrm>
          <a:prstGeom prst="rect">
            <a:avLst/>
          </a:prstGeom>
        </p:spPr>
      </p:pic>
      <p:pic>
        <p:nvPicPr>
          <p:cNvPr id="9" name="Picture 8" descr="Hand typing on keyboard">
            <a:extLst>
              <a:ext uri="{FF2B5EF4-FFF2-40B4-BE49-F238E27FC236}">
                <a16:creationId xmlns:a16="http://schemas.microsoft.com/office/drawing/2014/main" id="{51B78173-6467-D3C8-19B8-B14B6716D59B}"/>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18007" r="2795" b="-3"/>
          <a:stretch>
            <a:fillRect/>
          </a:stretch>
        </p:blipFill>
        <p:spPr>
          <a:xfrm>
            <a:off x="4094479" y="10"/>
            <a:ext cx="4014047" cy="3383270"/>
          </a:xfrm>
          <a:prstGeom prst="rect">
            <a:avLst/>
          </a:prstGeom>
        </p:spPr>
      </p:pic>
      <p:pic>
        <p:nvPicPr>
          <p:cNvPr id="19" name="Picture 18" descr="Teacher and students in laboratory">
            <a:extLst>
              <a:ext uri="{FF2B5EF4-FFF2-40B4-BE49-F238E27FC236}">
                <a16:creationId xmlns:a16="http://schemas.microsoft.com/office/drawing/2014/main" id="{65D615BA-7000-2115-C8A7-0C7CE62A0109}"/>
              </a:ext>
            </a:extLst>
          </p:cNvPr>
          <p:cNvPicPr>
            <a:picLocks noChangeAspect="1"/>
          </p:cNvPicPr>
          <p:nvPr/>
        </p:nvPicPr>
        <p:blipFill>
          <a:blip r:embed="rId4">
            <a:alphaModFix amt="70000"/>
            <a:extLst>
              <a:ext uri="{28A0092B-C50C-407E-A947-70E740481C1C}">
                <a14:useLocalDpi xmlns:a14="http://schemas.microsoft.com/office/drawing/2010/main" val="0"/>
              </a:ext>
            </a:extLst>
          </a:blip>
          <a:srcRect l="9636" r="11383" b="-3"/>
          <a:stretch>
            <a:fillRect/>
          </a:stretch>
        </p:blipFill>
        <p:spPr>
          <a:xfrm>
            <a:off x="8188960" y="10"/>
            <a:ext cx="4003039" cy="3383270"/>
          </a:xfrm>
          <a:prstGeom prst="rect">
            <a:avLst/>
          </a:prstGeom>
        </p:spPr>
      </p:pic>
      <p:pic>
        <p:nvPicPr>
          <p:cNvPr id="7" name="Picture 6" descr="People working together">
            <a:extLst>
              <a:ext uri="{FF2B5EF4-FFF2-40B4-BE49-F238E27FC236}">
                <a16:creationId xmlns:a16="http://schemas.microsoft.com/office/drawing/2014/main" id="{8891E8D5-FB87-A038-6835-A5D8CC9D56C9}"/>
              </a:ext>
            </a:extLst>
          </p:cNvPr>
          <p:cNvPicPr>
            <a:picLocks noChangeAspect="1"/>
          </p:cNvPicPr>
          <p:nvPr/>
        </p:nvPicPr>
        <p:blipFill>
          <a:blip r:embed="rId5">
            <a:alphaModFix amt="70000"/>
            <a:extLst>
              <a:ext uri="{28A0092B-C50C-407E-A947-70E740481C1C}">
                <a14:useLocalDpi xmlns:a14="http://schemas.microsoft.com/office/drawing/2010/main" val="0"/>
              </a:ext>
            </a:extLst>
          </a:blip>
          <a:srcRect l="1251" r="19900" b="-4"/>
          <a:stretch>
            <a:fillRect/>
          </a:stretch>
        </p:blipFill>
        <p:spPr>
          <a:xfrm>
            <a:off x="20" y="3469102"/>
            <a:ext cx="4003019" cy="3388893"/>
          </a:xfrm>
          <a:prstGeom prst="rect">
            <a:avLst/>
          </a:prstGeom>
        </p:spPr>
      </p:pic>
      <p:pic>
        <p:nvPicPr>
          <p:cNvPr id="17" name="Picture 16" descr="Men in a therapy session">
            <a:extLst>
              <a:ext uri="{FF2B5EF4-FFF2-40B4-BE49-F238E27FC236}">
                <a16:creationId xmlns:a16="http://schemas.microsoft.com/office/drawing/2014/main" id="{6B24F564-D6C1-6551-4D64-C89CF594D814}"/>
              </a:ext>
            </a:extLst>
          </p:cNvPr>
          <p:cNvPicPr>
            <a:picLocks noChangeAspect="1"/>
          </p:cNvPicPr>
          <p:nvPr/>
        </p:nvPicPr>
        <p:blipFill>
          <a:blip r:embed="rId6">
            <a:alphaModFix amt="70000"/>
            <a:extLst>
              <a:ext uri="{28A0092B-C50C-407E-A947-70E740481C1C}">
                <a14:useLocalDpi xmlns:a14="http://schemas.microsoft.com/office/drawing/2010/main" val="0"/>
              </a:ext>
            </a:extLst>
          </a:blip>
          <a:srcRect l="17591" r="3212" b="-4"/>
          <a:stretch>
            <a:fillRect/>
          </a:stretch>
        </p:blipFill>
        <p:spPr>
          <a:xfrm>
            <a:off x="4094479" y="3469102"/>
            <a:ext cx="4014047" cy="3383280"/>
          </a:xfrm>
          <a:prstGeom prst="rect">
            <a:avLst/>
          </a:prstGeom>
        </p:spPr>
      </p:pic>
      <p:pic>
        <p:nvPicPr>
          <p:cNvPr id="11" name="Picture 10" descr="Portrait of doctor smiling">
            <a:extLst>
              <a:ext uri="{FF2B5EF4-FFF2-40B4-BE49-F238E27FC236}">
                <a16:creationId xmlns:a16="http://schemas.microsoft.com/office/drawing/2014/main" id="{2FE625B7-D879-E38E-7859-25F0D3FA4282}"/>
              </a:ext>
            </a:extLst>
          </p:cNvPr>
          <p:cNvPicPr>
            <a:picLocks noChangeAspect="1"/>
          </p:cNvPicPr>
          <p:nvPr/>
        </p:nvPicPr>
        <p:blipFill>
          <a:blip r:embed="rId7">
            <a:alphaModFix amt="70000"/>
            <a:extLst>
              <a:ext uri="{28A0092B-C50C-407E-A947-70E740481C1C}">
                <a14:useLocalDpi xmlns:a14="http://schemas.microsoft.com/office/drawing/2010/main" val="0"/>
              </a:ext>
            </a:extLst>
          </a:blip>
          <a:srcRect l="11436" r="9932" b="-4"/>
          <a:stretch>
            <a:fillRect/>
          </a:stretch>
        </p:blipFill>
        <p:spPr>
          <a:xfrm>
            <a:off x="8199966" y="3469102"/>
            <a:ext cx="3992034" cy="3388893"/>
          </a:xfrm>
          <a:prstGeom prst="rect">
            <a:avLst/>
          </a:prstGeom>
        </p:spPr>
      </p:pic>
      <p:sp>
        <p:nvSpPr>
          <p:cNvPr id="22" name="TextBox 21">
            <a:extLst>
              <a:ext uri="{FF2B5EF4-FFF2-40B4-BE49-F238E27FC236}">
                <a16:creationId xmlns:a16="http://schemas.microsoft.com/office/drawing/2014/main" id="{CC10B244-A464-68D3-E62E-CB583117C1E3}"/>
              </a:ext>
            </a:extLst>
          </p:cNvPr>
          <p:cNvSpPr txBox="1"/>
          <p:nvPr/>
        </p:nvSpPr>
        <p:spPr>
          <a:xfrm>
            <a:off x="3873310" y="-5607"/>
            <a:ext cx="4414344" cy="1138773"/>
          </a:xfrm>
          <a:prstGeom prst="rect">
            <a:avLst/>
          </a:prstGeom>
          <a:solidFill>
            <a:schemeClr val="accent5">
              <a:lumMod val="50000"/>
            </a:schemeClr>
          </a:solidFill>
        </p:spPr>
        <p:txBody>
          <a:bodyPr wrap="square">
            <a:spAutoFit/>
          </a:bodyPr>
          <a:lstStyle/>
          <a:p>
            <a:pPr algn="ctr"/>
            <a:r>
              <a:rPr lang="en-US" sz="4000" b="1">
                <a:solidFill>
                  <a:srgbClr val="42BA97"/>
                </a:solidFill>
              </a:rPr>
              <a:t>How? </a:t>
            </a:r>
          </a:p>
          <a:p>
            <a:pPr algn="ctr"/>
            <a:r>
              <a:rPr lang="en-US" sz="2800" b="1">
                <a:solidFill>
                  <a:srgbClr val="42BA97"/>
                </a:solidFill>
              </a:rPr>
              <a:t>Types of Practice</a:t>
            </a:r>
            <a:endParaRPr lang="en-US" sz="2800"/>
          </a:p>
        </p:txBody>
      </p:sp>
      <p:sp>
        <p:nvSpPr>
          <p:cNvPr id="23" name="TextBox 22">
            <a:extLst>
              <a:ext uri="{FF2B5EF4-FFF2-40B4-BE49-F238E27FC236}">
                <a16:creationId xmlns:a16="http://schemas.microsoft.com/office/drawing/2014/main" id="{68611C82-624A-0586-51DF-F6EA3E940C29}"/>
              </a:ext>
            </a:extLst>
          </p:cNvPr>
          <p:cNvSpPr txBox="1"/>
          <p:nvPr/>
        </p:nvSpPr>
        <p:spPr>
          <a:xfrm>
            <a:off x="-17042" y="5898275"/>
            <a:ext cx="12195048" cy="954107"/>
          </a:xfrm>
          <a:prstGeom prst="rect">
            <a:avLst/>
          </a:prstGeom>
          <a:solidFill>
            <a:schemeClr val="tx1">
              <a:lumMod val="95000"/>
              <a:lumOff val="5000"/>
            </a:schemeClr>
          </a:solidFill>
        </p:spPr>
        <p:txBody>
          <a:bodyPr wrap="square">
            <a:spAutoFit/>
          </a:bodyPr>
          <a:lstStyle/>
          <a:p>
            <a:r>
              <a:rPr lang="en-US" sz="2800">
                <a:solidFill>
                  <a:schemeClr val="bg1"/>
                </a:solidFill>
              </a:rPr>
              <a:t>Advising, Communications, Advocacy, Program Management, Technical Writing, Diplomacy, Education, Research</a:t>
            </a:r>
          </a:p>
        </p:txBody>
      </p:sp>
    </p:spTree>
    <p:extLst>
      <p:ext uri="{BB962C8B-B14F-4D97-AF65-F5344CB8AC3E}">
        <p14:creationId xmlns:p14="http://schemas.microsoft.com/office/powerpoint/2010/main" val="3030109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23DD19B-E321-53FD-6E85-0A7835116B3E}"/>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E908CA6-525E-0F6A-7C14-A147840D0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415845A-ECFF-C666-B9A2-648986444E3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l="10607" r="10607"/>
          <a:stretch/>
        </p:blipFill>
        <p:spPr>
          <a:xfrm>
            <a:off x="20" y="10"/>
            <a:ext cx="4003019" cy="3388883"/>
          </a:xfrm>
          <a:prstGeom prst="rect">
            <a:avLst/>
          </a:prstGeom>
        </p:spPr>
      </p:pic>
      <p:pic>
        <p:nvPicPr>
          <p:cNvPr id="9" name="Picture 8">
            <a:extLst>
              <a:ext uri="{FF2B5EF4-FFF2-40B4-BE49-F238E27FC236}">
                <a16:creationId xmlns:a16="http://schemas.microsoft.com/office/drawing/2014/main" id="{F9528775-CC2A-A390-A692-5409DE79A3F9}"/>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10633" t="-9941" r="10200" b="9941"/>
          <a:stretch>
            <a:fillRect/>
          </a:stretch>
        </p:blipFill>
        <p:spPr>
          <a:xfrm>
            <a:off x="4094479" y="10"/>
            <a:ext cx="4014047" cy="3383270"/>
          </a:xfrm>
          <a:prstGeom prst="rect">
            <a:avLst/>
          </a:prstGeom>
        </p:spPr>
      </p:pic>
      <p:pic>
        <p:nvPicPr>
          <p:cNvPr id="19" name="Picture 18">
            <a:extLst>
              <a:ext uri="{FF2B5EF4-FFF2-40B4-BE49-F238E27FC236}">
                <a16:creationId xmlns:a16="http://schemas.microsoft.com/office/drawing/2014/main" id="{855629E5-6EAF-99DB-26D1-B8B553C005F5}"/>
              </a:ext>
            </a:extLst>
          </p:cNvPr>
          <p:cNvPicPr>
            <a:picLocks noChangeAspect="1"/>
          </p:cNvPicPr>
          <p:nvPr/>
        </p:nvPicPr>
        <p:blipFill>
          <a:blip r:embed="rId4">
            <a:alphaModFix amt="70000"/>
            <a:extLst>
              <a:ext uri="{28A0092B-C50C-407E-A947-70E740481C1C}">
                <a14:useLocalDpi xmlns:a14="http://schemas.microsoft.com/office/drawing/2010/main" val="0"/>
              </a:ext>
            </a:extLst>
          </a:blip>
          <a:srcRect l="36849" r="4523"/>
          <a:stretch>
            <a:fillRect/>
          </a:stretch>
        </p:blipFill>
        <p:spPr>
          <a:xfrm>
            <a:off x="8188960" y="10"/>
            <a:ext cx="4003039" cy="3383270"/>
          </a:xfrm>
          <a:prstGeom prst="rect">
            <a:avLst/>
          </a:prstGeom>
        </p:spPr>
      </p:pic>
      <p:pic>
        <p:nvPicPr>
          <p:cNvPr id="7" name="Picture 6">
            <a:extLst>
              <a:ext uri="{FF2B5EF4-FFF2-40B4-BE49-F238E27FC236}">
                <a16:creationId xmlns:a16="http://schemas.microsoft.com/office/drawing/2014/main" id="{39DCD416-9F8B-D871-3EF4-AB1AD5F685AA}"/>
              </a:ext>
            </a:extLst>
          </p:cNvPr>
          <p:cNvPicPr>
            <a:picLocks noChangeAspect="1"/>
          </p:cNvPicPr>
          <p:nvPr/>
        </p:nvPicPr>
        <p:blipFill>
          <a:blip r:embed="rId5">
            <a:alphaModFix amt="70000"/>
            <a:extLst>
              <a:ext uri="{28A0092B-C50C-407E-A947-70E740481C1C}">
                <a14:useLocalDpi xmlns:a14="http://schemas.microsoft.com/office/drawing/2010/main" val="0"/>
              </a:ext>
            </a:extLst>
          </a:blip>
          <a:srcRect l="19621" r="19621"/>
          <a:stretch/>
        </p:blipFill>
        <p:spPr>
          <a:xfrm>
            <a:off x="20" y="3469102"/>
            <a:ext cx="4003019" cy="3388893"/>
          </a:xfrm>
          <a:prstGeom prst="rect">
            <a:avLst/>
          </a:prstGeom>
        </p:spPr>
      </p:pic>
      <p:pic>
        <p:nvPicPr>
          <p:cNvPr id="11" name="Picture 10">
            <a:extLst>
              <a:ext uri="{FF2B5EF4-FFF2-40B4-BE49-F238E27FC236}">
                <a16:creationId xmlns:a16="http://schemas.microsoft.com/office/drawing/2014/main" id="{9C985033-9E3A-DE43-B54B-E9276E49ADEC}"/>
              </a:ext>
            </a:extLst>
          </p:cNvPr>
          <p:cNvPicPr>
            <a:picLocks noChangeAspect="1"/>
          </p:cNvPicPr>
          <p:nvPr/>
        </p:nvPicPr>
        <p:blipFill>
          <a:blip r:embed="rId6">
            <a:alphaModFix amt="70000"/>
            <a:extLst>
              <a:ext uri="{28A0092B-C50C-407E-A947-70E740481C1C}">
                <a14:useLocalDpi xmlns:a14="http://schemas.microsoft.com/office/drawing/2010/main" val="0"/>
              </a:ext>
            </a:extLst>
          </a:blip>
          <a:srcRect l="11255" r="11255"/>
          <a:stretch/>
        </p:blipFill>
        <p:spPr>
          <a:xfrm>
            <a:off x="8199966" y="3469102"/>
            <a:ext cx="3992034" cy="3388893"/>
          </a:xfrm>
          <a:prstGeom prst="rect">
            <a:avLst/>
          </a:prstGeom>
        </p:spPr>
      </p:pic>
      <p:sp>
        <p:nvSpPr>
          <p:cNvPr id="22" name="TextBox 21">
            <a:extLst>
              <a:ext uri="{FF2B5EF4-FFF2-40B4-BE49-F238E27FC236}">
                <a16:creationId xmlns:a16="http://schemas.microsoft.com/office/drawing/2014/main" id="{9A9E563F-4FDB-27D2-72AE-7C219D9FAF43}"/>
              </a:ext>
            </a:extLst>
          </p:cNvPr>
          <p:cNvSpPr txBox="1"/>
          <p:nvPr/>
        </p:nvSpPr>
        <p:spPr>
          <a:xfrm>
            <a:off x="3873310" y="-5607"/>
            <a:ext cx="4414344" cy="707886"/>
          </a:xfrm>
          <a:prstGeom prst="rect">
            <a:avLst/>
          </a:prstGeom>
          <a:solidFill>
            <a:schemeClr val="accent5">
              <a:lumMod val="50000"/>
            </a:schemeClr>
          </a:solidFill>
        </p:spPr>
        <p:txBody>
          <a:bodyPr wrap="square">
            <a:spAutoFit/>
          </a:bodyPr>
          <a:lstStyle/>
          <a:p>
            <a:pPr algn="ctr"/>
            <a:r>
              <a:rPr lang="en-US" sz="4000" b="1">
                <a:solidFill>
                  <a:srgbClr val="42BA97"/>
                </a:solidFill>
              </a:rPr>
              <a:t>Where?</a:t>
            </a:r>
            <a:endParaRPr lang="en-US" sz="2800"/>
          </a:p>
        </p:txBody>
      </p:sp>
      <p:sp>
        <p:nvSpPr>
          <p:cNvPr id="2" name="Rectangle 1">
            <a:extLst>
              <a:ext uri="{FF2B5EF4-FFF2-40B4-BE49-F238E27FC236}">
                <a16:creationId xmlns:a16="http://schemas.microsoft.com/office/drawing/2014/main" id="{BD8C6BFF-B9CE-5E24-7E61-F276635E87DB}"/>
              </a:ext>
            </a:extLst>
          </p:cNvPr>
          <p:cNvSpPr/>
          <p:nvPr/>
        </p:nvSpPr>
        <p:spPr>
          <a:xfrm>
            <a:off x="4109994" y="3469102"/>
            <a:ext cx="4014047" cy="3383270"/>
          </a:xfrm>
          <a:prstGeom prst="rect">
            <a:avLst/>
          </a:pr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2753DB2F-834A-0ECD-DF5B-4A6DB8915C35}"/>
              </a:ext>
            </a:extLst>
          </p:cNvPr>
          <p:cNvPicPr>
            <a:picLocks noChangeAspect="1"/>
          </p:cNvPicPr>
          <p:nvPr/>
        </p:nvPicPr>
        <p:blipFill>
          <a:blip r:embed="rId7">
            <a:alphaModFix/>
            <a:extLst>
              <a:ext uri="{28A0092B-C50C-407E-A947-70E740481C1C}">
                <a14:useLocalDpi xmlns:a14="http://schemas.microsoft.com/office/drawing/2010/main" val="0"/>
              </a:ext>
            </a:extLst>
          </a:blip>
          <a:srcRect t="-51914" b="-2"/>
          <a:stretch>
            <a:fillRect/>
          </a:stretch>
        </p:blipFill>
        <p:spPr>
          <a:xfrm>
            <a:off x="4104989" y="2383485"/>
            <a:ext cx="4014047" cy="3383280"/>
          </a:xfrm>
          <a:prstGeom prst="rect">
            <a:avLst/>
          </a:prstGeom>
        </p:spPr>
      </p:pic>
      <p:sp>
        <p:nvSpPr>
          <p:cNvPr id="3" name="TextBox 2">
            <a:extLst>
              <a:ext uri="{FF2B5EF4-FFF2-40B4-BE49-F238E27FC236}">
                <a16:creationId xmlns:a16="http://schemas.microsoft.com/office/drawing/2014/main" id="{E10C8764-F82E-C3AA-4522-22FCA5796CED}"/>
              </a:ext>
            </a:extLst>
          </p:cNvPr>
          <p:cNvSpPr txBox="1"/>
          <p:nvPr/>
        </p:nvSpPr>
        <p:spPr>
          <a:xfrm>
            <a:off x="-17042" y="5898275"/>
            <a:ext cx="12195048" cy="954107"/>
          </a:xfrm>
          <a:prstGeom prst="rect">
            <a:avLst/>
          </a:prstGeom>
          <a:solidFill>
            <a:schemeClr val="tx1">
              <a:lumMod val="95000"/>
              <a:lumOff val="5000"/>
            </a:schemeClr>
          </a:solidFill>
        </p:spPr>
        <p:txBody>
          <a:bodyPr wrap="square">
            <a:spAutoFit/>
          </a:bodyPr>
          <a:lstStyle/>
          <a:p>
            <a:r>
              <a:rPr lang="en-US" sz="2800">
                <a:solidFill>
                  <a:schemeClr val="bg1"/>
                </a:solidFill>
              </a:rPr>
              <a:t>Government, Non-profit Organizations, Professional Associations, Think Tanks, Academia, Lobbying Firms, Industry, Law Firms… </a:t>
            </a:r>
          </a:p>
        </p:txBody>
      </p:sp>
    </p:spTree>
    <p:extLst>
      <p:ext uri="{BB962C8B-B14F-4D97-AF65-F5344CB8AC3E}">
        <p14:creationId xmlns:p14="http://schemas.microsoft.com/office/powerpoint/2010/main" val="763764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EBACA1-157B-9940-C509-0949EFAF22E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16" descr="Legacy | The Dust Bowl | Ken Burns | PBS">
            <a:extLst>
              <a:ext uri="{FF2B5EF4-FFF2-40B4-BE49-F238E27FC236}">
                <a16:creationId xmlns:a16="http://schemas.microsoft.com/office/drawing/2014/main" id="{147358A3-6B39-96A1-F047-7C623BFA9A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08" r="21655"/>
          <a:stretch>
            <a:fillRect/>
          </a:stretch>
        </p:blipFill>
        <p:spPr bwMode="auto">
          <a:xfrm>
            <a:off x="-1" y="10"/>
            <a:ext cx="7370057" cy="68579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Hugh Bennett and the Perfect Storm: When the Dust Bowl Came to Washington |  Boundary Stones">
            <a:extLst>
              <a:ext uri="{FF2B5EF4-FFF2-40B4-BE49-F238E27FC236}">
                <a16:creationId xmlns:a16="http://schemas.microsoft.com/office/drawing/2014/main" id="{FDE33C7C-9E37-F718-F160-DB5145F3C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373" r="3" b="3"/>
          <a:stretch>
            <a:fillRect/>
          </a:stretch>
        </p:blipFill>
        <p:spPr bwMode="auto">
          <a:xfrm>
            <a:off x="7451594" y="3521128"/>
            <a:ext cx="4657344" cy="334670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4" descr="The Dust Bowl | National Drought Mitigation Center">
            <a:extLst>
              <a:ext uri="{FF2B5EF4-FFF2-40B4-BE49-F238E27FC236}">
                <a16:creationId xmlns:a16="http://schemas.microsoft.com/office/drawing/2014/main" id="{EE19C8E8-384B-6118-BE8D-1DD598324E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1" r="21170" b="-3"/>
          <a:stretch>
            <a:fillRect/>
          </a:stretch>
        </p:blipFill>
        <p:spPr bwMode="auto">
          <a:xfrm>
            <a:off x="7451592" y="-9832"/>
            <a:ext cx="4657346" cy="334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416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01FFC-DD93-8C71-D5BC-71980568DD7A}"/>
            </a:ext>
          </a:extLst>
        </p:cNvPr>
        <p:cNvGrpSpPr/>
        <p:nvPr/>
      </p:nvGrpSpPr>
      <p:grpSpPr>
        <a:xfrm>
          <a:off x="0" y="0"/>
          <a:ext cx="0" cy="0"/>
          <a:chOff x="0" y="0"/>
          <a:chExt cx="0" cy="0"/>
        </a:xfrm>
      </p:grpSpPr>
      <p:pic>
        <p:nvPicPr>
          <p:cNvPr id="7" name="Picture 6" descr="A stop sign on a road&#10;&#10;AI-generated content may be incorrect.">
            <a:extLst>
              <a:ext uri="{FF2B5EF4-FFF2-40B4-BE49-F238E27FC236}">
                <a16:creationId xmlns:a16="http://schemas.microsoft.com/office/drawing/2014/main" id="{58A006C9-1F02-FDE7-8C84-2DA83EBD5E0C}"/>
              </a:ext>
            </a:extLst>
          </p:cNvPr>
          <p:cNvPicPr>
            <a:picLocks noChangeAspect="1"/>
          </p:cNvPicPr>
          <p:nvPr/>
        </p:nvPicPr>
        <p:blipFill>
          <a:blip r:embed="rId3">
            <a:extLst>
              <a:ext uri="{28A0092B-C50C-407E-A947-70E740481C1C}">
                <a14:useLocalDpi xmlns:a14="http://schemas.microsoft.com/office/drawing/2010/main" val="0"/>
              </a:ext>
            </a:extLst>
          </a:blip>
          <a:srcRect t="5070" b="5036"/>
          <a:stretch>
            <a:fillRect/>
          </a:stretch>
        </p:blipFill>
        <p:spPr>
          <a:xfrm>
            <a:off x="-2" y="0"/>
            <a:ext cx="12192000" cy="6857999"/>
          </a:xfrm>
          <a:prstGeom prst="rect">
            <a:avLst/>
          </a:prstGeom>
        </p:spPr>
      </p:pic>
      <p:grpSp>
        <p:nvGrpSpPr>
          <p:cNvPr id="17" name="Group 16">
            <a:extLst>
              <a:ext uri="{FF2B5EF4-FFF2-40B4-BE49-F238E27FC236}">
                <a16:creationId xmlns:a16="http://schemas.microsoft.com/office/drawing/2014/main" id="{46DE93FE-2A1E-9B42-0B1C-10224136559D}"/>
              </a:ext>
            </a:extLst>
          </p:cNvPr>
          <p:cNvGrpSpPr/>
          <p:nvPr/>
        </p:nvGrpSpPr>
        <p:grpSpPr>
          <a:xfrm>
            <a:off x="12481329" y="4135163"/>
            <a:ext cx="35203433" cy="2102167"/>
            <a:chOff x="101417" y="2074619"/>
            <a:chExt cx="35203433" cy="2102167"/>
          </a:xfrm>
        </p:grpSpPr>
        <p:pic>
          <p:nvPicPr>
            <p:cNvPr id="9" name="Picture 8" descr="Lubbock Fire Rescue crews responded after a tractor-trailer was turned over by strong wind around 11 a.m. on East Loop 289 in Lubbock. The vehicle's driver suffered minor injuries.">
              <a:extLst>
                <a:ext uri="{FF2B5EF4-FFF2-40B4-BE49-F238E27FC236}">
                  <a16:creationId xmlns:a16="http://schemas.microsoft.com/office/drawing/2014/main" id="{FE1051C3-672C-7BC2-E260-D7A81A15A4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417" y="2103113"/>
              <a:ext cx="3083918" cy="2060613"/>
            </a:xfrm>
            <a:prstGeom prst="rect">
              <a:avLst/>
            </a:prstGeom>
            <a:noFill/>
            <a:ln w="50800">
              <a:solidFill>
                <a:schemeClr val="tx1"/>
              </a:solidFill>
            </a:ln>
          </p:spPr>
        </p:pic>
        <p:pic>
          <p:nvPicPr>
            <p:cNvPr id="10" name="Picture 9" descr="A building with a broken roof&#10;&#10;AI-generated content may be incorrect.">
              <a:extLst>
                <a:ext uri="{FF2B5EF4-FFF2-40B4-BE49-F238E27FC236}">
                  <a16:creationId xmlns:a16="http://schemas.microsoft.com/office/drawing/2014/main" id="{1388DAB5-6A73-B7EB-4B7D-4780E1888F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5995" y="2094543"/>
              <a:ext cx="3083918" cy="2055945"/>
            </a:xfrm>
            <a:prstGeom prst="rect">
              <a:avLst/>
            </a:prstGeom>
            <a:ln w="50800">
              <a:solidFill>
                <a:schemeClr val="tx1"/>
              </a:solidFill>
            </a:ln>
          </p:spPr>
        </p:pic>
        <p:pic>
          <p:nvPicPr>
            <p:cNvPr id="11" name="Picture 10" descr="A field with trees and power lines&#10;&#10;AI-generated content may be incorrect.">
              <a:extLst>
                <a:ext uri="{FF2B5EF4-FFF2-40B4-BE49-F238E27FC236}">
                  <a16:creationId xmlns:a16="http://schemas.microsoft.com/office/drawing/2014/main" id="{D70ACABF-A32F-F9DD-74C8-D370B0A425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81858" y="2117566"/>
              <a:ext cx="4448928" cy="2055944"/>
            </a:xfrm>
            <a:prstGeom prst="rect">
              <a:avLst/>
            </a:prstGeom>
            <a:ln w="50800">
              <a:solidFill>
                <a:schemeClr val="tx1"/>
              </a:solidFill>
            </a:ln>
          </p:spPr>
        </p:pic>
        <p:pic>
          <p:nvPicPr>
            <p:cNvPr id="12" name="Picture 11" descr="A paper with text on it&#10;&#10;AI-generated content may be incorrect.">
              <a:extLst>
                <a:ext uri="{FF2B5EF4-FFF2-40B4-BE49-F238E27FC236}">
                  <a16:creationId xmlns:a16="http://schemas.microsoft.com/office/drawing/2014/main" id="{106E5B3A-9019-3C4A-0807-B1272A828F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06750" y="2074619"/>
              <a:ext cx="3698100" cy="2080181"/>
            </a:xfrm>
            <a:prstGeom prst="rect">
              <a:avLst/>
            </a:prstGeom>
            <a:ln w="50800">
              <a:solidFill>
                <a:schemeClr val="tx1"/>
              </a:solidFill>
            </a:ln>
          </p:spPr>
        </p:pic>
        <p:pic>
          <p:nvPicPr>
            <p:cNvPr id="13" name="Picture 2" descr="Doc Savage Heating &amp; Air Conditioning, Inc. | Augusta GA">
              <a:extLst>
                <a:ext uri="{FF2B5EF4-FFF2-40B4-BE49-F238E27FC236}">
                  <a16:creationId xmlns:a16="http://schemas.microsoft.com/office/drawing/2014/main" id="{31A93E0A-83BF-720C-9B6D-1A777642A7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200000">
              <a:off x="22207048" y="1591329"/>
              <a:ext cx="2049392" cy="3079687"/>
            </a:xfrm>
            <a:prstGeom prst="rect">
              <a:avLst/>
            </a:prstGeom>
            <a:noFill/>
            <a:ln w="50800">
              <a:solidFill>
                <a:schemeClr val="tx1"/>
              </a:solidFill>
            </a:ln>
            <a:extLst>
              <a:ext uri="{909E8E84-426E-40DD-AFC4-6F175D3DCCD1}">
                <a14:hiddenFill xmlns:a14="http://schemas.microsoft.com/office/drawing/2010/main">
                  <a:solidFill>
                    <a:srgbClr val="FFFFFF"/>
                  </a:solidFill>
                </a14:hiddenFill>
              </a:ext>
            </a:extLst>
          </p:spPr>
        </p:pic>
        <p:pic>
          <p:nvPicPr>
            <p:cNvPr id="14" name="Picture 13" descr="A doctor examining a child&#10;&#10;AI-generated content may be incorrect.">
              <a:extLst>
                <a:ext uri="{FF2B5EF4-FFF2-40B4-BE49-F238E27FC236}">
                  <a16:creationId xmlns:a16="http://schemas.microsoft.com/office/drawing/2014/main" id="{4BF8FFEF-0391-055F-394D-813E9ADCEC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848640" y="2086738"/>
              <a:ext cx="3596996" cy="2055944"/>
            </a:xfrm>
            <a:prstGeom prst="rect">
              <a:avLst/>
            </a:prstGeom>
            <a:ln w="50800">
              <a:solidFill>
                <a:schemeClr val="tx1"/>
              </a:solidFill>
            </a:ln>
          </p:spPr>
        </p:pic>
        <p:pic>
          <p:nvPicPr>
            <p:cNvPr id="15" name="Picture 4" descr="National Weather Service Lubbock 2011 Events Page - September 3rd Cold Front">
              <a:extLst>
                <a:ext uri="{FF2B5EF4-FFF2-40B4-BE49-F238E27FC236}">
                  <a16:creationId xmlns:a16="http://schemas.microsoft.com/office/drawing/2014/main" id="{381CA03C-B03E-1A7E-517D-B287EEB6615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932702" y="2089456"/>
              <a:ext cx="2754824" cy="2066118"/>
            </a:xfrm>
            <a:prstGeom prst="rect">
              <a:avLst/>
            </a:prstGeom>
            <a:noFill/>
            <a:ln w="50800">
              <a:solidFill>
                <a:schemeClr val="tx1"/>
              </a:solidFill>
            </a:ln>
            <a:extLst>
              <a:ext uri="{909E8E84-426E-40DD-AFC4-6F175D3DCCD1}">
                <a14:hiddenFill xmlns:a14="http://schemas.microsoft.com/office/drawing/2010/main">
                  <a:solidFill>
                    <a:srgbClr val="FFFFFF"/>
                  </a:solidFill>
                </a14:hiddenFill>
              </a:ext>
            </a:extLst>
          </p:spPr>
        </p:pic>
        <p:pic>
          <p:nvPicPr>
            <p:cNvPr id="16" name="Picture 6" descr="Cotton Field Lamesa Texas Drought Dust Storm DSC_0618 | Flickr">
              <a:extLst>
                <a:ext uri="{FF2B5EF4-FFF2-40B4-BE49-F238E27FC236}">
                  <a16:creationId xmlns:a16="http://schemas.microsoft.com/office/drawing/2014/main" id="{1A34BB45-2A79-027E-8771-5E5D8AE1CA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788238" y="2096605"/>
              <a:ext cx="3132506" cy="2080181"/>
            </a:xfrm>
            <a:prstGeom prst="rect">
              <a:avLst/>
            </a:prstGeom>
            <a:noFill/>
            <a:ln w="50800">
              <a:solidFill>
                <a:schemeClr val="tx1"/>
              </a:solidFill>
            </a:ln>
            <a:extLst>
              <a:ext uri="{909E8E84-426E-40DD-AFC4-6F175D3DCCD1}">
                <a14:hiddenFill xmlns:a14="http://schemas.microsoft.com/office/drawing/2010/main">
                  <a:solidFill>
                    <a:srgbClr val="FFFFFF"/>
                  </a:solidFill>
                </a14:hiddenFill>
              </a:ext>
            </a:extLst>
          </p:spPr>
        </p:pic>
        <p:pic>
          <p:nvPicPr>
            <p:cNvPr id="9218" name="Picture 2" descr="Lubbock Power &amp; Light crews work on power lines as the city is slammed with 80 mph wind gusts and dirt on March, 14, 2025 in Lubbock, Texas.">
              <a:extLst>
                <a:ext uri="{FF2B5EF4-FFF2-40B4-BE49-F238E27FC236}">
                  <a16:creationId xmlns:a16="http://schemas.microsoft.com/office/drawing/2014/main" id="{143CFEAF-54C1-0372-4297-8B032D98D07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47436" y="2087706"/>
              <a:ext cx="3079688" cy="2078772"/>
            </a:xfrm>
            <a:prstGeom prst="rect">
              <a:avLst/>
            </a:prstGeom>
            <a:noFill/>
            <a:ln w="50800">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Visibility was reduced as a dust storm passed through Amarillo near Western and Interstate 40 Friday, March 14.">
              <a:extLst>
                <a:ext uri="{FF2B5EF4-FFF2-40B4-BE49-F238E27FC236}">
                  <a16:creationId xmlns:a16="http://schemas.microsoft.com/office/drawing/2014/main" id="{FECB8E32-CCE4-F562-BA24-5706CC4BE1B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72858" y="2093329"/>
              <a:ext cx="3682672" cy="2075688"/>
            </a:xfrm>
            <a:prstGeom prst="rect">
              <a:avLst/>
            </a:prstGeom>
            <a:noFill/>
            <a:ln w="50800">
              <a:solidFill>
                <a:schemeClr val="tx1"/>
              </a:solidFill>
            </a:ln>
            <a:extLst>
              <a:ext uri="{909E8E84-426E-40DD-AFC4-6F175D3DCCD1}">
                <a14:hiddenFill xmlns:a14="http://schemas.microsoft.com/office/drawing/2010/main">
                  <a:solidFill>
                    <a:srgbClr val="FFFFFF"/>
                  </a:solidFill>
                </a14:hiddenFill>
              </a:ext>
            </a:extLst>
          </p:spPr>
        </p:pic>
      </p:grpSp>
      <p:pic>
        <p:nvPicPr>
          <p:cNvPr id="18" name="Picture 2">
            <a:extLst>
              <a:ext uri="{FF2B5EF4-FFF2-40B4-BE49-F238E27FC236}">
                <a16:creationId xmlns:a16="http://schemas.microsoft.com/office/drawing/2014/main" id="{FF322164-C5C6-8424-9296-3E7E5598F415}"/>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1489" t="11489"/>
          <a:stretch>
            <a:fillRect/>
          </a:stretch>
        </p:blipFill>
        <p:spPr bwMode="auto">
          <a:xfrm>
            <a:off x="2061453" y="282641"/>
            <a:ext cx="3814721" cy="2745226"/>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A0123934-87FC-1AA2-8532-58A90088D17E}"/>
              </a:ext>
            </a:extLst>
          </p:cNvPr>
          <p:cNvSpPr/>
          <p:nvPr/>
        </p:nvSpPr>
        <p:spPr>
          <a:xfrm>
            <a:off x="3367868" y="2200983"/>
            <a:ext cx="225009" cy="220005"/>
          </a:xfrm>
          <a:prstGeom prst="rect">
            <a:avLst/>
          </a:prstGeom>
          <a:noFill/>
          <a:ln>
            <a:solidFill>
              <a:srgbClr val="83D3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 descr="What is Lubbock, TX Known For? Get to Know this City | Redfin">
            <a:extLst>
              <a:ext uri="{FF2B5EF4-FFF2-40B4-BE49-F238E27FC236}">
                <a16:creationId xmlns:a16="http://schemas.microsoft.com/office/drawing/2014/main" id="{E1FF39CA-0D6B-553F-13FB-D0EFCD50C4B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96000" y="270781"/>
            <a:ext cx="4103855" cy="2735903"/>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Connector 33">
            <a:extLst>
              <a:ext uri="{FF2B5EF4-FFF2-40B4-BE49-F238E27FC236}">
                <a16:creationId xmlns:a16="http://schemas.microsoft.com/office/drawing/2014/main" id="{B8FB5B54-FD12-0851-226B-750BC82C956F}"/>
              </a:ext>
            </a:extLst>
          </p:cNvPr>
          <p:cNvCxnSpPr/>
          <p:nvPr/>
        </p:nvCxnSpPr>
        <p:spPr>
          <a:xfrm flipV="1">
            <a:off x="3592877" y="282641"/>
            <a:ext cx="2503123" cy="1918342"/>
          </a:xfrm>
          <a:prstGeom prst="line">
            <a:avLst/>
          </a:prstGeom>
          <a:ln>
            <a:solidFill>
              <a:srgbClr val="83D3D4"/>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8076502A-5600-C4D2-A513-3FF48EB333C5}"/>
              </a:ext>
            </a:extLst>
          </p:cNvPr>
          <p:cNvCxnSpPr>
            <a:cxnSpLocks/>
          </p:cNvCxnSpPr>
          <p:nvPr/>
        </p:nvCxnSpPr>
        <p:spPr>
          <a:xfrm>
            <a:off x="3592877" y="2420988"/>
            <a:ext cx="2503123" cy="585696"/>
          </a:xfrm>
          <a:prstGeom prst="line">
            <a:avLst/>
          </a:prstGeom>
          <a:ln>
            <a:solidFill>
              <a:srgbClr val="83D3D4"/>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1B53BFC5-8395-91C1-0B30-247F826AC7DF}"/>
              </a:ext>
            </a:extLst>
          </p:cNvPr>
          <p:cNvSpPr txBox="1"/>
          <p:nvPr/>
        </p:nvSpPr>
        <p:spPr>
          <a:xfrm>
            <a:off x="7488141" y="213424"/>
            <a:ext cx="1396860" cy="461665"/>
          </a:xfrm>
          <a:prstGeom prst="rect">
            <a:avLst/>
          </a:prstGeom>
          <a:noFill/>
        </p:spPr>
        <p:txBody>
          <a:bodyPr wrap="square" rtlCol="0">
            <a:spAutoFit/>
          </a:bodyPr>
          <a:lstStyle/>
          <a:p>
            <a:pPr algn="ctr"/>
            <a:r>
              <a:rPr lang="en-US" sz="2400" b="1">
                <a:solidFill>
                  <a:srgbClr val="83D3D4"/>
                </a:solidFill>
                <a:latin typeface="+mj-lt"/>
              </a:rPr>
              <a:t>Lubbock</a:t>
            </a:r>
          </a:p>
        </p:txBody>
      </p:sp>
      <p:sp>
        <p:nvSpPr>
          <p:cNvPr id="39" name="TextBox 38">
            <a:extLst>
              <a:ext uri="{FF2B5EF4-FFF2-40B4-BE49-F238E27FC236}">
                <a16:creationId xmlns:a16="http://schemas.microsoft.com/office/drawing/2014/main" id="{C82D0846-37FF-43A9-1E2C-F20D1F7DB7B0}"/>
              </a:ext>
            </a:extLst>
          </p:cNvPr>
          <p:cNvSpPr txBox="1"/>
          <p:nvPr/>
        </p:nvSpPr>
        <p:spPr>
          <a:xfrm>
            <a:off x="5976533" y="608189"/>
            <a:ext cx="2073346" cy="338554"/>
          </a:xfrm>
          <a:prstGeom prst="rect">
            <a:avLst/>
          </a:prstGeom>
          <a:noFill/>
        </p:spPr>
        <p:txBody>
          <a:bodyPr wrap="square" rtlCol="0">
            <a:spAutoFit/>
          </a:bodyPr>
          <a:lstStyle/>
          <a:p>
            <a:pPr algn="ctr"/>
            <a:r>
              <a:rPr lang="en-US" sz="1600" b="1">
                <a:latin typeface="+mj-lt"/>
              </a:rPr>
              <a:t>Population: 300,000</a:t>
            </a:r>
          </a:p>
        </p:txBody>
      </p:sp>
      <p:sp>
        <p:nvSpPr>
          <p:cNvPr id="40" name="TextBox 39">
            <a:extLst>
              <a:ext uri="{FF2B5EF4-FFF2-40B4-BE49-F238E27FC236}">
                <a16:creationId xmlns:a16="http://schemas.microsoft.com/office/drawing/2014/main" id="{1107742F-B9D8-D606-BE5E-DCF35AD92C1E}"/>
              </a:ext>
            </a:extLst>
          </p:cNvPr>
          <p:cNvSpPr txBox="1"/>
          <p:nvPr/>
        </p:nvSpPr>
        <p:spPr>
          <a:xfrm>
            <a:off x="7949519" y="614212"/>
            <a:ext cx="2395001" cy="307777"/>
          </a:xfrm>
          <a:prstGeom prst="rect">
            <a:avLst/>
          </a:prstGeom>
          <a:noFill/>
        </p:spPr>
        <p:txBody>
          <a:bodyPr wrap="square" rtlCol="0">
            <a:spAutoFit/>
          </a:bodyPr>
          <a:lstStyle/>
          <a:p>
            <a:pPr algn="ctr"/>
            <a:r>
              <a:rPr lang="en-US" sz="1400" b="1">
                <a:latin typeface="+mj-lt"/>
              </a:rPr>
              <a:t>Urban, surrounded by rural</a:t>
            </a:r>
          </a:p>
        </p:txBody>
      </p:sp>
      <p:sp>
        <p:nvSpPr>
          <p:cNvPr id="6" name="TextBox 5">
            <a:extLst>
              <a:ext uri="{FF2B5EF4-FFF2-40B4-BE49-F238E27FC236}">
                <a16:creationId xmlns:a16="http://schemas.microsoft.com/office/drawing/2014/main" id="{FC5C68C0-A8B5-C8B3-49A3-800372B643FA}"/>
              </a:ext>
            </a:extLst>
          </p:cNvPr>
          <p:cNvSpPr txBox="1"/>
          <p:nvPr/>
        </p:nvSpPr>
        <p:spPr>
          <a:xfrm>
            <a:off x="8558090" y="6091909"/>
            <a:ext cx="3629895" cy="400110"/>
          </a:xfrm>
          <a:prstGeom prst="rect">
            <a:avLst/>
          </a:prstGeom>
          <a:solidFill>
            <a:schemeClr val="bg1">
              <a:lumMod val="75000"/>
              <a:alpha val="70000"/>
            </a:schemeClr>
          </a:solidFill>
        </p:spPr>
        <p:txBody>
          <a:bodyPr wrap="square">
            <a:spAutoFit/>
          </a:bodyPr>
          <a:lstStyle/>
          <a:p>
            <a:pPr algn="ctr"/>
            <a:r>
              <a:rPr lang="en-US" sz="1000" b="0">
                <a:solidFill>
                  <a:srgbClr val="1B1B1B"/>
                </a:solidFill>
                <a:effectLst/>
                <a:latin typeface="Helvetica" panose="020B0604020202020204" pitchFamily="34" charset="0"/>
                <a:cs typeface="Helvetica" panose="020B0604020202020204" pitchFamily="34" charset="0"/>
              </a:rPr>
              <a:t>Phot</a:t>
            </a:r>
            <a:r>
              <a:rPr lang="en-US" sz="1000">
                <a:solidFill>
                  <a:srgbClr val="1B1B1B"/>
                </a:solidFill>
                <a:latin typeface="Helvetica" panose="020B0604020202020204" pitchFamily="34" charset="0"/>
                <a:cs typeface="Helvetica" panose="020B0604020202020204" pitchFamily="34" charset="0"/>
              </a:rPr>
              <a:t>os</a:t>
            </a:r>
            <a:r>
              <a:rPr lang="en-US" sz="1000" b="0">
                <a:solidFill>
                  <a:srgbClr val="1B1B1B"/>
                </a:solidFill>
                <a:effectLst/>
                <a:latin typeface="Helvetica" panose="020B0604020202020204" pitchFamily="34" charset="0"/>
                <a:cs typeface="Helvetica" panose="020B0604020202020204" pitchFamily="34" charset="0"/>
              </a:rPr>
              <a:t> by: Mateo Rosiles,  Lubbock Fire Rescue, Michael Cuviello &amp; Texas Department Of Public Safety </a:t>
            </a:r>
            <a:endParaRPr lang="en-US" sz="100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0946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fill="hold" nodeType="clickEffect">
                                  <p:stCondLst>
                                    <p:cond delay="0"/>
                                  </p:stCondLst>
                                  <p:childTnLst>
                                    <p:animMotion origin="layout" path="M 2.08333E-6 1.11022E-16 L -2.92123 0.0088 " pathEditMode="relative" rAng="0" ptsTypes="AA">
                                      <p:cBhvr>
                                        <p:cTn id="28" dur="30000" fill="hold"/>
                                        <p:tgtEl>
                                          <p:spTgt spid="17"/>
                                        </p:tgtEl>
                                        <p:attrNameLst>
                                          <p:attrName>ppt_x</p:attrName>
                                          <p:attrName>ppt_y</p:attrName>
                                        </p:attrNameLst>
                                      </p:cBhvr>
                                      <p:rCtr x="-146068" y="4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83CE-40A7-429C-02B8-B8C3D3F63A59}"/>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4ADEBE79-504F-8E29-D472-C6438234BD15}"/>
              </a:ext>
            </a:extLst>
          </p:cNvPr>
          <p:cNvSpPr/>
          <p:nvPr/>
        </p:nvSpPr>
        <p:spPr>
          <a:xfrm>
            <a:off x="8214748" y="1414759"/>
            <a:ext cx="3781708" cy="5002079"/>
          </a:xfrm>
          <a:prstGeom prst="rect">
            <a:avLst/>
          </a:prstGeom>
          <a:gradFill flip="none" rotWithShape="1">
            <a:gsLst>
              <a:gs pos="0">
                <a:srgbClr val="F48153">
                  <a:alpha val="5000"/>
                </a:srgbClr>
              </a:gs>
              <a:gs pos="76000">
                <a:srgbClr val="F48153">
                  <a:alpha val="40000"/>
                </a:srgbClr>
              </a:gs>
              <a:gs pos="100000">
                <a:srgbClr val="F48153">
                  <a:alpha val="80000"/>
                </a:srgbClr>
              </a:gs>
              <a:gs pos="36000">
                <a:srgbClr val="F48153">
                  <a:alpha val="2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9F1BE03-B658-8E2F-8A61-E0CD586C259E}"/>
              </a:ext>
            </a:extLst>
          </p:cNvPr>
          <p:cNvSpPr/>
          <p:nvPr/>
        </p:nvSpPr>
        <p:spPr>
          <a:xfrm>
            <a:off x="4205147" y="1462338"/>
            <a:ext cx="3616098" cy="5002079"/>
          </a:xfrm>
          <a:prstGeom prst="rect">
            <a:avLst/>
          </a:prstGeom>
          <a:gradFill flip="none" rotWithShape="1">
            <a:gsLst>
              <a:gs pos="0">
                <a:srgbClr val="F48153">
                  <a:alpha val="5000"/>
                </a:srgbClr>
              </a:gs>
              <a:gs pos="76000">
                <a:srgbClr val="F48153">
                  <a:alpha val="40000"/>
                </a:srgbClr>
              </a:gs>
              <a:gs pos="100000">
                <a:srgbClr val="F48153">
                  <a:alpha val="80000"/>
                </a:srgbClr>
              </a:gs>
              <a:gs pos="36000">
                <a:srgbClr val="F48153">
                  <a:alpha val="2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D0A5586-5FD6-E215-B436-DB1C88ED388A}"/>
              </a:ext>
            </a:extLst>
          </p:cNvPr>
          <p:cNvSpPr/>
          <p:nvPr/>
        </p:nvSpPr>
        <p:spPr>
          <a:xfrm>
            <a:off x="195545" y="1473476"/>
            <a:ext cx="3616099" cy="5002079"/>
          </a:xfrm>
          <a:prstGeom prst="rect">
            <a:avLst/>
          </a:prstGeom>
          <a:gradFill flip="none" rotWithShape="1">
            <a:gsLst>
              <a:gs pos="0">
                <a:srgbClr val="F48153">
                  <a:alpha val="5000"/>
                </a:srgbClr>
              </a:gs>
              <a:gs pos="76000">
                <a:srgbClr val="F48153">
                  <a:alpha val="40000"/>
                </a:srgbClr>
              </a:gs>
              <a:gs pos="100000">
                <a:srgbClr val="F48153">
                  <a:alpha val="80000"/>
                </a:srgbClr>
              </a:gs>
              <a:gs pos="36000">
                <a:srgbClr val="F48153">
                  <a:alpha val="2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A1DEC46-318F-A9DB-2B23-045DCC9F3D99}"/>
              </a:ext>
            </a:extLst>
          </p:cNvPr>
          <p:cNvSpPr txBox="1"/>
          <p:nvPr/>
        </p:nvSpPr>
        <p:spPr>
          <a:xfrm>
            <a:off x="956553" y="203212"/>
            <a:ext cx="10673780" cy="769441"/>
          </a:xfrm>
          <a:prstGeom prst="rect">
            <a:avLst/>
          </a:prstGeom>
          <a:solidFill>
            <a:srgbClr val="83D3D4"/>
          </a:solidFill>
        </p:spPr>
        <p:txBody>
          <a:bodyPr wrap="square" rtlCol="0">
            <a:spAutoFit/>
          </a:bodyPr>
          <a:lstStyle/>
          <a:p>
            <a:pPr algn="ctr"/>
            <a:r>
              <a:rPr lang="en-US" sz="4400" b="1"/>
              <a:t>3 Key Susceptibilities of Lubbock</a:t>
            </a:r>
          </a:p>
        </p:txBody>
      </p:sp>
      <p:sp>
        <p:nvSpPr>
          <p:cNvPr id="14" name="TextBox 13">
            <a:extLst>
              <a:ext uri="{FF2B5EF4-FFF2-40B4-BE49-F238E27FC236}">
                <a16:creationId xmlns:a16="http://schemas.microsoft.com/office/drawing/2014/main" id="{7FE19A21-DCB0-3294-7FD7-F79A0108B703}"/>
              </a:ext>
            </a:extLst>
          </p:cNvPr>
          <p:cNvSpPr txBox="1"/>
          <p:nvPr/>
        </p:nvSpPr>
        <p:spPr>
          <a:xfrm>
            <a:off x="4249024" y="1448806"/>
            <a:ext cx="3965724" cy="584775"/>
          </a:xfrm>
          <a:prstGeom prst="rect">
            <a:avLst/>
          </a:prstGeom>
          <a:noFill/>
        </p:spPr>
        <p:txBody>
          <a:bodyPr wrap="square" rtlCol="0">
            <a:spAutoFit/>
          </a:bodyPr>
          <a:lstStyle/>
          <a:p>
            <a:r>
              <a:rPr lang="en-US" sz="3200"/>
              <a:t>Lack of monitoring</a:t>
            </a:r>
          </a:p>
        </p:txBody>
      </p:sp>
      <p:grpSp>
        <p:nvGrpSpPr>
          <p:cNvPr id="16" name="Group 15">
            <a:extLst>
              <a:ext uri="{FF2B5EF4-FFF2-40B4-BE49-F238E27FC236}">
                <a16:creationId xmlns:a16="http://schemas.microsoft.com/office/drawing/2014/main" id="{7D02F7B0-CCE5-0650-0905-E66583DDB889}"/>
              </a:ext>
            </a:extLst>
          </p:cNvPr>
          <p:cNvGrpSpPr/>
          <p:nvPr/>
        </p:nvGrpSpPr>
        <p:grpSpPr>
          <a:xfrm>
            <a:off x="4581144" y="1983894"/>
            <a:ext cx="2932469" cy="2742274"/>
            <a:chOff x="702901" y="1468162"/>
            <a:chExt cx="3264589" cy="3107593"/>
          </a:xfrm>
        </p:grpSpPr>
        <p:pic>
          <p:nvPicPr>
            <p:cNvPr id="7" name="Picture 6">
              <a:extLst>
                <a:ext uri="{FF2B5EF4-FFF2-40B4-BE49-F238E27FC236}">
                  <a16:creationId xmlns:a16="http://schemas.microsoft.com/office/drawing/2014/main" id="{57350994-EECD-BAA4-29AB-CEC6353ADEF7}"/>
                </a:ext>
              </a:extLst>
            </p:cNvPr>
            <p:cNvPicPr>
              <a:picLocks noChangeAspect="1"/>
            </p:cNvPicPr>
            <p:nvPr/>
          </p:nvPicPr>
          <p:blipFill>
            <a:blip r:embed="rId3"/>
            <a:srcRect l="8557" t="-1686"/>
            <a:stretch>
              <a:fillRect/>
            </a:stretch>
          </p:blipFill>
          <p:spPr>
            <a:xfrm>
              <a:off x="702901" y="1468162"/>
              <a:ext cx="3264589" cy="3107593"/>
            </a:xfrm>
            <a:prstGeom prst="rect">
              <a:avLst/>
            </a:prstGeom>
          </p:spPr>
        </p:pic>
        <p:pic>
          <p:nvPicPr>
            <p:cNvPr id="15" name="Picture 14">
              <a:extLst>
                <a:ext uri="{FF2B5EF4-FFF2-40B4-BE49-F238E27FC236}">
                  <a16:creationId xmlns:a16="http://schemas.microsoft.com/office/drawing/2014/main" id="{96682882-538A-EF58-C54A-9055FFD468B0}"/>
                </a:ext>
              </a:extLst>
            </p:cNvPr>
            <p:cNvPicPr>
              <a:picLocks noChangeAspect="1"/>
            </p:cNvPicPr>
            <p:nvPr/>
          </p:nvPicPr>
          <p:blipFill>
            <a:blip r:embed="rId4"/>
            <a:stretch>
              <a:fillRect/>
            </a:stretch>
          </p:blipFill>
          <p:spPr>
            <a:xfrm>
              <a:off x="742039" y="3553217"/>
              <a:ext cx="942266" cy="996228"/>
            </a:xfrm>
            <a:prstGeom prst="rect">
              <a:avLst/>
            </a:prstGeom>
          </p:spPr>
        </p:pic>
      </p:grpSp>
      <p:sp>
        <p:nvSpPr>
          <p:cNvPr id="13" name="TextBox 12">
            <a:extLst>
              <a:ext uri="{FF2B5EF4-FFF2-40B4-BE49-F238E27FC236}">
                <a16:creationId xmlns:a16="http://schemas.microsoft.com/office/drawing/2014/main" id="{4821808B-68F8-A62B-C967-1E55BF7A922E}"/>
              </a:ext>
            </a:extLst>
          </p:cNvPr>
          <p:cNvSpPr txBox="1"/>
          <p:nvPr/>
        </p:nvSpPr>
        <p:spPr>
          <a:xfrm>
            <a:off x="6519695" y="4773060"/>
            <a:ext cx="966138" cy="954107"/>
          </a:xfrm>
          <a:prstGeom prst="rect">
            <a:avLst/>
          </a:prstGeom>
          <a:solidFill>
            <a:srgbClr val="FF0000"/>
          </a:solidFill>
        </p:spPr>
        <p:txBody>
          <a:bodyPr wrap="square" rtlCol="0">
            <a:spAutoFit/>
          </a:bodyPr>
          <a:lstStyle/>
          <a:p>
            <a:r>
              <a:rPr lang="en-US" sz="1400"/>
              <a:t>TCEQ</a:t>
            </a:r>
          </a:p>
          <a:p>
            <a:r>
              <a:rPr lang="en-US" sz="1400"/>
              <a:t>TTU</a:t>
            </a:r>
          </a:p>
          <a:p>
            <a:r>
              <a:rPr lang="en-US" sz="1400"/>
              <a:t>Lubbock Compact</a:t>
            </a:r>
          </a:p>
        </p:txBody>
      </p:sp>
      <p:cxnSp>
        <p:nvCxnSpPr>
          <p:cNvPr id="9" name="Straight Arrow Connector 8">
            <a:extLst>
              <a:ext uri="{FF2B5EF4-FFF2-40B4-BE49-F238E27FC236}">
                <a16:creationId xmlns:a16="http://schemas.microsoft.com/office/drawing/2014/main" id="{A61BE144-4449-E458-93DA-9E96A1D260FE}"/>
              </a:ext>
            </a:extLst>
          </p:cNvPr>
          <p:cNvCxnSpPr>
            <a:cxnSpLocks/>
          </p:cNvCxnSpPr>
          <p:nvPr/>
        </p:nvCxnSpPr>
        <p:spPr>
          <a:xfrm flipV="1">
            <a:off x="5751565" y="2094692"/>
            <a:ext cx="2771451" cy="63819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a16="http://schemas.microsoft.com/office/drawing/2014/main" id="{78B9E508-0D71-2D7E-ABCF-8D84F5152857}"/>
              </a:ext>
            </a:extLst>
          </p:cNvPr>
          <p:cNvCxnSpPr>
            <a:cxnSpLocks/>
          </p:cNvCxnSpPr>
          <p:nvPr/>
        </p:nvCxnSpPr>
        <p:spPr>
          <a:xfrm>
            <a:off x="5679701" y="2779776"/>
            <a:ext cx="2813829" cy="17963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1" name="TextBox 20">
            <a:extLst>
              <a:ext uri="{FF2B5EF4-FFF2-40B4-BE49-F238E27FC236}">
                <a16:creationId xmlns:a16="http://schemas.microsoft.com/office/drawing/2014/main" id="{83DB2A57-093F-1455-761E-F5CBD2F7C903}"/>
              </a:ext>
            </a:extLst>
          </p:cNvPr>
          <p:cNvSpPr txBox="1"/>
          <p:nvPr/>
        </p:nvSpPr>
        <p:spPr>
          <a:xfrm>
            <a:off x="8614061" y="1431223"/>
            <a:ext cx="3190493" cy="584775"/>
          </a:xfrm>
          <a:prstGeom prst="rect">
            <a:avLst/>
          </a:prstGeom>
          <a:noFill/>
        </p:spPr>
        <p:txBody>
          <a:bodyPr wrap="square" rtlCol="0">
            <a:spAutoFit/>
          </a:bodyPr>
          <a:lstStyle/>
          <a:p>
            <a:pPr algn="ctr"/>
            <a:r>
              <a:rPr lang="en-US" sz="3200"/>
              <a:t>Healthcare Hub</a:t>
            </a:r>
          </a:p>
        </p:txBody>
      </p:sp>
      <p:grpSp>
        <p:nvGrpSpPr>
          <p:cNvPr id="20" name="Group 19">
            <a:extLst>
              <a:ext uri="{FF2B5EF4-FFF2-40B4-BE49-F238E27FC236}">
                <a16:creationId xmlns:a16="http://schemas.microsoft.com/office/drawing/2014/main" id="{8B944AF9-CD1E-2772-D4C8-6AC5E8BEE6B1}"/>
              </a:ext>
            </a:extLst>
          </p:cNvPr>
          <p:cNvGrpSpPr/>
          <p:nvPr/>
        </p:nvGrpSpPr>
        <p:grpSpPr>
          <a:xfrm>
            <a:off x="8513935" y="2068863"/>
            <a:ext cx="3136803" cy="2561269"/>
            <a:chOff x="4487851" y="2080473"/>
            <a:chExt cx="3136803" cy="2561269"/>
          </a:xfrm>
        </p:grpSpPr>
        <p:pic>
          <p:nvPicPr>
            <p:cNvPr id="8" name="Picture 2" descr="Hospitals and clinics in Lubbock County, Texas">
              <a:extLst>
                <a:ext uri="{FF2B5EF4-FFF2-40B4-BE49-F238E27FC236}">
                  <a16:creationId xmlns:a16="http://schemas.microsoft.com/office/drawing/2014/main" id="{DB41156A-83E0-B5E1-7584-0D26C01A1D2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265" t="22524" r="7265" b="9321"/>
            <a:stretch>
              <a:fillRect/>
            </a:stretch>
          </p:blipFill>
          <p:spPr bwMode="auto">
            <a:xfrm>
              <a:off x="4487851" y="2080473"/>
              <a:ext cx="3136803" cy="256126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ospitals and clinics in Lubbock County, Texas">
              <a:extLst>
                <a:ext uri="{FF2B5EF4-FFF2-40B4-BE49-F238E27FC236}">
                  <a16:creationId xmlns:a16="http://schemas.microsoft.com/office/drawing/2014/main" id="{B531763F-8AA7-0408-CE4D-34C6BB2E839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70" t="8362" r="83536" b="83924"/>
            <a:stretch>
              <a:fillRect/>
            </a:stretch>
          </p:blipFill>
          <p:spPr bwMode="auto">
            <a:xfrm>
              <a:off x="6344920" y="3662795"/>
              <a:ext cx="1259329" cy="71457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ospitals and clinics in Lubbock County, Texas">
              <a:extLst>
                <a:ext uri="{FF2B5EF4-FFF2-40B4-BE49-F238E27FC236}">
                  <a16:creationId xmlns:a16="http://schemas.microsoft.com/office/drawing/2014/main" id="{ED0284B6-5378-5BD2-A90B-F8117B6524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5" t="93273" r="77575" b="3336"/>
            <a:stretch>
              <a:fillRect/>
            </a:stretch>
          </p:blipFill>
          <p:spPr bwMode="auto">
            <a:xfrm>
              <a:off x="4496932" y="4533671"/>
              <a:ext cx="694193" cy="108071"/>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2" descr="About - UMC Health System Children's Hospital">
            <a:extLst>
              <a:ext uri="{FF2B5EF4-FFF2-40B4-BE49-F238E27FC236}">
                <a16:creationId xmlns:a16="http://schemas.microsoft.com/office/drawing/2014/main" id="{A0682AB8-D87E-93AF-B115-840F0B37FF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54" t="376" r="5490" b="566"/>
          <a:stretch>
            <a:fillRect/>
          </a:stretch>
        </p:blipFill>
        <p:spPr bwMode="auto">
          <a:xfrm>
            <a:off x="8863159" y="4742554"/>
            <a:ext cx="2438353" cy="1619846"/>
          </a:xfrm>
          <a:prstGeom prst="rect">
            <a:avLst/>
          </a:prstGeom>
          <a:noFill/>
          <a:ln w="50800">
            <a:noFill/>
          </a:ln>
          <a:extLst>
            <a:ext uri="{909E8E84-426E-40DD-AFC4-6F175D3DCCD1}">
              <a14:hiddenFill xmlns:a14="http://schemas.microsoft.com/office/drawing/2010/main">
                <a:solidFill>
                  <a:srgbClr val="FFFFFF"/>
                </a:solidFill>
              </a14:hiddenFill>
            </a:ext>
          </a:extLst>
        </p:spPr>
      </p:pic>
      <p:pic>
        <p:nvPicPr>
          <p:cNvPr id="31" name="Picture 2" descr="Spring Dust Storms - IFR Magazine">
            <a:extLst>
              <a:ext uri="{FF2B5EF4-FFF2-40B4-BE49-F238E27FC236}">
                <a16:creationId xmlns:a16="http://schemas.microsoft.com/office/drawing/2014/main" id="{3E64E602-814D-6A06-9159-76437FF626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6553" y="1580577"/>
            <a:ext cx="1924869" cy="1443652"/>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B0488590-1036-2EB3-2102-3D949848535C}"/>
              </a:ext>
            </a:extLst>
          </p:cNvPr>
          <p:cNvSpPr txBox="1"/>
          <p:nvPr/>
        </p:nvSpPr>
        <p:spPr>
          <a:xfrm>
            <a:off x="-39702" y="3125614"/>
            <a:ext cx="4136351" cy="584775"/>
          </a:xfrm>
          <a:prstGeom prst="rect">
            <a:avLst/>
          </a:prstGeom>
          <a:noFill/>
        </p:spPr>
        <p:txBody>
          <a:bodyPr wrap="square" rtlCol="0">
            <a:spAutoFit/>
          </a:bodyPr>
          <a:lstStyle/>
          <a:p>
            <a:r>
              <a:rPr lang="en-US" sz="3200"/>
              <a:t>Synoptic dust events</a:t>
            </a:r>
          </a:p>
        </p:txBody>
      </p:sp>
      <p:pic>
        <p:nvPicPr>
          <p:cNvPr id="38" name="Picture 37">
            <a:extLst>
              <a:ext uri="{FF2B5EF4-FFF2-40B4-BE49-F238E27FC236}">
                <a16:creationId xmlns:a16="http://schemas.microsoft.com/office/drawing/2014/main" id="{6C8E3626-D298-1058-E49B-D9FB4CE6CA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770" y="3811775"/>
            <a:ext cx="3400834" cy="2550625"/>
          </a:xfrm>
          <a:prstGeom prst="rect">
            <a:avLst/>
          </a:prstGeom>
        </p:spPr>
      </p:pic>
    </p:spTree>
    <p:extLst>
      <p:ext uri="{BB962C8B-B14F-4D97-AF65-F5344CB8AC3E}">
        <p14:creationId xmlns:p14="http://schemas.microsoft.com/office/powerpoint/2010/main" val="4187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22" presetClass="entr" presetSubtype="8" fill="hold" grpId="0" nodeType="withEffect">
                                  <p:stCondLst>
                                    <p:cond delay="30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xit" presetSubtype="8" fill="hold" grpId="1" nodeType="clickEffect">
                                  <p:stCondLst>
                                    <p:cond delay="0"/>
                                  </p:stCondLst>
                                  <p:childTnLst>
                                    <p:animEffect transition="out" filter="wipe(left)">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par>
                                <p:cTn id="32" presetID="22" presetClass="entr" presetSubtype="8" fill="hold" grpId="0" nodeType="withEffect">
                                  <p:stCondLst>
                                    <p:cond delay="30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10" presetClass="entr" presetSubtype="0" fill="hold" grpId="0" nodeType="withEffect">
                                  <p:stCondLst>
                                    <p:cond delay="3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700"/>
                                        <p:tgtEl>
                                          <p:spTgt spid="9"/>
                                        </p:tgtEl>
                                      </p:cBhvr>
                                    </p:animEffect>
                                  </p:childTnLst>
                                </p:cTn>
                              </p:par>
                              <p:par>
                                <p:cTn id="43" presetID="22" presetClass="entr" presetSubtype="8" fill="hold" nodeType="withEffect">
                                  <p:stCondLst>
                                    <p:cond delay="60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700"/>
                                        <p:tgtEl>
                                          <p:spTgt spid="10"/>
                                        </p:tgtEl>
                                      </p:cBhvr>
                                    </p:animEffect>
                                  </p:childTnLst>
                                </p:cTn>
                              </p:par>
                            </p:childTnLst>
                          </p:cTn>
                        </p:par>
                        <p:par>
                          <p:cTn id="46" fill="hold">
                            <p:stCondLst>
                              <p:cond delay="1300"/>
                            </p:stCondLst>
                            <p:childTnLst>
                              <p:par>
                                <p:cTn id="47" presetID="10" presetClass="entr" presetSubtype="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8" grpId="1" animBg="1"/>
      <p:bldP spid="11" grpId="0" animBg="1"/>
      <p:bldP spid="14" grpId="0"/>
      <p:bldP spid="13" grpId="0" animBg="1"/>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0F8EB-441E-C161-9AF7-983AF630EAC1}"/>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A2D1891F-704A-DD04-B68B-998CF81EEA0B}"/>
              </a:ext>
            </a:extLst>
          </p:cNvPr>
          <p:cNvSpPr txBox="1"/>
          <p:nvPr/>
        </p:nvSpPr>
        <p:spPr>
          <a:xfrm>
            <a:off x="2559540" y="610957"/>
            <a:ext cx="3094008" cy="584775"/>
          </a:xfrm>
          <a:prstGeom prst="rect">
            <a:avLst/>
          </a:prstGeom>
          <a:solidFill>
            <a:srgbClr val="83D3D4"/>
          </a:solidFill>
        </p:spPr>
        <p:txBody>
          <a:bodyPr wrap="square" rtlCol="0">
            <a:spAutoFit/>
          </a:bodyPr>
          <a:lstStyle/>
          <a:p>
            <a:pPr algn="ctr"/>
            <a:r>
              <a:rPr lang="en-US" sz="3200" b="1"/>
              <a:t>Our proposal</a:t>
            </a:r>
          </a:p>
        </p:txBody>
      </p:sp>
      <p:sp>
        <p:nvSpPr>
          <p:cNvPr id="17" name="TextBox 16">
            <a:extLst>
              <a:ext uri="{FF2B5EF4-FFF2-40B4-BE49-F238E27FC236}">
                <a16:creationId xmlns:a16="http://schemas.microsoft.com/office/drawing/2014/main" id="{E5E121C1-6313-77C4-6767-8062F063D82D}"/>
              </a:ext>
            </a:extLst>
          </p:cNvPr>
          <p:cNvSpPr txBox="1"/>
          <p:nvPr/>
        </p:nvSpPr>
        <p:spPr>
          <a:xfrm>
            <a:off x="195545" y="1285140"/>
            <a:ext cx="6958350" cy="2800767"/>
          </a:xfrm>
          <a:prstGeom prst="rect">
            <a:avLst/>
          </a:prstGeom>
          <a:noFill/>
          <a:ln w="28575">
            <a:solidFill>
              <a:srgbClr val="83D3D4"/>
            </a:solidFill>
          </a:ln>
        </p:spPr>
        <p:txBody>
          <a:bodyPr wrap="square">
            <a:spAutoFit/>
          </a:bodyPr>
          <a:lstStyle/>
          <a:p>
            <a:pPr algn="just"/>
            <a:r>
              <a:rPr lang="en-US" sz="2800">
                <a:latin typeface="+mj-lt"/>
              </a:rPr>
              <a:t>To encourage the local government to purchase and install a PM</a:t>
            </a:r>
            <a:r>
              <a:rPr lang="en-US" sz="2800" baseline="-25000">
                <a:latin typeface="+mj-lt"/>
              </a:rPr>
              <a:t>10</a:t>
            </a:r>
            <a:r>
              <a:rPr lang="en-US" sz="2800">
                <a:latin typeface="+mj-lt"/>
              </a:rPr>
              <a:t> instrument that:</a:t>
            </a:r>
          </a:p>
          <a:p>
            <a:pPr marL="571500" indent="-571500" algn="just">
              <a:buFont typeface="Wingdings" panose="05000000000000000000" pitchFamily="2" charset="2"/>
              <a:buChar char="§"/>
            </a:pPr>
            <a:r>
              <a:rPr lang="en-US" sz="2400">
                <a:latin typeface="+mj-lt"/>
              </a:rPr>
              <a:t>Detect dust events</a:t>
            </a:r>
          </a:p>
          <a:p>
            <a:pPr marL="571500" indent="-571500" algn="just">
              <a:buFont typeface="Wingdings" panose="05000000000000000000" pitchFamily="2" charset="2"/>
              <a:buChar char="§"/>
            </a:pPr>
            <a:r>
              <a:rPr lang="en-US" sz="2400">
                <a:latin typeface="+mj-lt"/>
              </a:rPr>
              <a:t>Reflects the air quality of the region</a:t>
            </a:r>
          </a:p>
          <a:p>
            <a:pPr marL="571500" indent="-571500" algn="just">
              <a:buFont typeface="Wingdings" panose="05000000000000000000" pitchFamily="2" charset="2"/>
              <a:buChar char="§"/>
            </a:pPr>
            <a:r>
              <a:rPr lang="en-US" sz="2400">
                <a:latin typeface="+mj-lt"/>
              </a:rPr>
              <a:t>Requires low maintenance</a:t>
            </a:r>
          </a:p>
          <a:p>
            <a:pPr marL="571500" indent="-571500" algn="just">
              <a:buFont typeface="Wingdings" panose="05000000000000000000" pitchFamily="2" charset="2"/>
              <a:buChar char="§"/>
            </a:pPr>
            <a:r>
              <a:rPr lang="en-US" sz="2400">
                <a:latin typeface="+mj-lt"/>
              </a:rPr>
              <a:t>&gt; 10 years life span</a:t>
            </a:r>
          </a:p>
          <a:p>
            <a:pPr marL="571500" indent="-571500" algn="just">
              <a:buFont typeface="Wingdings" panose="05000000000000000000" pitchFamily="2" charset="2"/>
              <a:buChar char="§"/>
            </a:pPr>
            <a:r>
              <a:rPr lang="en-US" sz="2400">
                <a:latin typeface="+mj-lt"/>
              </a:rPr>
              <a:t>&lt; $60,000 </a:t>
            </a:r>
          </a:p>
        </p:txBody>
      </p:sp>
      <p:pic>
        <p:nvPicPr>
          <p:cNvPr id="18" name="Picture 18" descr="E-BAM Plus - Met One Instruments">
            <a:extLst>
              <a:ext uri="{FF2B5EF4-FFF2-40B4-BE49-F238E27FC236}">
                <a16:creationId xmlns:a16="http://schemas.microsoft.com/office/drawing/2014/main" id="{9E658C71-DA07-FD49-C7FA-429E1554BB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702"/>
          <a:stretch>
            <a:fillRect/>
          </a:stretch>
        </p:blipFill>
        <p:spPr bwMode="auto">
          <a:xfrm>
            <a:off x="5022529" y="1759739"/>
            <a:ext cx="1835471" cy="212689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A person and a child on a swing&#10;&#10;AI-generated content may be incorrect.">
            <a:extLst>
              <a:ext uri="{FF2B5EF4-FFF2-40B4-BE49-F238E27FC236}">
                <a16:creationId xmlns:a16="http://schemas.microsoft.com/office/drawing/2014/main" id="{196834D0-93E3-37DB-24F0-64ACD0F16715}"/>
              </a:ext>
            </a:extLst>
          </p:cNvPr>
          <p:cNvPicPr>
            <a:picLocks noChangeAspect="1"/>
          </p:cNvPicPr>
          <p:nvPr/>
        </p:nvPicPr>
        <p:blipFill>
          <a:blip r:embed="rId4"/>
          <a:srcRect r="4215" b="7298"/>
          <a:stretch>
            <a:fillRect/>
          </a:stretch>
        </p:blipFill>
        <p:spPr>
          <a:xfrm>
            <a:off x="9702629" y="222242"/>
            <a:ext cx="2293826" cy="1681409"/>
          </a:xfrm>
          <a:prstGeom prst="rect">
            <a:avLst/>
          </a:prstGeom>
          <a:ln w="50800">
            <a:noFill/>
          </a:ln>
        </p:spPr>
      </p:pic>
      <p:pic>
        <p:nvPicPr>
          <p:cNvPr id="23" name="Picture 22" descr="Lubbock Fire Rescue crews responded after a tractor-trailer was turned over by strong wind around 11 a.m. on East Loop 289 in Lubbock. The vehicle's driver suffered minor injuries.">
            <a:extLst>
              <a:ext uri="{FF2B5EF4-FFF2-40B4-BE49-F238E27FC236}">
                <a16:creationId xmlns:a16="http://schemas.microsoft.com/office/drawing/2014/main" id="{F315425F-3279-6106-64C4-0A95BEA6644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9849" y="903733"/>
            <a:ext cx="2523798" cy="1686352"/>
          </a:xfrm>
          <a:prstGeom prst="rect">
            <a:avLst/>
          </a:prstGeom>
          <a:noFill/>
          <a:ln w="50800">
            <a:noFill/>
          </a:ln>
        </p:spPr>
      </p:pic>
      <p:pic>
        <p:nvPicPr>
          <p:cNvPr id="24" name="Picture 23" descr="A field of cotton plants&#10;&#10;AI-generated content may be incorrect.">
            <a:extLst>
              <a:ext uri="{FF2B5EF4-FFF2-40B4-BE49-F238E27FC236}">
                <a16:creationId xmlns:a16="http://schemas.microsoft.com/office/drawing/2014/main" id="{F0F9F7F0-A11D-6E27-172D-DE540C918F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93891" y="2295142"/>
            <a:ext cx="2429769" cy="1619846"/>
          </a:xfrm>
          <a:prstGeom prst="rect">
            <a:avLst/>
          </a:prstGeom>
          <a:ln w="50800">
            <a:noFill/>
          </a:ln>
        </p:spPr>
      </p:pic>
      <p:pic>
        <p:nvPicPr>
          <p:cNvPr id="25" name="Picture 2" descr="Family Households Still the Majority">
            <a:extLst>
              <a:ext uri="{FF2B5EF4-FFF2-40B4-BE49-F238E27FC236}">
                <a16:creationId xmlns:a16="http://schemas.microsoft.com/office/drawing/2014/main" id="{A5938809-BF8C-AF23-CECD-6F33848FB44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7" t="1223" b="1412"/>
          <a:stretch>
            <a:fillRect/>
          </a:stretch>
        </p:blipFill>
        <p:spPr bwMode="auto">
          <a:xfrm>
            <a:off x="7419849" y="2981576"/>
            <a:ext cx="2502469" cy="1686353"/>
          </a:xfrm>
          <a:prstGeom prst="rect">
            <a:avLst/>
          </a:prstGeom>
          <a:noFill/>
          <a:ln w="50800">
            <a:noFill/>
          </a:ln>
          <a:extLst>
            <a:ext uri="{909E8E84-426E-40DD-AFC4-6F175D3DCCD1}">
              <a14:hiddenFill xmlns:a14="http://schemas.microsoft.com/office/drawing/2010/main">
                <a:solidFill>
                  <a:srgbClr val="FFFFFF"/>
                </a:solidFill>
              </a14:hiddenFill>
            </a:ext>
          </a:extLst>
        </p:spPr>
      </p:pic>
      <p:pic>
        <p:nvPicPr>
          <p:cNvPr id="26" name="Picture 25" descr="A building with a broken roof&#10;&#10;AI-generated content may be incorrect.">
            <a:extLst>
              <a:ext uri="{FF2B5EF4-FFF2-40B4-BE49-F238E27FC236}">
                <a16:creationId xmlns:a16="http://schemas.microsoft.com/office/drawing/2014/main" id="{B7E7764F-3DA1-E99D-3DDF-C03BEFC573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71916" y="4667929"/>
            <a:ext cx="2951744" cy="1967829"/>
          </a:xfrm>
          <a:prstGeom prst="rect">
            <a:avLst/>
          </a:prstGeom>
          <a:ln w="50800">
            <a:noFill/>
          </a:ln>
        </p:spPr>
      </p:pic>
      <p:pic>
        <p:nvPicPr>
          <p:cNvPr id="27" name="Picture 2" descr="About - UMC Health System Children's Hospital">
            <a:extLst>
              <a:ext uri="{FF2B5EF4-FFF2-40B4-BE49-F238E27FC236}">
                <a16:creationId xmlns:a16="http://schemas.microsoft.com/office/drawing/2014/main" id="{EE67D5C2-4F82-E727-8D5B-2698460343D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654" t="376" r="5490" b="566"/>
          <a:stretch>
            <a:fillRect/>
          </a:stretch>
        </p:blipFill>
        <p:spPr bwMode="auto">
          <a:xfrm>
            <a:off x="7042931" y="4372986"/>
            <a:ext cx="2438353" cy="1619846"/>
          </a:xfrm>
          <a:prstGeom prst="rect">
            <a:avLst/>
          </a:prstGeom>
          <a:noFill/>
          <a:ln w="50800">
            <a:noFill/>
          </a:ln>
          <a:extLst>
            <a:ext uri="{909E8E84-426E-40DD-AFC4-6F175D3DCCD1}">
              <a14:hiddenFill xmlns:a14="http://schemas.microsoft.com/office/drawing/2010/main">
                <a:solidFill>
                  <a:srgbClr val="FFFFFF"/>
                </a:solidFill>
              </a14:hiddenFill>
            </a:ext>
          </a:extLst>
        </p:spPr>
      </p:pic>
      <p:pic>
        <p:nvPicPr>
          <p:cNvPr id="9220" name="Picture 4" descr="Dust storm blows in, games cancelled – Silver Streak">
            <a:extLst>
              <a:ext uri="{FF2B5EF4-FFF2-40B4-BE49-F238E27FC236}">
                <a16:creationId xmlns:a16="http://schemas.microsoft.com/office/drawing/2014/main" id="{5B160C43-BB90-BA4E-793E-868CE514864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31976" y="4264722"/>
            <a:ext cx="4025795" cy="241547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descr="People walking down a street with tents and people&#10;&#10;AI-generated content may be incorrect.">
            <a:extLst>
              <a:ext uri="{FF2B5EF4-FFF2-40B4-BE49-F238E27FC236}">
                <a16:creationId xmlns:a16="http://schemas.microsoft.com/office/drawing/2014/main" id="{9F433D53-80C4-CA0F-D45E-0A433EAFC5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5545" y="4264722"/>
            <a:ext cx="3321336" cy="2415477"/>
          </a:xfrm>
          <a:prstGeom prst="rect">
            <a:avLst/>
          </a:prstGeom>
          <a:ln w="50800">
            <a:noFill/>
          </a:ln>
        </p:spPr>
      </p:pic>
    </p:spTree>
    <p:extLst>
      <p:ext uri="{BB962C8B-B14F-4D97-AF65-F5344CB8AC3E}">
        <p14:creationId xmlns:p14="http://schemas.microsoft.com/office/powerpoint/2010/main" val="96888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220"/>
                                        </p:tgtEl>
                                        <p:attrNameLst>
                                          <p:attrName>style.visibility</p:attrName>
                                        </p:attrNameLst>
                                      </p:cBhvr>
                                      <p:to>
                                        <p:strVal val="visible"/>
                                      </p:to>
                                    </p:set>
                                    <p:animEffect transition="in" filter="fade">
                                      <p:cBhvr>
                                        <p:cTn id="37" dur="500"/>
                                        <p:tgtEl>
                                          <p:spTgt spid="92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E66A-4108-A361-5B35-641A8A2204FD}"/>
            </a:ext>
          </a:extLst>
        </p:cNvPr>
        <p:cNvGrpSpPr/>
        <p:nvPr/>
      </p:nvGrpSpPr>
      <p:grpSpPr>
        <a:xfrm>
          <a:off x="0" y="0"/>
          <a:ext cx="0" cy="0"/>
          <a:chOff x="0" y="0"/>
          <a:chExt cx="0" cy="0"/>
        </a:xfrm>
      </p:grpSpPr>
      <p:pic>
        <p:nvPicPr>
          <p:cNvPr id="2050" name="Picture 2" descr="Lubbock | Population, Map, &amp; County | Britannica">
            <a:extLst>
              <a:ext uri="{FF2B5EF4-FFF2-40B4-BE49-F238E27FC236}">
                <a16:creationId xmlns:a16="http://schemas.microsoft.com/office/drawing/2014/main" id="{FA753A91-9F0D-7A43-B58C-B959A66B5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26" y="1511309"/>
            <a:ext cx="2489192" cy="24891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ubbock TX ZIP Code Laminated Map | topographics">
            <a:extLst>
              <a:ext uri="{FF2B5EF4-FFF2-40B4-BE49-F238E27FC236}">
                <a16:creationId xmlns:a16="http://schemas.microsoft.com/office/drawing/2014/main" id="{A3EF0229-3F1A-FA20-080D-7A1F47A1D9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0687" y="1511308"/>
            <a:ext cx="2489192" cy="24891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City of Lubbock Street Bond">
            <a:extLst>
              <a:ext uri="{FF2B5EF4-FFF2-40B4-BE49-F238E27FC236}">
                <a16:creationId xmlns:a16="http://schemas.microsoft.com/office/drawing/2014/main" id="{293567BC-CB29-B467-0AB3-EC5375F315C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091" t="2790" r="16743" b="4965"/>
          <a:stretch>
            <a:fillRect/>
          </a:stretch>
        </p:blipFill>
        <p:spPr bwMode="auto">
          <a:xfrm>
            <a:off x="3305853" y="2288245"/>
            <a:ext cx="1123407" cy="1251563"/>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67A0230C-C035-A731-A0B3-9466B0DC23BC}"/>
              </a:ext>
            </a:extLst>
          </p:cNvPr>
          <p:cNvCxnSpPr>
            <a:cxnSpLocks/>
            <a:endCxn id="2052" idx="0"/>
          </p:cNvCxnSpPr>
          <p:nvPr/>
        </p:nvCxnSpPr>
        <p:spPr>
          <a:xfrm flipV="1">
            <a:off x="1133945" y="1511308"/>
            <a:ext cx="2971338" cy="7769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a16="http://schemas.microsoft.com/office/drawing/2014/main" id="{960D15A9-2D13-641A-438D-BDD525BF3C31}"/>
              </a:ext>
            </a:extLst>
          </p:cNvPr>
          <p:cNvCxnSpPr>
            <a:cxnSpLocks/>
            <a:endCxn id="2052" idx="2"/>
          </p:cNvCxnSpPr>
          <p:nvPr/>
        </p:nvCxnSpPr>
        <p:spPr>
          <a:xfrm>
            <a:off x="1133945" y="2366819"/>
            <a:ext cx="2971338" cy="163368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1" name="Picture 6" descr="No photo description available.">
            <a:extLst>
              <a:ext uri="{FF2B5EF4-FFF2-40B4-BE49-F238E27FC236}">
                <a16:creationId xmlns:a16="http://schemas.microsoft.com/office/drawing/2014/main" id="{C1C0E376-1F38-2B47-824B-A1D0FC7DE2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9688" y="4230065"/>
            <a:ext cx="4406767" cy="2478807"/>
          </a:xfrm>
          <a:prstGeom prst="rect">
            <a:avLst/>
          </a:prstGeom>
          <a:noFill/>
          <a:extLst>
            <a:ext uri="{909E8E84-426E-40DD-AFC4-6F175D3DCCD1}">
              <a14:hiddenFill xmlns:a14="http://schemas.microsoft.com/office/drawing/2010/main">
                <a:solidFill>
                  <a:srgbClr val="FFFFFF"/>
                </a:solidFill>
              </a14:hiddenFill>
            </a:ext>
          </a:extLst>
        </p:spPr>
      </p:pic>
      <p:sp>
        <p:nvSpPr>
          <p:cNvPr id="12" name="Arrow: Bent-Up 11">
            <a:extLst>
              <a:ext uri="{FF2B5EF4-FFF2-40B4-BE49-F238E27FC236}">
                <a16:creationId xmlns:a16="http://schemas.microsoft.com/office/drawing/2014/main" id="{4C52CD01-0C02-8958-C881-7A875E364199}"/>
              </a:ext>
            </a:extLst>
          </p:cNvPr>
          <p:cNvSpPr/>
          <p:nvPr/>
        </p:nvSpPr>
        <p:spPr>
          <a:xfrm rot="10800000" flipH="1">
            <a:off x="10330363" y="2481434"/>
            <a:ext cx="1372987" cy="1393983"/>
          </a:xfrm>
          <a:prstGeom prst="bentUpArrow">
            <a:avLst>
              <a:gd name="adj1" fmla="val 17345"/>
              <a:gd name="adj2" fmla="val 25000"/>
              <a:gd name="adj3" fmla="val 24235"/>
            </a:avLst>
          </a:prstGeom>
          <a:solidFill>
            <a:srgbClr val="83D3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Bent-Up 12">
            <a:extLst>
              <a:ext uri="{FF2B5EF4-FFF2-40B4-BE49-F238E27FC236}">
                <a16:creationId xmlns:a16="http://schemas.microsoft.com/office/drawing/2014/main" id="{3E9676F6-93CB-F52C-434F-01FC1529363A}"/>
              </a:ext>
            </a:extLst>
          </p:cNvPr>
          <p:cNvSpPr/>
          <p:nvPr/>
        </p:nvSpPr>
        <p:spPr>
          <a:xfrm flipH="1">
            <a:off x="6085978" y="4328278"/>
            <a:ext cx="1372987" cy="1393983"/>
          </a:xfrm>
          <a:prstGeom prst="bentUpArrow">
            <a:avLst>
              <a:gd name="adj1" fmla="val 17345"/>
              <a:gd name="adj2" fmla="val 25000"/>
              <a:gd name="adj3" fmla="val 24235"/>
            </a:avLst>
          </a:prstGeom>
          <a:solidFill>
            <a:srgbClr val="83D3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2AF36BB-8DFB-A2B1-40B4-343131250838}"/>
              </a:ext>
            </a:extLst>
          </p:cNvPr>
          <p:cNvSpPr txBox="1"/>
          <p:nvPr/>
        </p:nvSpPr>
        <p:spPr>
          <a:xfrm>
            <a:off x="213326" y="4106811"/>
            <a:ext cx="5687777" cy="3046988"/>
          </a:xfrm>
          <a:prstGeom prst="rect">
            <a:avLst/>
          </a:prstGeom>
          <a:noFill/>
        </p:spPr>
        <p:txBody>
          <a:bodyPr wrap="square" rtlCol="0">
            <a:spAutoFit/>
          </a:bodyPr>
          <a:lstStyle/>
          <a:p>
            <a:r>
              <a:rPr lang="en-US" sz="3200"/>
              <a:t>Considerations:</a:t>
            </a:r>
          </a:p>
          <a:p>
            <a:pPr marL="285750" indent="-285750">
              <a:buFontTx/>
              <a:buChar char="-"/>
            </a:pPr>
            <a:r>
              <a:rPr lang="en-US" sz="3200"/>
              <a:t>Practical</a:t>
            </a:r>
          </a:p>
          <a:p>
            <a:pPr marL="285750" indent="-285750">
              <a:buFontTx/>
              <a:buChar char="-"/>
            </a:pPr>
            <a:r>
              <a:rPr lang="en-US" sz="3200"/>
              <a:t>Financial</a:t>
            </a:r>
          </a:p>
          <a:p>
            <a:pPr marL="285750" indent="-285750">
              <a:buFontTx/>
              <a:buChar char="-"/>
            </a:pPr>
            <a:r>
              <a:rPr lang="en-US" sz="3200"/>
              <a:t>Political</a:t>
            </a:r>
          </a:p>
          <a:p>
            <a:pPr marL="285750" indent="-285750">
              <a:buFontTx/>
              <a:buChar char="-"/>
            </a:pPr>
            <a:r>
              <a:rPr lang="en-US" sz="3200"/>
              <a:t>Economic</a:t>
            </a:r>
          </a:p>
          <a:p>
            <a:pPr marL="285750" indent="-285750">
              <a:buFontTx/>
              <a:buChar char="-"/>
            </a:pPr>
            <a:endParaRPr lang="en-US" sz="3200"/>
          </a:p>
        </p:txBody>
      </p:sp>
      <p:graphicFrame>
        <p:nvGraphicFramePr>
          <p:cNvPr id="30" name="Table 29">
            <a:extLst>
              <a:ext uri="{FF2B5EF4-FFF2-40B4-BE49-F238E27FC236}">
                <a16:creationId xmlns:a16="http://schemas.microsoft.com/office/drawing/2014/main" id="{B6687A16-8B62-041C-56AF-B9274D360B86}"/>
              </a:ext>
            </a:extLst>
          </p:cNvPr>
          <p:cNvGraphicFramePr>
            <a:graphicFrameLocks noGrp="1"/>
          </p:cNvGraphicFramePr>
          <p:nvPr>
            <p:extLst>
              <p:ext uri="{D42A27DB-BD31-4B8C-83A1-F6EECF244321}">
                <p14:modId xmlns:p14="http://schemas.microsoft.com/office/powerpoint/2010/main" val="1301853299"/>
              </p:ext>
            </p:extLst>
          </p:nvPr>
        </p:nvGraphicFramePr>
        <p:xfrm>
          <a:off x="2353267" y="4920828"/>
          <a:ext cx="3447373" cy="1097280"/>
        </p:xfrm>
        <a:graphic>
          <a:graphicData uri="http://schemas.openxmlformats.org/drawingml/2006/table">
            <a:tbl>
              <a:tblPr firstRow="1" bandRow="1">
                <a:tableStyleId>{E8B1032C-EA38-4F05-BA0D-38AFFFC7BED3}</a:tableStyleId>
              </a:tblPr>
              <a:tblGrid>
                <a:gridCol w="2138389">
                  <a:extLst>
                    <a:ext uri="{9D8B030D-6E8A-4147-A177-3AD203B41FA5}">
                      <a16:colId xmlns:a16="http://schemas.microsoft.com/office/drawing/2014/main" val="609769053"/>
                    </a:ext>
                  </a:extLst>
                </a:gridCol>
                <a:gridCol w="1308984">
                  <a:extLst>
                    <a:ext uri="{9D8B030D-6E8A-4147-A177-3AD203B41FA5}">
                      <a16:colId xmlns:a16="http://schemas.microsoft.com/office/drawing/2014/main" val="2144087806"/>
                    </a:ext>
                  </a:extLst>
                </a:gridCol>
              </a:tblGrid>
              <a:tr h="280376">
                <a:tc>
                  <a:txBody>
                    <a:bodyPr/>
                    <a:lstStyle/>
                    <a:p>
                      <a:r>
                        <a:rPr lang="en-US">
                          <a:latin typeface="Times New Roman" panose="02020603050405020304" pitchFamily="18" charset="0"/>
                          <a:cs typeface="Times New Roman" panose="02020603050405020304" pitchFamily="18" charset="0"/>
                        </a:rPr>
                        <a:t>Initial investment</a:t>
                      </a:r>
                    </a:p>
                  </a:txBody>
                  <a:tcPr/>
                </a:tc>
                <a:tc>
                  <a:txBody>
                    <a:bodyPr/>
                    <a:lstStyle/>
                    <a:p>
                      <a:pPr algn="r"/>
                      <a:r>
                        <a:rPr lang="en-US">
                          <a:latin typeface="Times New Roman" panose="02020603050405020304" pitchFamily="18" charset="0"/>
                          <a:cs typeface="Times New Roman" panose="02020603050405020304" pitchFamily="18" charset="0"/>
                        </a:rPr>
                        <a:t>$ 23,847.00</a:t>
                      </a:r>
                    </a:p>
                  </a:txBody>
                  <a:tcPr/>
                </a:tc>
                <a:extLst>
                  <a:ext uri="{0D108BD9-81ED-4DB2-BD59-A6C34878D82A}">
                    <a16:rowId xmlns:a16="http://schemas.microsoft.com/office/drawing/2014/main" val="2834499218"/>
                  </a:ext>
                </a:extLst>
              </a:tr>
              <a:tr h="280376">
                <a:tc>
                  <a:txBody>
                    <a:bodyPr/>
                    <a:lstStyle/>
                    <a:p>
                      <a:r>
                        <a:rPr lang="en-US">
                          <a:latin typeface="Times New Roman" panose="02020603050405020304" pitchFamily="18" charset="0"/>
                          <a:cs typeface="Times New Roman" panose="02020603050405020304" pitchFamily="18" charset="0"/>
                        </a:rPr>
                        <a:t>10-year maintenance</a:t>
                      </a:r>
                    </a:p>
                  </a:txBody>
                  <a:tcPr/>
                </a:tc>
                <a:tc>
                  <a:txBody>
                    <a:bodyPr/>
                    <a:lstStyle/>
                    <a:p>
                      <a:pPr algn="r"/>
                      <a:r>
                        <a:rPr lang="en-US">
                          <a:latin typeface="Times New Roman" panose="02020603050405020304" pitchFamily="18" charset="0"/>
                          <a:cs typeface="Times New Roman" panose="02020603050405020304" pitchFamily="18" charset="0"/>
                        </a:rPr>
                        <a:t>$ 7,618.00</a:t>
                      </a:r>
                    </a:p>
                  </a:txBody>
                  <a:tcPr/>
                </a:tc>
                <a:extLst>
                  <a:ext uri="{0D108BD9-81ED-4DB2-BD59-A6C34878D82A}">
                    <a16:rowId xmlns:a16="http://schemas.microsoft.com/office/drawing/2014/main" val="733793540"/>
                  </a:ext>
                </a:extLst>
              </a:tr>
              <a:tr h="280376">
                <a:tc>
                  <a:txBody>
                    <a:bodyPr/>
                    <a:lstStyle/>
                    <a:p>
                      <a:r>
                        <a:rPr lang="en-US" b="1">
                          <a:latin typeface="Times New Roman" panose="02020603050405020304" pitchFamily="18" charset="0"/>
                          <a:cs typeface="Times New Roman" panose="02020603050405020304" pitchFamily="18" charset="0"/>
                        </a:rPr>
                        <a:t>Total</a:t>
                      </a:r>
                    </a:p>
                  </a:txBody>
                  <a:tcPr/>
                </a:tc>
                <a:tc>
                  <a:txBody>
                    <a:bodyPr/>
                    <a:lstStyle/>
                    <a:p>
                      <a:pPr algn="r"/>
                      <a:r>
                        <a:rPr lang="en-US" b="1">
                          <a:latin typeface="Times New Roman" panose="02020603050405020304" pitchFamily="18" charset="0"/>
                          <a:cs typeface="Times New Roman" panose="02020603050405020304" pitchFamily="18" charset="0"/>
                        </a:rPr>
                        <a:t>$ 31,465.00</a:t>
                      </a:r>
                    </a:p>
                  </a:txBody>
                  <a:tcPr/>
                </a:tc>
                <a:extLst>
                  <a:ext uri="{0D108BD9-81ED-4DB2-BD59-A6C34878D82A}">
                    <a16:rowId xmlns:a16="http://schemas.microsoft.com/office/drawing/2014/main" val="203691336"/>
                  </a:ext>
                </a:extLst>
              </a:tr>
            </a:tbl>
          </a:graphicData>
        </a:graphic>
      </p:graphicFrame>
      <p:grpSp>
        <p:nvGrpSpPr>
          <p:cNvPr id="16" name="Group 15">
            <a:extLst>
              <a:ext uri="{FF2B5EF4-FFF2-40B4-BE49-F238E27FC236}">
                <a16:creationId xmlns:a16="http://schemas.microsoft.com/office/drawing/2014/main" id="{E581EA38-0820-3BFB-F56D-813AA8F89F17}"/>
              </a:ext>
            </a:extLst>
          </p:cNvPr>
          <p:cNvGrpSpPr/>
          <p:nvPr/>
        </p:nvGrpSpPr>
        <p:grpSpPr>
          <a:xfrm>
            <a:off x="5490268" y="1494653"/>
            <a:ext cx="4681926" cy="2489192"/>
            <a:chOff x="5539004" y="990928"/>
            <a:chExt cx="4681926" cy="2489192"/>
          </a:xfrm>
        </p:grpSpPr>
        <p:pic>
          <p:nvPicPr>
            <p:cNvPr id="7" name="Picture 6" descr="Lubbock's City Council Could Get A Pay Raise. But What's The Right Amount?  | KTTZ">
              <a:extLst>
                <a:ext uri="{FF2B5EF4-FFF2-40B4-BE49-F238E27FC236}">
                  <a16:creationId xmlns:a16="http://schemas.microsoft.com/office/drawing/2014/main" id="{FBDA15F4-F130-1B33-36D7-E287547DAB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39004" y="990928"/>
              <a:ext cx="4681926" cy="248919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72138AD3-2CD1-6CB4-ADBC-8B24880A84A1}"/>
                </a:ext>
              </a:extLst>
            </p:cNvPr>
            <p:cNvSpPr/>
            <p:nvPr/>
          </p:nvSpPr>
          <p:spPr>
            <a:xfrm>
              <a:off x="9340548" y="3315768"/>
              <a:ext cx="871835" cy="15738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456A2961-879C-B8F2-6D51-B67FFAACA2D8}"/>
              </a:ext>
            </a:extLst>
          </p:cNvPr>
          <p:cNvSpPr txBox="1"/>
          <p:nvPr/>
        </p:nvSpPr>
        <p:spPr>
          <a:xfrm>
            <a:off x="1791457" y="410537"/>
            <a:ext cx="8372190" cy="677108"/>
          </a:xfrm>
          <a:prstGeom prst="rect">
            <a:avLst/>
          </a:prstGeom>
          <a:solidFill>
            <a:srgbClr val="83D3D4"/>
          </a:solidFill>
        </p:spPr>
        <p:txBody>
          <a:bodyPr wrap="square" rtlCol="0">
            <a:spAutoFit/>
          </a:bodyPr>
          <a:lstStyle/>
          <a:p>
            <a:pPr algn="ctr"/>
            <a:r>
              <a:rPr lang="en-US" sz="3800" b="1"/>
              <a:t>Engaging in the Policy Process</a:t>
            </a:r>
          </a:p>
        </p:txBody>
      </p:sp>
    </p:spTree>
    <p:extLst>
      <p:ext uri="{BB962C8B-B14F-4D97-AF65-F5344CB8AC3E}">
        <p14:creationId xmlns:p14="http://schemas.microsoft.com/office/powerpoint/2010/main" val="304080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animEffect transition="in" filter="fade">
                                      <p:cBhvr>
                                        <p:cTn id="15" dur="500"/>
                                        <p:tgtEl>
                                          <p:spTgt spid="205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2"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heel(2)">
                                      <p:cBhvr>
                                        <p:cTn id="30" dur="1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1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
                                            <p:txEl>
                                              <p:pRg st="0" end="0"/>
                                            </p:txEl>
                                          </p:spTgt>
                                        </p:tgtEl>
                                        <p:attrNameLst>
                                          <p:attrName>style.visibility</p:attrName>
                                        </p:attrNameLst>
                                      </p:cBhvr>
                                      <p:to>
                                        <p:strVal val="visible"/>
                                      </p:to>
                                    </p:set>
                                    <p:animEffect transition="in" filter="fade">
                                      <p:cBhvr>
                                        <p:cTn id="45" dur="500"/>
                                        <p:tgtEl>
                                          <p:spTgt spid="14">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4">
                                            <p:txEl>
                                              <p:pRg st="1" end="1"/>
                                            </p:txEl>
                                          </p:spTgt>
                                        </p:tgtEl>
                                        <p:attrNameLst>
                                          <p:attrName>style.visibility</p:attrName>
                                        </p:attrNameLst>
                                      </p:cBhvr>
                                      <p:to>
                                        <p:strVal val="visible"/>
                                      </p:to>
                                    </p:set>
                                    <p:animEffect transition="in" filter="fade">
                                      <p:cBhvr>
                                        <p:cTn id="50" dur="500"/>
                                        <p:tgtEl>
                                          <p:spTgt spid="14">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4">
                                            <p:txEl>
                                              <p:pRg st="2" end="2"/>
                                            </p:txEl>
                                          </p:spTgt>
                                        </p:tgtEl>
                                        <p:attrNameLst>
                                          <p:attrName>style.visibility</p:attrName>
                                        </p:attrNameLst>
                                      </p:cBhvr>
                                      <p:to>
                                        <p:strVal val="visible"/>
                                      </p:to>
                                    </p:set>
                                    <p:animEffect transition="in" filter="fade">
                                      <p:cBhvr>
                                        <p:cTn id="55" dur="500"/>
                                        <p:tgtEl>
                                          <p:spTgt spid="14">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xEl>
                                              <p:pRg st="3" end="3"/>
                                            </p:txEl>
                                          </p:spTgt>
                                        </p:tgtEl>
                                        <p:attrNameLst>
                                          <p:attrName>style.visibility</p:attrName>
                                        </p:attrNameLst>
                                      </p:cBhvr>
                                      <p:to>
                                        <p:strVal val="visible"/>
                                      </p:to>
                                    </p:set>
                                    <p:animEffect transition="in" filter="fade">
                                      <p:cBhvr>
                                        <p:cTn id="65" dur="500"/>
                                        <p:tgtEl>
                                          <p:spTgt spid="14">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4">
                                            <p:txEl>
                                              <p:pRg st="4" end="4"/>
                                            </p:txEl>
                                          </p:spTgt>
                                        </p:tgtEl>
                                        <p:attrNameLst>
                                          <p:attrName>style.visibility</p:attrName>
                                        </p:attrNameLst>
                                      </p:cBhvr>
                                      <p:to>
                                        <p:strVal val="visible"/>
                                      </p:to>
                                    </p:set>
                                    <p:animEffect transition="in" filter="fade">
                                      <p:cBhvr>
                                        <p:cTn id="70"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9048-1587-C593-DA68-C8E2319119B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3B8F0A1-A1AB-7E4B-99E5-32E3EDB660A3}"/>
              </a:ext>
            </a:extLst>
          </p:cNvPr>
          <p:cNvSpPr txBox="1"/>
          <p:nvPr/>
        </p:nvSpPr>
        <p:spPr>
          <a:xfrm>
            <a:off x="4161750" y="308336"/>
            <a:ext cx="4127000" cy="584775"/>
          </a:xfrm>
          <a:prstGeom prst="rect">
            <a:avLst/>
          </a:prstGeom>
          <a:solidFill>
            <a:srgbClr val="83D3D4"/>
          </a:solidFill>
        </p:spPr>
        <p:txBody>
          <a:bodyPr wrap="square" rtlCol="0">
            <a:spAutoFit/>
          </a:bodyPr>
          <a:lstStyle/>
          <a:p>
            <a:pPr algn="ctr"/>
            <a:r>
              <a:rPr lang="en-US" sz="3200" b="1"/>
              <a:t>Policy Documents</a:t>
            </a:r>
          </a:p>
        </p:txBody>
      </p:sp>
      <p:pic>
        <p:nvPicPr>
          <p:cNvPr id="9" name="Picture 8">
            <a:extLst>
              <a:ext uri="{FF2B5EF4-FFF2-40B4-BE49-F238E27FC236}">
                <a16:creationId xmlns:a16="http://schemas.microsoft.com/office/drawing/2014/main" id="{40691663-47CB-9903-AA4E-8DC00761CB1F}"/>
              </a:ext>
            </a:extLst>
          </p:cNvPr>
          <p:cNvPicPr>
            <a:picLocks noChangeAspect="1"/>
          </p:cNvPicPr>
          <p:nvPr/>
        </p:nvPicPr>
        <p:blipFill rotWithShape="1">
          <a:blip r:embed="rId3">
            <a:extLst>
              <a:ext uri="{28A0092B-C50C-407E-A947-70E740481C1C}">
                <a14:useLocalDpi xmlns:a14="http://schemas.microsoft.com/office/drawing/2010/main" val="0"/>
              </a:ext>
            </a:extLst>
          </a:blip>
          <a:srcRect t="551" b="551"/>
          <a:stretch/>
        </p:blipFill>
        <p:spPr bwMode="auto">
          <a:xfrm>
            <a:off x="312634" y="1999716"/>
            <a:ext cx="3590616" cy="4326386"/>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F76F3D90-34B0-0EF3-AFFE-0F959A2279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27227" y="2008549"/>
            <a:ext cx="3341184" cy="4317553"/>
          </a:xfrm>
          <a:prstGeom prst="rect">
            <a:avLst/>
          </a:prstGeom>
        </p:spPr>
      </p:pic>
      <p:pic>
        <p:nvPicPr>
          <p:cNvPr id="12" name="Picture 11" descr="A screenshot of a computer&#10;&#10;AI-generated content may be incorrect.">
            <a:extLst>
              <a:ext uri="{FF2B5EF4-FFF2-40B4-BE49-F238E27FC236}">
                <a16:creationId xmlns:a16="http://schemas.microsoft.com/office/drawing/2014/main" id="{76433FC7-F50E-6F76-9F7B-B6C02B9920BE}"/>
              </a:ext>
            </a:extLst>
          </p:cNvPr>
          <p:cNvPicPr>
            <a:picLocks noChangeAspect="1"/>
          </p:cNvPicPr>
          <p:nvPr/>
        </p:nvPicPr>
        <p:blipFill>
          <a:blip r:embed="rId5"/>
          <a:stretch>
            <a:fillRect/>
          </a:stretch>
        </p:blipFill>
        <p:spPr>
          <a:xfrm>
            <a:off x="8288750" y="2027298"/>
            <a:ext cx="3076468" cy="4308156"/>
          </a:xfrm>
          <a:prstGeom prst="rect">
            <a:avLst/>
          </a:prstGeom>
        </p:spPr>
      </p:pic>
      <p:sp>
        <p:nvSpPr>
          <p:cNvPr id="8" name="TextBox 7">
            <a:extLst>
              <a:ext uri="{FF2B5EF4-FFF2-40B4-BE49-F238E27FC236}">
                <a16:creationId xmlns:a16="http://schemas.microsoft.com/office/drawing/2014/main" id="{7010CA90-EDB1-8B0B-7445-59035FA5A8CA}"/>
              </a:ext>
            </a:extLst>
          </p:cNvPr>
          <p:cNvSpPr txBox="1"/>
          <p:nvPr/>
        </p:nvSpPr>
        <p:spPr>
          <a:xfrm>
            <a:off x="1241896" y="1452584"/>
            <a:ext cx="1732091" cy="369332"/>
          </a:xfrm>
          <a:prstGeom prst="rect">
            <a:avLst/>
          </a:prstGeom>
          <a:solidFill>
            <a:srgbClr val="E0F4F4"/>
          </a:solidFill>
        </p:spPr>
        <p:txBody>
          <a:bodyPr wrap="square" rtlCol="0">
            <a:spAutoFit/>
          </a:bodyPr>
          <a:lstStyle/>
          <a:p>
            <a:pPr algn="ctr"/>
            <a:r>
              <a:rPr lang="en-US"/>
              <a:t>Leave-behind</a:t>
            </a:r>
          </a:p>
        </p:txBody>
      </p:sp>
      <p:sp>
        <p:nvSpPr>
          <p:cNvPr id="10" name="TextBox 9">
            <a:extLst>
              <a:ext uri="{FF2B5EF4-FFF2-40B4-BE49-F238E27FC236}">
                <a16:creationId xmlns:a16="http://schemas.microsoft.com/office/drawing/2014/main" id="{F196656C-5277-FFAE-BF0E-9B1D07898DA2}"/>
              </a:ext>
            </a:extLst>
          </p:cNvPr>
          <p:cNvSpPr txBox="1"/>
          <p:nvPr/>
        </p:nvSpPr>
        <p:spPr>
          <a:xfrm>
            <a:off x="5131773" y="1480166"/>
            <a:ext cx="1732091" cy="369332"/>
          </a:xfrm>
          <a:prstGeom prst="rect">
            <a:avLst/>
          </a:prstGeom>
          <a:solidFill>
            <a:srgbClr val="E0F4F4"/>
          </a:solidFill>
        </p:spPr>
        <p:txBody>
          <a:bodyPr wrap="square" rtlCol="0">
            <a:spAutoFit/>
          </a:bodyPr>
          <a:lstStyle/>
          <a:p>
            <a:pPr algn="ctr"/>
            <a:r>
              <a:rPr lang="en-US"/>
              <a:t>Report</a:t>
            </a:r>
          </a:p>
        </p:txBody>
      </p:sp>
      <p:sp>
        <p:nvSpPr>
          <p:cNvPr id="13" name="TextBox 12">
            <a:extLst>
              <a:ext uri="{FF2B5EF4-FFF2-40B4-BE49-F238E27FC236}">
                <a16:creationId xmlns:a16="http://schemas.microsoft.com/office/drawing/2014/main" id="{1942EF04-44DA-AA69-9C70-004D2D5C87FF}"/>
              </a:ext>
            </a:extLst>
          </p:cNvPr>
          <p:cNvSpPr txBox="1"/>
          <p:nvPr/>
        </p:nvSpPr>
        <p:spPr>
          <a:xfrm>
            <a:off x="9021650" y="1452584"/>
            <a:ext cx="1732091" cy="369332"/>
          </a:xfrm>
          <a:prstGeom prst="rect">
            <a:avLst/>
          </a:prstGeom>
          <a:solidFill>
            <a:srgbClr val="E0F4F4"/>
          </a:solidFill>
        </p:spPr>
        <p:txBody>
          <a:bodyPr wrap="square" rtlCol="0">
            <a:spAutoFit/>
          </a:bodyPr>
          <a:lstStyle/>
          <a:p>
            <a:pPr algn="ctr"/>
            <a:r>
              <a:rPr lang="en-US"/>
              <a:t>Issue Brief</a:t>
            </a:r>
          </a:p>
        </p:txBody>
      </p:sp>
    </p:spTree>
    <p:extLst>
      <p:ext uri="{BB962C8B-B14F-4D97-AF65-F5344CB8AC3E}">
        <p14:creationId xmlns:p14="http://schemas.microsoft.com/office/powerpoint/2010/main" val="35362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86A85-0533-D1AA-952C-E3FE6F51D15A}"/>
            </a:ext>
          </a:extLst>
        </p:cNvPr>
        <p:cNvGrpSpPr/>
        <p:nvPr/>
      </p:nvGrpSpPr>
      <p:grpSpPr>
        <a:xfrm>
          <a:off x="0" y="0"/>
          <a:ext cx="0" cy="0"/>
          <a:chOff x="0" y="0"/>
          <a:chExt cx="0" cy="0"/>
        </a:xfrm>
      </p:grpSpPr>
      <p:sp>
        <p:nvSpPr>
          <p:cNvPr id="15" name="Oval 14">
            <a:extLst>
              <a:ext uri="{FF2B5EF4-FFF2-40B4-BE49-F238E27FC236}">
                <a16:creationId xmlns:a16="http://schemas.microsoft.com/office/drawing/2014/main" id="{28A6381C-5DBA-5826-99FB-218E26D83498}"/>
              </a:ext>
            </a:extLst>
          </p:cNvPr>
          <p:cNvSpPr/>
          <p:nvPr/>
        </p:nvSpPr>
        <p:spPr>
          <a:xfrm>
            <a:off x="2818030" y="1117205"/>
            <a:ext cx="3866854" cy="3797472"/>
          </a:xfrm>
          <a:prstGeom prst="ellipse">
            <a:avLst/>
          </a:prstGeom>
          <a:solidFill>
            <a:srgbClr val="83D3D4">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9849487-EACF-A7BE-BE20-5EFD811351C4}"/>
              </a:ext>
            </a:extLst>
          </p:cNvPr>
          <p:cNvSpPr/>
          <p:nvPr/>
        </p:nvSpPr>
        <p:spPr>
          <a:xfrm>
            <a:off x="517344" y="2717219"/>
            <a:ext cx="3866854" cy="3797472"/>
          </a:xfrm>
          <a:prstGeom prst="ellipse">
            <a:avLst/>
          </a:prstGeom>
          <a:solidFill>
            <a:srgbClr val="2D8183">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19A1CBE-E01D-4D3B-E095-0F0163FC617E}"/>
              </a:ext>
            </a:extLst>
          </p:cNvPr>
          <p:cNvSpPr/>
          <p:nvPr/>
        </p:nvSpPr>
        <p:spPr>
          <a:xfrm>
            <a:off x="8023858" y="1117205"/>
            <a:ext cx="3866854" cy="3797472"/>
          </a:xfrm>
          <a:prstGeom prst="ellipse">
            <a:avLst/>
          </a:prstGeom>
          <a:solidFill>
            <a:srgbClr val="83D3D4">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5139ED7-CBBF-CFCF-67A8-2976DCD55673}"/>
              </a:ext>
            </a:extLst>
          </p:cNvPr>
          <p:cNvSpPr/>
          <p:nvPr/>
        </p:nvSpPr>
        <p:spPr>
          <a:xfrm>
            <a:off x="5723172" y="2717219"/>
            <a:ext cx="3866854" cy="3797472"/>
          </a:xfrm>
          <a:prstGeom prst="ellipse">
            <a:avLst/>
          </a:prstGeom>
          <a:solidFill>
            <a:srgbClr val="2D8183">
              <a:alpha val="4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12D78AC-D3A8-5DC1-DC0D-FEB34511DD7B}"/>
              </a:ext>
            </a:extLst>
          </p:cNvPr>
          <p:cNvSpPr txBox="1"/>
          <p:nvPr/>
        </p:nvSpPr>
        <p:spPr>
          <a:xfrm>
            <a:off x="3143822" y="2172738"/>
            <a:ext cx="3215269" cy="1200329"/>
          </a:xfrm>
          <a:prstGeom prst="rect">
            <a:avLst/>
          </a:prstGeom>
          <a:noFill/>
        </p:spPr>
        <p:txBody>
          <a:bodyPr wrap="square">
            <a:spAutoFit/>
          </a:bodyPr>
          <a:lstStyle/>
          <a:p>
            <a:pPr algn="ctr"/>
            <a:r>
              <a:rPr lang="en-US" sz="2400">
                <a:solidFill>
                  <a:srgbClr val="000000"/>
                </a:solidFill>
                <a:effectLst/>
                <a:ea typeface="Times New Roman" panose="02020603050405020304" pitchFamily="18" charset="0"/>
              </a:rPr>
              <a:t>The policy proposal was relevant to the local context. </a:t>
            </a:r>
            <a:endParaRPr lang="en-US" sz="2400"/>
          </a:p>
        </p:txBody>
      </p:sp>
      <p:sp>
        <p:nvSpPr>
          <p:cNvPr id="10" name="TextBox 9">
            <a:extLst>
              <a:ext uri="{FF2B5EF4-FFF2-40B4-BE49-F238E27FC236}">
                <a16:creationId xmlns:a16="http://schemas.microsoft.com/office/drawing/2014/main" id="{4EAB2E28-874D-20C5-E431-F34D89EA734E}"/>
              </a:ext>
            </a:extLst>
          </p:cNvPr>
          <p:cNvSpPr txBox="1"/>
          <p:nvPr/>
        </p:nvSpPr>
        <p:spPr>
          <a:xfrm>
            <a:off x="728296" y="4064708"/>
            <a:ext cx="3444949" cy="1200329"/>
          </a:xfrm>
          <a:prstGeom prst="rect">
            <a:avLst/>
          </a:prstGeom>
          <a:noFill/>
        </p:spPr>
        <p:txBody>
          <a:bodyPr wrap="square">
            <a:spAutoFit/>
          </a:bodyPr>
          <a:lstStyle/>
          <a:p>
            <a:pPr algn="ctr"/>
            <a:r>
              <a:rPr lang="en-US" sz="2400">
                <a:solidFill>
                  <a:srgbClr val="000000"/>
                </a:solidFill>
                <a:effectLst/>
                <a:ea typeface="Times New Roman" panose="02020603050405020304" pitchFamily="18" charset="0"/>
              </a:rPr>
              <a:t>We framed the proposal to show its benefits to the local economy.</a:t>
            </a:r>
            <a:endParaRPr lang="en-US" sz="2400"/>
          </a:p>
        </p:txBody>
      </p:sp>
      <p:sp>
        <p:nvSpPr>
          <p:cNvPr id="12" name="TextBox 11">
            <a:extLst>
              <a:ext uri="{FF2B5EF4-FFF2-40B4-BE49-F238E27FC236}">
                <a16:creationId xmlns:a16="http://schemas.microsoft.com/office/drawing/2014/main" id="{9BBCBB02-494E-D95B-16DF-73445A727F3E}"/>
              </a:ext>
            </a:extLst>
          </p:cNvPr>
          <p:cNvSpPr txBox="1"/>
          <p:nvPr/>
        </p:nvSpPr>
        <p:spPr>
          <a:xfrm>
            <a:off x="6085978" y="4173074"/>
            <a:ext cx="3215269" cy="1200329"/>
          </a:xfrm>
          <a:prstGeom prst="rect">
            <a:avLst/>
          </a:prstGeom>
          <a:noFill/>
        </p:spPr>
        <p:txBody>
          <a:bodyPr wrap="square">
            <a:spAutoFit/>
          </a:bodyPr>
          <a:lstStyle/>
          <a:p>
            <a:pPr algn="ctr"/>
            <a:r>
              <a:rPr lang="en-US" sz="2400">
                <a:solidFill>
                  <a:srgbClr val="000000"/>
                </a:solidFill>
                <a:effectLst/>
                <a:ea typeface="Times New Roman" panose="02020603050405020304" pitchFamily="18" charset="0"/>
              </a:rPr>
              <a:t>We understood the local political system and local values. </a:t>
            </a:r>
            <a:endParaRPr lang="en-US" sz="2400"/>
          </a:p>
        </p:txBody>
      </p:sp>
      <p:sp>
        <p:nvSpPr>
          <p:cNvPr id="14" name="TextBox 13">
            <a:extLst>
              <a:ext uri="{FF2B5EF4-FFF2-40B4-BE49-F238E27FC236}">
                <a16:creationId xmlns:a16="http://schemas.microsoft.com/office/drawing/2014/main" id="{0C185FB8-B085-AD4B-7140-845D77CCED4E}"/>
              </a:ext>
            </a:extLst>
          </p:cNvPr>
          <p:cNvSpPr txBox="1"/>
          <p:nvPr/>
        </p:nvSpPr>
        <p:spPr>
          <a:xfrm>
            <a:off x="8493170" y="2259788"/>
            <a:ext cx="3238500" cy="830997"/>
          </a:xfrm>
          <a:prstGeom prst="rect">
            <a:avLst/>
          </a:prstGeom>
          <a:noFill/>
        </p:spPr>
        <p:txBody>
          <a:bodyPr wrap="square">
            <a:spAutoFit/>
          </a:bodyPr>
          <a:lstStyle/>
          <a:p>
            <a:pPr algn="ctr"/>
            <a:r>
              <a:rPr lang="en-US" sz="2400">
                <a:solidFill>
                  <a:srgbClr val="000000"/>
                </a:solidFill>
                <a:effectLst/>
                <a:ea typeface="Times New Roman" panose="02020603050405020304" pitchFamily="18" charset="0"/>
              </a:rPr>
              <a:t>The process requires patience and diligence. </a:t>
            </a:r>
            <a:endParaRPr lang="en-US" sz="2400"/>
          </a:p>
        </p:txBody>
      </p:sp>
      <p:sp>
        <p:nvSpPr>
          <p:cNvPr id="6" name="TextBox 5">
            <a:extLst>
              <a:ext uri="{FF2B5EF4-FFF2-40B4-BE49-F238E27FC236}">
                <a16:creationId xmlns:a16="http://schemas.microsoft.com/office/drawing/2014/main" id="{DCAF0367-0873-CE8A-730D-50ABE7167970}"/>
              </a:ext>
            </a:extLst>
          </p:cNvPr>
          <p:cNvSpPr txBox="1"/>
          <p:nvPr/>
        </p:nvSpPr>
        <p:spPr>
          <a:xfrm>
            <a:off x="1909905" y="221846"/>
            <a:ext cx="8372190" cy="677108"/>
          </a:xfrm>
          <a:prstGeom prst="rect">
            <a:avLst/>
          </a:prstGeom>
          <a:solidFill>
            <a:srgbClr val="83D3D4"/>
          </a:solidFill>
        </p:spPr>
        <p:txBody>
          <a:bodyPr wrap="square" rtlCol="0">
            <a:spAutoFit/>
          </a:bodyPr>
          <a:lstStyle/>
          <a:p>
            <a:pPr algn="ctr"/>
            <a:r>
              <a:rPr lang="en-US" sz="3800">
                <a:latin typeface="+mj-lt"/>
              </a:rPr>
              <a:t>Challenges and Lessons Learned</a:t>
            </a:r>
          </a:p>
        </p:txBody>
      </p:sp>
    </p:spTree>
    <p:extLst>
      <p:ext uri="{BB962C8B-B14F-4D97-AF65-F5344CB8AC3E}">
        <p14:creationId xmlns:p14="http://schemas.microsoft.com/office/powerpoint/2010/main" val="197548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8" grpId="0"/>
      <p:bldP spid="10" grpId="0"/>
      <p:bldP spid="1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0CEFD-6EE2-4431-B077-E5691FDEF5D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BF9310E-8A93-8B50-F77C-30C2051752B8}"/>
              </a:ext>
            </a:extLst>
          </p:cNvPr>
          <p:cNvPicPr>
            <a:picLocks noChangeAspect="1"/>
          </p:cNvPicPr>
          <p:nvPr/>
        </p:nvPicPr>
        <p:blipFill>
          <a:blip r:embed="rId3">
            <a:extLst>
              <a:ext uri="{28A0092B-C50C-407E-A947-70E740481C1C}">
                <a14:useLocalDpi xmlns:a14="http://schemas.microsoft.com/office/drawing/2010/main" val="0"/>
              </a:ext>
            </a:extLst>
          </a:blip>
          <a:srcRect l="6474"/>
          <a:stretch>
            <a:fillRect/>
          </a:stretch>
        </p:blipFill>
        <p:spPr>
          <a:xfrm>
            <a:off x="6096000" y="1588164"/>
            <a:ext cx="5900455" cy="4425341"/>
          </a:xfrm>
          <a:prstGeom prst="rect">
            <a:avLst/>
          </a:prstGeom>
        </p:spPr>
      </p:pic>
      <p:pic>
        <p:nvPicPr>
          <p:cNvPr id="1030" name="Picture 6" descr="No photo description available.">
            <a:extLst>
              <a:ext uri="{FF2B5EF4-FFF2-40B4-BE49-F238E27FC236}">
                <a16:creationId xmlns:a16="http://schemas.microsoft.com/office/drawing/2014/main" id="{45AC81FC-CD17-D70D-A154-03099B39C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545" y="1602900"/>
            <a:ext cx="5652442" cy="31794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312895F-183F-545F-C54C-E401B6C0F5A3}"/>
              </a:ext>
            </a:extLst>
          </p:cNvPr>
          <p:cNvSpPr txBox="1"/>
          <p:nvPr/>
        </p:nvSpPr>
        <p:spPr>
          <a:xfrm>
            <a:off x="2620022" y="441394"/>
            <a:ext cx="6951956" cy="584775"/>
          </a:xfrm>
          <a:prstGeom prst="rect">
            <a:avLst/>
          </a:prstGeom>
          <a:solidFill>
            <a:srgbClr val="83D3D4"/>
          </a:solidFill>
        </p:spPr>
        <p:txBody>
          <a:bodyPr wrap="square" rtlCol="0">
            <a:spAutoFit/>
          </a:bodyPr>
          <a:lstStyle/>
          <a:p>
            <a:pPr algn="ctr"/>
            <a:r>
              <a:rPr lang="en-US" sz="3200" b="1"/>
              <a:t>Presentation </a:t>
            </a:r>
            <a:r>
              <a:rPr lang="en-US" b="1"/>
              <a:t>to the </a:t>
            </a:r>
            <a:r>
              <a:rPr lang="en-US" sz="3200" b="1"/>
              <a:t>Board </a:t>
            </a:r>
            <a:r>
              <a:rPr lang="en-US" b="1"/>
              <a:t>of</a:t>
            </a:r>
            <a:r>
              <a:rPr lang="en-US" sz="3200" b="1"/>
              <a:t> Health</a:t>
            </a:r>
          </a:p>
        </p:txBody>
      </p:sp>
      <p:sp>
        <p:nvSpPr>
          <p:cNvPr id="11" name="TextBox 10">
            <a:extLst>
              <a:ext uri="{FF2B5EF4-FFF2-40B4-BE49-F238E27FC236}">
                <a16:creationId xmlns:a16="http://schemas.microsoft.com/office/drawing/2014/main" id="{B8DB6C75-4ED4-3B1C-88A4-2EC711A8AD70}"/>
              </a:ext>
            </a:extLst>
          </p:cNvPr>
          <p:cNvSpPr txBox="1"/>
          <p:nvPr/>
        </p:nvSpPr>
        <p:spPr>
          <a:xfrm>
            <a:off x="197151" y="4871944"/>
            <a:ext cx="2304272" cy="1077218"/>
          </a:xfrm>
          <a:prstGeom prst="rect">
            <a:avLst/>
          </a:prstGeom>
          <a:noFill/>
          <a:ln w="76200">
            <a:solidFill>
              <a:srgbClr val="910C07"/>
            </a:solidFill>
          </a:ln>
        </p:spPr>
        <p:txBody>
          <a:bodyPr wrap="square">
            <a:spAutoFit/>
          </a:bodyPr>
          <a:lstStyle/>
          <a:p>
            <a:r>
              <a:rPr lang="en-US" sz="3200" b="0" i="0">
                <a:solidFill>
                  <a:srgbClr val="050505"/>
                </a:solidFill>
                <a:effectLst/>
                <a:latin typeface="+mj-lt"/>
              </a:rPr>
              <a:t>2015 50</a:t>
            </a:r>
            <a:r>
              <a:rPr lang="en-US" sz="3200" b="0" i="0" baseline="30000">
                <a:solidFill>
                  <a:srgbClr val="050505"/>
                </a:solidFill>
                <a:effectLst/>
                <a:latin typeface="+mj-lt"/>
              </a:rPr>
              <a:t>th</a:t>
            </a:r>
            <a:br>
              <a:rPr lang="en-US" sz="3200">
                <a:solidFill>
                  <a:srgbClr val="050505"/>
                </a:solidFill>
                <a:latin typeface="+mj-lt"/>
              </a:rPr>
            </a:br>
            <a:r>
              <a:rPr lang="en-US" sz="3200" b="0" i="0">
                <a:solidFill>
                  <a:srgbClr val="050505"/>
                </a:solidFill>
                <a:effectLst/>
                <a:latin typeface="+mj-lt"/>
              </a:rPr>
              <a:t>Lubbock, TX</a:t>
            </a:r>
            <a:endParaRPr lang="en-US" sz="3200">
              <a:latin typeface="+mj-lt"/>
            </a:endParaRPr>
          </a:p>
        </p:txBody>
      </p:sp>
      <p:sp>
        <p:nvSpPr>
          <p:cNvPr id="12" name="TextBox 11">
            <a:extLst>
              <a:ext uri="{FF2B5EF4-FFF2-40B4-BE49-F238E27FC236}">
                <a16:creationId xmlns:a16="http://schemas.microsoft.com/office/drawing/2014/main" id="{815BB1A1-1F2A-549F-F5C5-2BE84E49E98F}"/>
              </a:ext>
            </a:extLst>
          </p:cNvPr>
          <p:cNvSpPr txBox="1"/>
          <p:nvPr/>
        </p:nvSpPr>
        <p:spPr>
          <a:xfrm>
            <a:off x="2681173" y="4974574"/>
            <a:ext cx="3166814" cy="954107"/>
          </a:xfrm>
          <a:prstGeom prst="rect">
            <a:avLst/>
          </a:prstGeom>
          <a:noFill/>
          <a:ln w="76200">
            <a:solidFill>
              <a:srgbClr val="910C07"/>
            </a:solidFill>
          </a:ln>
        </p:spPr>
        <p:txBody>
          <a:bodyPr wrap="square">
            <a:spAutoFit/>
          </a:bodyPr>
          <a:lstStyle>
            <a:defPPr>
              <a:defRPr lang="en-US"/>
            </a:defPPr>
            <a:lvl1pPr>
              <a:defRPr sz="3600" b="0" i="0">
                <a:solidFill>
                  <a:srgbClr val="050505"/>
                </a:solidFill>
                <a:effectLst/>
                <a:latin typeface="+mj-lt"/>
              </a:defRPr>
            </a:lvl1pPr>
          </a:lstStyle>
          <a:p>
            <a:r>
              <a:rPr lang="en-US" sz="2800"/>
              <a:t>Friday February 20</a:t>
            </a:r>
            <a:r>
              <a:rPr lang="en-US" sz="2800" baseline="30000"/>
              <a:t>th</a:t>
            </a:r>
            <a:br>
              <a:rPr lang="en-US" sz="2800" baseline="30000"/>
            </a:br>
            <a:r>
              <a:rPr lang="en-US" sz="2800"/>
              <a:t>12:30 PM</a:t>
            </a:r>
          </a:p>
        </p:txBody>
      </p:sp>
      <p:sp>
        <p:nvSpPr>
          <p:cNvPr id="13" name="TextBox 12">
            <a:extLst>
              <a:ext uri="{FF2B5EF4-FFF2-40B4-BE49-F238E27FC236}">
                <a16:creationId xmlns:a16="http://schemas.microsoft.com/office/drawing/2014/main" id="{47981ABB-66D1-BA9E-696B-B6D1B0BC23AA}"/>
              </a:ext>
            </a:extLst>
          </p:cNvPr>
          <p:cNvSpPr txBox="1"/>
          <p:nvPr/>
        </p:nvSpPr>
        <p:spPr>
          <a:xfrm>
            <a:off x="7726680" y="1588164"/>
            <a:ext cx="4269775" cy="523220"/>
          </a:xfrm>
          <a:prstGeom prst="rect">
            <a:avLst/>
          </a:prstGeom>
          <a:solidFill>
            <a:srgbClr val="FFFF00"/>
          </a:solidFill>
          <a:ln w="76200">
            <a:noFill/>
          </a:ln>
        </p:spPr>
        <p:txBody>
          <a:bodyPr wrap="square">
            <a:spAutoFit/>
          </a:bodyPr>
          <a:lstStyle>
            <a:defPPr>
              <a:defRPr lang="en-US"/>
            </a:defPPr>
            <a:lvl1pPr>
              <a:defRPr sz="3600" b="0" i="0">
                <a:solidFill>
                  <a:srgbClr val="050505"/>
                </a:solidFill>
                <a:effectLst/>
                <a:latin typeface="+mj-lt"/>
              </a:defRPr>
            </a:lvl1pPr>
          </a:lstStyle>
          <a:p>
            <a:r>
              <a:rPr lang="en-US" sz="2800" b="1">
                <a:highlight>
                  <a:srgbClr val="FFFF00"/>
                </a:highlight>
                <a:latin typeface="Helvetica" panose="020B0604020202020204" pitchFamily="34" charset="0"/>
                <a:cs typeface="Helvetica" panose="020B0604020202020204" pitchFamily="34" charset="0"/>
              </a:rPr>
              <a:t>jtaggart@mylubbock.us</a:t>
            </a:r>
          </a:p>
        </p:txBody>
      </p:sp>
    </p:spTree>
    <p:extLst>
      <p:ext uri="{BB962C8B-B14F-4D97-AF65-F5344CB8AC3E}">
        <p14:creationId xmlns:p14="http://schemas.microsoft.com/office/powerpoint/2010/main" val="3668397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8000"/>
            <a:lum/>
          </a:blip>
          <a:srcRect/>
          <a:stretch>
            <a:fillRect t="-12000" b="-12000"/>
          </a:stretch>
        </a:blipFill>
        <a:effectLst/>
      </p:bgPr>
    </p:bg>
    <p:spTree>
      <p:nvGrpSpPr>
        <p:cNvPr id="1" name=""/>
        <p:cNvGrpSpPr/>
        <p:nvPr/>
      </p:nvGrpSpPr>
      <p:grpSpPr>
        <a:xfrm>
          <a:off x="0" y="0"/>
          <a:ext cx="0" cy="0"/>
          <a:chOff x="0" y="0"/>
          <a:chExt cx="0" cy="0"/>
        </a:xfrm>
      </p:grpSpPr>
      <p:sp useBgFill="1">
        <p:nvSpPr>
          <p:cNvPr id="9227" name="Rectangle 9226">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4E59A57-B0A1-0C30-EF96-8AF706DB1FD2}"/>
              </a:ext>
            </a:extLst>
          </p:cNvPr>
          <p:cNvSpPr txBox="1"/>
          <p:nvPr/>
        </p:nvSpPr>
        <p:spPr>
          <a:xfrm>
            <a:off x="-184224" y="0"/>
            <a:ext cx="7305897" cy="287266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a:effectLst/>
                <a:latin typeface="+mj-lt"/>
                <a:ea typeface="+mj-ea"/>
                <a:cs typeface="+mj-cs"/>
              </a:rPr>
              <a:t>Science Policy Colloquium </a:t>
            </a:r>
            <a:br>
              <a:rPr lang="en-US" sz="3600" b="1">
                <a:effectLst/>
                <a:latin typeface="+mj-lt"/>
                <a:ea typeface="+mj-ea"/>
                <a:cs typeface="+mj-cs"/>
              </a:rPr>
            </a:br>
            <a:r>
              <a:rPr lang="en-US" sz="2800" b="1">
                <a:solidFill>
                  <a:srgbClr val="C00000"/>
                </a:solidFill>
                <a:effectLst/>
                <a:latin typeface="+mj-lt"/>
                <a:ea typeface="+mj-ea"/>
                <a:cs typeface="+mj-cs"/>
              </a:rPr>
              <a:t>(Application deadline March 8</a:t>
            </a:r>
            <a:r>
              <a:rPr lang="en-US" sz="2800" b="1" baseline="30000">
                <a:solidFill>
                  <a:srgbClr val="C00000"/>
                </a:solidFill>
                <a:effectLst/>
                <a:latin typeface="+mj-lt"/>
                <a:ea typeface="+mj-ea"/>
                <a:cs typeface="+mj-cs"/>
              </a:rPr>
              <a:t>th</a:t>
            </a:r>
            <a:r>
              <a:rPr lang="en-US" sz="2800" b="1">
                <a:solidFill>
                  <a:srgbClr val="C00000"/>
                </a:solidFill>
                <a:effectLst/>
                <a:latin typeface="+mj-lt"/>
                <a:ea typeface="+mj-ea"/>
                <a:cs typeface="+mj-cs"/>
              </a:rPr>
              <a:t>, 2026)</a:t>
            </a:r>
            <a:endParaRPr lang="en-US" sz="1400" b="1">
              <a:solidFill>
                <a:srgbClr val="C00000"/>
              </a:solidFill>
              <a:effectLst/>
              <a:latin typeface="+mj-lt"/>
              <a:ea typeface="+mj-ea"/>
              <a:cs typeface="+mj-cs"/>
            </a:endParaRPr>
          </a:p>
          <a:p>
            <a:pPr algn="ctr">
              <a:lnSpc>
                <a:spcPct val="90000"/>
              </a:lnSpc>
              <a:spcBef>
                <a:spcPct val="0"/>
              </a:spcBef>
              <a:spcAft>
                <a:spcPts val="600"/>
              </a:spcAft>
            </a:pPr>
            <a:r>
              <a:rPr lang="en-US" sz="3600" b="1">
                <a:latin typeface="+mj-lt"/>
                <a:ea typeface="+mj-ea"/>
                <a:cs typeface="+mj-cs"/>
              </a:rPr>
              <a:t>Climate Policy Colloquium</a:t>
            </a:r>
          </a:p>
        </p:txBody>
      </p:sp>
      <p:pic>
        <p:nvPicPr>
          <p:cNvPr id="9218" name="Picture 2" descr="American Meteorological Society">
            <a:extLst>
              <a:ext uri="{FF2B5EF4-FFF2-40B4-BE49-F238E27FC236}">
                <a16:creationId xmlns:a16="http://schemas.microsoft.com/office/drawing/2014/main" id="{8348702E-5F6C-0527-A53E-A3EE880B5E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05897" y="199720"/>
            <a:ext cx="4279900" cy="1677721"/>
          </a:xfrm>
          <a:prstGeom prst="rect">
            <a:avLst/>
          </a:prstGeom>
          <a:noFill/>
          <a:extLst>
            <a:ext uri="{909E8E84-426E-40DD-AFC4-6F175D3DCCD1}">
              <a14:hiddenFill xmlns:a14="http://schemas.microsoft.com/office/drawing/2010/main">
                <a:solidFill>
                  <a:srgbClr val="FFFFFF"/>
                </a:solidFill>
              </a14:hiddenFill>
            </a:ext>
          </a:extLst>
        </p:spPr>
      </p:pic>
      <p:sp>
        <p:nvSpPr>
          <p:cNvPr id="9229" name="sketch line" hidden="1">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6A50832-3E71-EEB5-919E-82ADD2DA4063}"/>
              </a:ext>
            </a:extLst>
          </p:cNvPr>
          <p:cNvSpPr txBox="1"/>
          <p:nvPr/>
        </p:nvSpPr>
        <p:spPr>
          <a:xfrm>
            <a:off x="318321" y="3231503"/>
            <a:ext cx="6096000" cy="1507657"/>
          </a:xfrm>
          <a:prstGeom prst="rect">
            <a:avLst/>
          </a:prstGeom>
        </p:spPr>
        <p:txBody>
          <a:bodyPr vert="horz" lIns="91440" tIns="45720" rIns="91440" bIns="45720" rtlCol="0" anchor="ctr">
            <a:normAutofit/>
          </a:bodyPr>
          <a:lstStyle>
            <a:defPPr>
              <a:defRPr lang="en-US"/>
            </a:defPPr>
            <a:lvl1pPr algn="ctr">
              <a:lnSpc>
                <a:spcPct val="90000"/>
              </a:lnSpc>
              <a:spcBef>
                <a:spcPct val="0"/>
              </a:spcBef>
              <a:spcAft>
                <a:spcPts val="600"/>
              </a:spcAft>
              <a:defRPr sz="5100" b="1">
                <a:effectLst/>
                <a:latin typeface="+mj-lt"/>
                <a:ea typeface="+mj-ea"/>
                <a:cs typeface="+mj-cs"/>
              </a:defRPr>
            </a:lvl1pPr>
          </a:lstStyle>
          <a:p>
            <a:r>
              <a:rPr lang="en-US"/>
              <a:t>Pathways to Policy Fellowship</a:t>
            </a:r>
          </a:p>
        </p:txBody>
      </p:sp>
      <p:pic>
        <p:nvPicPr>
          <p:cNvPr id="8" name="Picture 7">
            <a:extLst>
              <a:ext uri="{FF2B5EF4-FFF2-40B4-BE49-F238E27FC236}">
                <a16:creationId xmlns:a16="http://schemas.microsoft.com/office/drawing/2014/main" id="{7240841C-DF26-AEDA-C36E-AB334FB14163}"/>
              </a:ext>
            </a:extLst>
          </p:cNvPr>
          <p:cNvPicPr>
            <a:picLocks noChangeAspect="1"/>
          </p:cNvPicPr>
          <p:nvPr/>
        </p:nvPicPr>
        <p:blipFill>
          <a:blip r:embed="rId4">
            <a:alphaModFix/>
            <a:extLst>
              <a:ext uri="{28A0092B-C50C-407E-A947-70E740481C1C}">
                <a14:useLocalDpi xmlns:a14="http://schemas.microsoft.com/office/drawing/2010/main" val="0"/>
              </a:ext>
            </a:extLst>
          </a:blip>
          <a:srcRect t="-51914" b="-2"/>
          <a:stretch>
            <a:fillRect/>
          </a:stretch>
        </p:blipFill>
        <p:spPr>
          <a:xfrm>
            <a:off x="7439994" y="1539863"/>
            <a:ext cx="4014047" cy="3383280"/>
          </a:xfrm>
          <a:prstGeom prst="rect">
            <a:avLst/>
          </a:prstGeom>
        </p:spPr>
      </p:pic>
    </p:spTree>
    <p:extLst>
      <p:ext uri="{BB962C8B-B14F-4D97-AF65-F5344CB8AC3E}">
        <p14:creationId xmlns:p14="http://schemas.microsoft.com/office/powerpoint/2010/main" val="2983305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CF18CA-B6B1-5672-F1AA-906438D9420B}"/>
              </a:ext>
            </a:extLst>
          </p:cNvPr>
          <p:cNvPicPr>
            <a:picLocks noChangeAspect="1"/>
          </p:cNvPicPr>
          <p:nvPr/>
        </p:nvPicPr>
        <p:blipFill>
          <a:blip r:embed="rId2"/>
          <a:stretch>
            <a:fillRect/>
          </a:stretch>
        </p:blipFill>
        <p:spPr>
          <a:xfrm>
            <a:off x="882574" y="1495316"/>
            <a:ext cx="2940201" cy="4229317"/>
          </a:xfrm>
          <a:prstGeom prst="rect">
            <a:avLst/>
          </a:prstGeom>
        </p:spPr>
      </p:pic>
      <p:sp>
        <p:nvSpPr>
          <p:cNvPr id="2" name="TextBox 1">
            <a:extLst>
              <a:ext uri="{FF2B5EF4-FFF2-40B4-BE49-F238E27FC236}">
                <a16:creationId xmlns:a16="http://schemas.microsoft.com/office/drawing/2014/main" id="{92F2857F-6885-D9B1-8449-45456622A68D}"/>
              </a:ext>
            </a:extLst>
          </p:cNvPr>
          <p:cNvSpPr txBox="1"/>
          <p:nvPr/>
        </p:nvSpPr>
        <p:spPr>
          <a:xfrm>
            <a:off x="137160" y="1100363"/>
            <a:ext cx="4736592" cy="369332"/>
          </a:xfrm>
          <a:prstGeom prst="rect">
            <a:avLst/>
          </a:prstGeom>
          <a:noFill/>
        </p:spPr>
        <p:txBody>
          <a:bodyPr wrap="square" rtlCol="0">
            <a:spAutoFit/>
          </a:bodyPr>
          <a:lstStyle/>
          <a:p>
            <a:pPr algn="ctr"/>
            <a:r>
              <a:rPr lang="en-US"/>
              <a:t>Environmental Policy in Congress:</a:t>
            </a:r>
          </a:p>
        </p:txBody>
      </p:sp>
      <p:sp>
        <p:nvSpPr>
          <p:cNvPr id="4" name="TextBox 3">
            <a:extLst>
              <a:ext uri="{FF2B5EF4-FFF2-40B4-BE49-F238E27FC236}">
                <a16:creationId xmlns:a16="http://schemas.microsoft.com/office/drawing/2014/main" id="{0478515F-7D53-E51E-660D-E3949D940BCD}"/>
              </a:ext>
            </a:extLst>
          </p:cNvPr>
          <p:cNvSpPr txBox="1"/>
          <p:nvPr/>
        </p:nvSpPr>
        <p:spPr>
          <a:xfrm>
            <a:off x="-337746" y="118056"/>
            <a:ext cx="6857417" cy="646331"/>
          </a:xfrm>
          <a:prstGeom prst="rect">
            <a:avLst/>
          </a:prstGeom>
          <a:noFill/>
        </p:spPr>
        <p:txBody>
          <a:bodyPr wrap="square" rtlCol="0">
            <a:spAutoFit/>
          </a:bodyPr>
          <a:lstStyle/>
          <a:p>
            <a:pPr algn="ctr"/>
            <a:r>
              <a:rPr lang="en-US" sz="3600" b="1"/>
              <a:t>Supplemental Material</a:t>
            </a:r>
          </a:p>
        </p:txBody>
      </p:sp>
    </p:spTree>
    <p:extLst>
      <p:ext uri="{BB962C8B-B14F-4D97-AF65-F5344CB8AC3E}">
        <p14:creationId xmlns:p14="http://schemas.microsoft.com/office/powerpoint/2010/main" val="1671715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7C127C-2007-D57B-B942-D8B530C64A6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7C12FF1-0922-9419-2F5D-80E7FB4F23B6}"/>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t="7812" b="7812"/>
          <a:stretch/>
        </p:blipFill>
        <p:spPr>
          <a:xfrm>
            <a:off x="20" y="10"/>
            <a:ext cx="12191980" cy="6857990"/>
          </a:xfrm>
          <a:prstGeom prst="rect">
            <a:avLst/>
          </a:prstGeom>
        </p:spPr>
      </p:pic>
      <p:sp>
        <p:nvSpPr>
          <p:cNvPr id="2" name="Title 1">
            <a:extLst>
              <a:ext uri="{FF2B5EF4-FFF2-40B4-BE49-F238E27FC236}">
                <a16:creationId xmlns:a16="http://schemas.microsoft.com/office/drawing/2014/main" id="{F3DDE9C3-316A-0B46-694A-B130C069B176}"/>
              </a:ext>
            </a:extLst>
          </p:cNvPr>
          <p:cNvSpPr>
            <a:spLocks noGrp="1"/>
          </p:cNvSpPr>
          <p:nvPr>
            <p:ph type="ctrTitle"/>
          </p:nvPr>
        </p:nvSpPr>
        <p:spPr>
          <a:xfrm>
            <a:off x="299357" y="1722675"/>
            <a:ext cx="11593285" cy="2764606"/>
          </a:xfrm>
        </p:spPr>
        <p:txBody>
          <a:bodyPr>
            <a:noAutofit/>
          </a:bodyPr>
          <a:lstStyle/>
          <a:p>
            <a:r>
              <a:rPr lang="en-US" sz="8000">
                <a:ln w="22225">
                  <a:solidFill>
                    <a:schemeClr val="accent3">
                      <a:lumMod val="50000"/>
                    </a:schemeClr>
                  </a:solidFill>
                  <a:miter lim="800000"/>
                </a:ln>
                <a:solidFill>
                  <a:schemeClr val="accent3"/>
                </a:solidFill>
              </a:rPr>
              <a:t>The</a:t>
            </a:r>
            <a:r>
              <a:rPr lang="en-US" sz="10000">
                <a:ln w="22225">
                  <a:solidFill>
                    <a:schemeClr val="accent3">
                      <a:lumMod val="50000"/>
                    </a:schemeClr>
                  </a:solidFill>
                  <a:miter lim="800000"/>
                </a:ln>
                <a:solidFill>
                  <a:schemeClr val="accent3"/>
                </a:solidFill>
              </a:rPr>
              <a:t> Conceptual Repertoire </a:t>
            </a:r>
            <a:r>
              <a:rPr lang="en-US" sz="8000">
                <a:ln w="22225">
                  <a:solidFill>
                    <a:schemeClr val="accent3">
                      <a:lumMod val="50000"/>
                    </a:schemeClr>
                  </a:solidFill>
                  <a:miter lim="800000"/>
                </a:ln>
                <a:solidFill>
                  <a:schemeClr val="accent3"/>
                </a:solidFill>
              </a:rPr>
              <a:t>of</a:t>
            </a:r>
            <a:r>
              <a:rPr lang="en-US" sz="10000">
                <a:ln w="22225">
                  <a:solidFill>
                    <a:schemeClr val="accent3">
                      <a:lumMod val="50000"/>
                    </a:schemeClr>
                  </a:solidFill>
                  <a:miter lim="800000"/>
                </a:ln>
                <a:solidFill>
                  <a:schemeClr val="accent3"/>
                </a:solidFill>
              </a:rPr>
              <a:t> Environmental Policy</a:t>
            </a:r>
          </a:p>
        </p:txBody>
      </p:sp>
      <p:sp>
        <p:nvSpPr>
          <p:cNvPr id="3" name="Subtitle 2">
            <a:extLst>
              <a:ext uri="{FF2B5EF4-FFF2-40B4-BE49-F238E27FC236}">
                <a16:creationId xmlns:a16="http://schemas.microsoft.com/office/drawing/2014/main" id="{60791702-BD3E-DD5E-224D-BD335F610D05}"/>
              </a:ext>
            </a:extLst>
          </p:cNvPr>
          <p:cNvSpPr>
            <a:spLocks noGrp="1"/>
          </p:cNvSpPr>
          <p:nvPr>
            <p:ph type="subTitle" idx="1"/>
          </p:nvPr>
        </p:nvSpPr>
        <p:spPr>
          <a:xfrm>
            <a:off x="965199" y="5440009"/>
            <a:ext cx="10261600" cy="1202995"/>
          </a:xfrm>
        </p:spPr>
        <p:txBody>
          <a:bodyPr>
            <a:normAutofit fontScale="92500" lnSpcReduction="10000"/>
          </a:bodyPr>
          <a:lstStyle/>
          <a:p>
            <a:r>
              <a:rPr lang="en-US">
                <a:solidFill>
                  <a:schemeClr val="bg1"/>
                </a:solidFill>
              </a:rPr>
              <a:t>PUAD 3329: Environmental Politics and Policy</a:t>
            </a:r>
          </a:p>
          <a:p>
            <a:r>
              <a:rPr lang="en-US">
                <a:solidFill>
                  <a:schemeClr val="bg1"/>
                </a:solidFill>
              </a:rPr>
              <a:t>Invited speaker: Dr. Zyanya I. Ramirez Diaz</a:t>
            </a:r>
          </a:p>
          <a:p>
            <a:r>
              <a:rPr lang="en-US">
                <a:solidFill>
                  <a:schemeClr val="bg1"/>
                </a:solidFill>
              </a:rPr>
              <a:t>Spring 2026</a:t>
            </a:r>
          </a:p>
          <a:p>
            <a:pPr algn="l"/>
            <a:endParaRPr lang="en-US" sz="3200">
              <a:solidFill>
                <a:schemeClr val="bg1"/>
              </a:solidFill>
            </a:endParaRPr>
          </a:p>
        </p:txBody>
      </p:sp>
    </p:spTree>
    <p:extLst>
      <p:ext uri="{BB962C8B-B14F-4D97-AF65-F5344CB8AC3E}">
        <p14:creationId xmlns:p14="http://schemas.microsoft.com/office/powerpoint/2010/main" val="1416949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ront steps and columns of a majestic city building">
            <a:extLst>
              <a:ext uri="{FF2B5EF4-FFF2-40B4-BE49-F238E27FC236}">
                <a16:creationId xmlns:a16="http://schemas.microsoft.com/office/drawing/2014/main" id="{BF10CE32-E4C0-AB05-4B48-F627F2F47A35}"/>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2522356"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89920C0-CAEF-3E8A-7F37-A30489763BEF}"/>
              </a:ext>
            </a:extLst>
          </p:cNvPr>
          <p:cNvSpPr txBox="1"/>
          <p:nvPr/>
        </p:nvSpPr>
        <p:spPr>
          <a:xfrm>
            <a:off x="113371" y="-415672"/>
            <a:ext cx="3822189" cy="1899912"/>
          </a:xfrm>
          <a:prstGeom prst="rect">
            <a:avLst/>
          </a:prstGeom>
        </p:spPr>
        <p:txBody>
          <a:bodyPr vert="horz" lIns="91440" tIns="45720" rIns="91440" bIns="45720" rtlCol="0" anchor="ctr">
            <a:normAutofit/>
          </a:bodyPr>
          <a:lstStyle/>
          <a:p>
            <a:pPr marL="57150">
              <a:lnSpc>
                <a:spcPct val="90000"/>
              </a:lnSpc>
              <a:spcBef>
                <a:spcPct val="0"/>
              </a:spcBef>
              <a:spcAft>
                <a:spcPts val="600"/>
              </a:spcAft>
            </a:pPr>
            <a:r>
              <a:rPr lang="en-US" sz="4000" b="1">
                <a:latin typeface="+mj-lt"/>
                <a:ea typeface="+mj-ea"/>
                <a:cs typeface="+mj-cs"/>
              </a:rPr>
              <a:t>Last class…</a:t>
            </a:r>
          </a:p>
        </p:txBody>
      </p:sp>
      <p:sp>
        <p:nvSpPr>
          <p:cNvPr id="7" name="TextBox 6">
            <a:extLst>
              <a:ext uri="{FF2B5EF4-FFF2-40B4-BE49-F238E27FC236}">
                <a16:creationId xmlns:a16="http://schemas.microsoft.com/office/drawing/2014/main" id="{721A7B85-A9B2-89CB-F3BB-666F86E3952D}"/>
              </a:ext>
            </a:extLst>
          </p:cNvPr>
          <p:cNvSpPr txBox="1"/>
          <p:nvPr/>
        </p:nvSpPr>
        <p:spPr>
          <a:xfrm>
            <a:off x="223693" y="1084902"/>
            <a:ext cx="6120852" cy="533819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800" b="1"/>
          </a:p>
          <a:p>
            <a:pPr marL="285750" indent="-228600">
              <a:lnSpc>
                <a:spcPct val="90000"/>
              </a:lnSpc>
              <a:spcAft>
                <a:spcPts val="600"/>
              </a:spcAft>
              <a:buFont typeface="Arial" panose="020B0604020202020204" pitchFamily="34" charset="0"/>
              <a:buChar char="•"/>
            </a:pPr>
            <a:r>
              <a:rPr lang="en-US" sz="2800" b="1"/>
              <a:t>Practical Mechanisms for Environmental Policy in the U.S. </a:t>
            </a:r>
            <a:r>
              <a:rPr lang="en-US" sz="2800" b="1">
                <a:sym typeface="Wingdings" panose="05000000000000000000" pitchFamily="2" charset="2"/>
              </a:rPr>
              <a:t> What can be done? Who, how and where? in the policy process</a:t>
            </a:r>
          </a:p>
          <a:p>
            <a:pPr marL="285750" indent="-228600">
              <a:lnSpc>
                <a:spcPct val="90000"/>
              </a:lnSpc>
              <a:spcAft>
                <a:spcPts val="600"/>
              </a:spcAft>
              <a:buFont typeface="Arial" panose="020B0604020202020204" pitchFamily="34" charset="0"/>
              <a:buChar char="•"/>
            </a:pPr>
            <a:endParaRPr lang="en-US" sz="2800" b="1"/>
          </a:p>
          <a:p>
            <a:pPr marL="285750" indent="-228600">
              <a:lnSpc>
                <a:spcPct val="90000"/>
              </a:lnSpc>
              <a:spcAft>
                <a:spcPts val="600"/>
              </a:spcAft>
              <a:buFont typeface="Arial" panose="020B0604020202020204" pitchFamily="34" charset="0"/>
              <a:buChar char="•"/>
            </a:pPr>
            <a:r>
              <a:rPr lang="en-US" sz="2800" b="1"/>
              <a:t>Disconnections between policy and environmental processes</a:t>
            </a:r>
          </a:p>
          <a:p>
            <a:pPr marL="285750" indent="-228600">
              <a:lnSpc>
                <a:spcPct val="90000"/>
              </a:lnSpc>
              <a:spcAft>
                <a:spcPts val="600"/>
              </a:spcAft>
              <a:buFont typeface="Arial" panose="020B0604020202020204" pitchFamily="34" charset="0"/>
              <a:buChar char="•"/>
            </a:pPr>
            <a:endParaRPr lang="en-US" sz="2800"/>
          </a:p>
          <a:p>
            <a:pPr marL="285750" indent="-228600">
              <a:lnSpc>
                <a:spcPct val="90000"/>
              </a:lnSpc>
              <a:spcAft>
                <a:spcPts val="600"/>
              </a:spcAft>
              <a:buFont typeface="Arial" panose="020B0604020202020204" pitchFamily="34" charset="0"/>
              <a:buChar char="•"/>
            </a:pPr>
            <a:r>
              <a:rPr lang="en-US" sz="2800" b="1"/>
              <a:t>Case study at the local level</a:t>
            </a:r>
            <a:endParaRPr lang="en-US" sz="2800"/>
          </a:p>
        </p:txBody>
      </p:sp>
    </p:spTree>
    <p:extLst>
      <p:ext uri="{BB962C8B-B14F-4D97-AF65-F5344CB8AC3E}">
        <p14:creationId xmlns:p14="http://schemas.microsoft.com/office/powerpoint/2010/main" val="4268912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 name="Picture 18" descr="Blue arrows pointing at a red button">
            <a:extLst>
              <a:ext uri="{FF2B5EF4-FFF2-40B4-BE49-F238E27FC236}">
                <a16:creationId xmlns:a16="http://schemas.microsoft.com/office/drawing/2014/main" id="{68C8DC8B-9E2D-2D06-9248-D2426470461F}"/>
              </a:ext>
            </a:extLst>
          </p:cNvPr>
          <p:cNvPicPr>
            <a:picLocks noChangeAspect="1"/>
          </p:cNvPicPr>
          <p:nvPr/>
        </p:nvPicPr>
        <p:blipFill>
          <a:blip r:embed="rId3">
            <a:alphaModFix/>
          </a:blip>
          <a:srcRect t="10822" b="4908"/>
          <a:stretch>
            <a:fillRect/>
          </a:stretch>
        </p:blipFill>
        <p:spPr>
          <a:xfrm>
            <a:off x="0" y="1"/>
            <a:ext cx="12191980" cy="6857999"/>
          </a:xfrm>
          <a:prstGeom prst="rect">
            <a:avLst/>
          </a:prstGeom>
        </p:spPr>
      </p:pic>
      <p:sp>
        <p:nvSpPr>
          <p:cNvPr id="2" name="Title 1">
            <a:extLst>
              <a:ext uri="{FF2B5EF4-FFF2-40B4-BE49-F238E27FC236}">
                <a16:creationId xmlns:a16="http://schemas.microsoft.com/office/drawing/2014/main" id="{19D27373-3F2C-9DF4-062F-BC8BFEB4784B}"/>
              </a:ext>
            </a:extLst>
          </p:cNvPr>
          <p:cNvSpPr>
            <a:spLocks noGrp="1"/>
          </p:cNvSpPr>
          <p:nvPr>
            <p:ph type="title"/>
          </p:nvPr>
        </p:nvSpPr>
        <p:spPr>
          <a:xfrm>
            <a:off x="2070100" y="969962"/>
            <a:ext cx="9144000" cy="2900518"/>
          </a:xfrm>
        </p:spPr>
        <p:txBody>
          <a:bodyPr vert="horz" lIns="91440" tIns="45720" rIns="91440" bIns="45720" rtlCol="0" anchor="b">
            <a:normAutofit/>
          </a:bodyPr>
          <a:lstStyle/>
          <a:p>
            <a:pPr algn="ctr"/>
            <a:r>
              <a:rPr lang="en-US" sz="6000">
                <a:ln w="22225">
                  <a:solidFill>
                    <a:schemeClr val="tx1"/>
                  </a:solidFill>
                  <a:miter lim="800000"/>
                </a:ln>
                <a:solidFill>
                  <a:srgbClr val="FFFFFF"/>
                </a:solidFill>
              </a:rPr>
              <a:t>Concepts</a:t>
            </a:r>
          </a:p>
        </p:txBody>
      </p:sp>
    </p:spTree>
    <p:extLst>
      <p:ext uri="{BB962C8B-B14F-4D97-AF65-F5344CB8AC3E}">
        <p14:creationId xmlns:p14="http://schemas.microsoft.com/office/powerpoint/2010/main" val="19927749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rcular jigsaw puzzle">
            <a:extLst>
              <a:ext uri="{FF2B5EF4-FFF2-40B4-BE49-F238E27FC236}">
                <a16:creationId xmlns:a16="http://schemas.microsoft.com/office/drawing/2014/main" id="{9442F2EB-6AE1-BAB3-65B8-E3E2B6C6AB93}"/>
              </a:ext>
            </a:extLst>
          </p:cNvPr>
          <p:cNvPicPr>
            <a:picLocks noChangeAspect="1"/>
          </p:cNvPicPr>
          <p:nvPr/>
        </p:nvPicPr>
        <p:blipFill>
          <a:blip r:embed="rId3"/>
          <a:srcRect t="858" r="1" b="14630"/>
          <a:stretch>
            <a:fillRect/>
          </a:stretch>
        </p:blipFill>
        <p:spPr>
          <a:xfrm>
            <a:off x="-3447" y="-1"/>
            <a:ext cx="12195447" cy="6879745"/>
          </a:xfrm>
          <a:prstGeom prst="rect">
            <a:avLst/>
          </a:prstGeom>
        </p:spPr>
      </p:pic>
      <p:sp>
        <p:nvSpPr>
          <p:cNvPr id="3" name="Title 1">
            <a:extLst>
              <a:ext uri="{FF2B5EF4-FFF2-40B4-BE49-F238E27FC236}">
                <a16:creationId xmlns:a16="http://schemas.microsoft.com/office/drawing/2014/main" id="{FA89A619-9837-655C-2844-EA219C3EC203}"/>
              </a:ext>
            </a:extLst>
          </p:cNvPr>
          <p:cNvSpPr txBox="1">
            <a:spLocks/>
          </p:cNvSpPr>
          <p:nvPr/>
        </p:nvSpPr>
        <p:spPr>
          <a:xfrm rot="17106242">
            <a:off x="8044180" y="3682999"/>
            <a:ext cx="4013200" cy="1849120"/>
          </a:xfrm>
          <a:prstGeom prst="rect">
            <a:avLst/>
          </a:prstGeom>
          <a:noFill/>
        </p:spPr>
        <p:txBody>
          <a:bodyPr vert="horz" lIns="91440" tIns="45720" rIns="91440" bIns="45720" rtlCol="0" anchor="b">
            <a:prstTxWarp prst="textArchDown">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a:ln w="22225">
                  <a:noFill/>
                  <a:miter lim="800000"/>
                </a:ln>
                <a:solidFill>
                  <a:srgbClr val="FFFFFF"/>
                </a:solidFill>
                <a:latin typeface="ADLaM Display" panose="02010000000000000000" pitchFamily="2" charset="0"/>
                <a:ea typeface="ADLaM Display" panose="02010000000000000000" pitchFamily="2" charset="0"/>
                <a:cs typeface="ADLaM Display" panose="02010000000000000000" pitchFamily="2" charset="0"/>
              </a:rPr>
              <a:t>Concepts</a:t>
            </a:r>
          </a:p>
        </p:txBody>
      </p:sp>
    </p:spTree>
    <p:extLst>
      <p:ext uri="{BB962C8B-B14F-4D97-AF65-F5344CB8AC3E}">
        <p14:creationId xmlns:p14="http://schemas.microsoft.com/office/powerpoint/2010/main" val="229823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ceptual Tag Cloud Containing Words Related Stock Vector (Royalty Free)  155927033 | Shutterstock">
            <a:extLst>
              <a:ext uri="{FF2B5EF4-FFF2-40B4-BE49-F238E27FC236}">
                <a16:creationId xmlns:a16="http://schemas.microsoft.com/office/drawing/2014/main" id="{04F5EE20-B79D-8C92-1153-8EA7C3B385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332"/>
          <a:stretch>
            <a:fillRect/>
          </a:stretch>
        </p:blipFill>
        <p:spPr bwMode="auto">
          <a:xfrm>
            <a:off x="2078477" y="1244979"/>
            <a:ext cx="8035046" cy="43680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E6D89B4-A96D-D8DF-266D-AA4CD4453AD7}"/>
              </a:ext>
            </a:extLst>
          </p:cNvPr>
          <p:cNvSpPr txBox="1"/>
          <p:nvPr/>
        </p:nvSpPr>
        <p:spPr>
          <a:xfrm>
            <a:off x="6438900" y="6452189"/>
            <a:ext cx="6096000" cy="369332"/>
          </a:xfrm>
          <a:prstGeom prst="rect">
            <a:avLst/>
          </a:prstGeom>
          <a:noFill/>
        </p:spPr>
        <p:txBody>
          <a:bodyPr wrap="square">
            <a:spAutoFit/>
          </a:bodyPr>
          <a:lstStyle/>
          <a:p>
            <a:r>
              <a:rPr lang="en-US"/>
              <a:t>https://youtu.be/ywrZPypqSB4?si=IWuJxHCJJ-N-ulqv</a:t>
            </a:r>
          </a:p>
        </p:txBody>
      </p:sp>
      <p:sp>
        <p:nvSpPr>
          <p:cNvPr id="4" name="TextBox 3">
            <a:extLst>
              <a:ext uri="{FF2B5EF4-FFF2-40B4-BE49-F238E27FC236}">
                <a16:creationId xmlns:a16="http://schemas.microsoft.com/office/drawing/2014/main" id="{E1B3924B-3A9D-C048-C1FD-AD3500992CD7}"/>
              </a:ext>
            </a:extLst>
          </p:cNvPr>
          <p:cNvSpPr txBox="1"/>
          <p:nvPr/>
        </p:nvSpPr>
        <p:spPr>
          <a:xfrm>
            <a:off x="1206500" y="5361707"/>
            <a:ext cx="8458200" cy="1899912"/>
          </a:xfrm>
          <a:prstGeom prst="rect">
            <a:avLst/>
          </a:prstGeom>
        </p:spPr>
        <p:txBody>
          <a:bodyPr vert="horz" lIns="91440" tIns="45720" rIns="91440" bIns="45720" rtlCol="0" anchor="ctr">
            <a:normAutofit/>
          </a:bodyPr>
          <a:lstStyle/>
          <a:p>
            <a:pPr marL="57150">
              <a:lnSpc>
                <a:spcPct val="90000"/>
              </a:lnSpc>
              <a:spcBef>
                <a:spcPct val="0"/>
              </a:spcBef>
              <a:spcAft>
                <a:spcPts val="600"/>
              </a:spcAft>
            </a:pPr>
            <a:r>
              <a:rPr lang="en-US" sz="2400" b="1">
                <a:latin typeface="+mj-lt"/>
                <a:ea typeface="+mj-ea"/>
                <a:cs typeface="+mj-cs"/>
              </a:rPr>
              <a:t>The term “carbon footprint” was first introduced by BP</a:t>
            </a:r>
          </a:p>
        </p:txBody>
      </p:sp>
      <p:sp>
        <p:nvSpPr>
          <p:cNvPr id="5" name="TextBox 4">
            <a:extLst>
              <a:ext uri="{FF2B5EF4-FFF2-40B4-BE49-F238E27FC236}">
                <a16:creationId xmlns:a16="http://schemas.microsoft.com/office/drawing/2014/main" id="{988D1C75-2AF3-00CF-6374-DB435B02CE0E}"/>
              </a:ext>
            </a:extLst>
          </p:cNvPr>
          <p:cNvSpPr txBox="1"/>
          <p:nvPr/>
        </p:nvSpPr>
        <p:spPr>
          <a:xfrm>
            <a:off x="5321300" y="-183"/>
            <a:ext cx="6959600" cy="1899912"/>
          </a:xfrm>
          <a:prstGeom prst="rect">
            <a:avLst/>
          </a:prstGeom>
        </p:spPr>
        <p:txBody>
          <a:bodyPr vert="horz" lIns="91440" tIns="45720" rIns="91440" bIns="45720" rtlCol="0" anchor="ctr">
            <a:noAutofit/>
          </a:bodyPr>
          <a:lstStyle/>
          <a:p>
            <a:pPr marL="57150">
              <a:lnSpc>
                <a:spcPct val="90000"/>
              </a:lnSpc>
              <a:spcBef>
                <a:spcPct val="0"/>
              </a:spcBef>
              <a:spcAft>
                <a:spcPts val="600"/>
              </a:spcAft>
            </a:pPr>
            <a:r>
              <a:rPr lang="en-US" sz="4800" b="1">
                <a:latin typeface="+mj-lt"/>
                <a:ea typeface="+mj-ea"/>
                <a:cs typeface="+mj-cs"/>
              </a:rPr>
              <a:t>Why Concepts Matter in Environmental Policy?</a:t>
            </a:r>
          </a:p>
        </p:txBody>
      </p:sp>
      <p:sp>
        <p:nvSpPr>
          <p:cNvPr id="8" name="TextBox 7">
            <a:extLst>
              <a:ext uri="{FF2B5EF4-FFF2-40B4-BE49-F238E27FC236}">
                <a16:creationId xmlns:a16="http://schemas.microsoft.com/office/drawing/2014/main" id="{6757A7F3-CD1E-0240-E3EF-FFE3E00BDFB4}"/>
              </a:ext>
            </a:extLst>
          </p:cNvPr>
          <p:cNvSpPr txBox="1"/>
          <p:nvPr/>
        </p:nvSpPr>
        <p:spPr>
          <a:xfrm>
            <a:off x="1028700" y="2576788"/>
            <a:ext cx="10363200" cy="1077218"/>
          </a:xfrm>
          <a:prstGeom prst="rect">
            <a:avLst/>
          </a:prstGeom>
          <a:noFill/>
        </p:spPr>
        <p:txBody>
          <a:bodyPr wrap="square">
            <a:spAutoFit/>
          </a:bodyPr>
          <a:lstStyle/>
          <a:p>
            <a:pPr marL="457200" indent="-457200" algn="l" fontAlgn="base">
              <a:buFont typeface="Arial" panose="020B0604020202020204" pitchFamily="34" charset="0"/>
              <a:buChar char="•"/>
            </a:pPr>
            <a:endParaRPr lang="en-US" sz="3200" b="0" i="0">
              <a:solidFill>
                <a:srgbClr val="000000"/>
              </a:solidFill>
              <a:effectLst/>
            </a:endParaRPr>
          </a:p>
          <a:p>
            <a:pPr marL="457200" indent="-457200" algn="l" fontAlgn="base">
              <a:buFont typeface="Arial" panose="020B0604020202020204" pitchFamily="34" charset="0"/>
              <a:buChar char="•"/>
            </a:pPr>
            <a:endParaRPr lang="en-US" sz="3200" b="0" i="0">
              <a:solidFill>
                <a:srgbClr val="000000"/>
              </a:solidFill>
              <a:effectLst/>
            </a:endParaRPr>
          </a:p>
        </p:txBody>
      </p:sp>
      <p:pic>
        <p:nvPicPr>
          <p:cNvPr id="10" name="Graphic 9" descr="Footprints with solid fill">
            <a:extLst>
              <a:ext uri="{FF2B5EF4-FFF2-40B4-BE49-F238E27FC236}">
                <a16:creationId xmlns:a16="http://schemas.microsoft.com/office/drawing/2014/main" id="{15E75009-54C6-E4D3-18B8-E8CE0FE5A2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2100" y="5797034"/>
            <a:ext cx="914400" cy="914400"/>
          </a:xfrm>
          <a:prstGeom prst="rect">
            <a:avLst/>
          </a:prstGeom>
        </p:spPr>
      </p:pic>
      <p:graphicFrame>
        <p:nvGraphicFramePr>
          <p:cNvPr id="11" name="Diagram 10">
            <a:extLst>
              <a:ext uri="{FF2B5EF4-FFF2-40B4-BE49-F238E27FC236}">
                <a16:creationId xmlns:a16="http://schemas.microsoft.com/office/drawing/2014/main" id="{72660BEF-C2C2-5836-EDD1-674106D433C4}"/>
              </a:ext>
            </a:extLst>
          </p:cNvPr>
          <p:cNvGraphicFramePr/>
          <p:nvPr>
            <p:extLst>
              <p:ext uri="{D42A27DB-BD31-4B8C-83A1-F6EECF244321}">
                <p14:modId xmlns:p14="http://schemas.microsoft.com/office/powerpoint/2010/main" val="1303130817"/>
              </p:ext>
            </p:extLst>
          </p:nvPr>
        </p:nvGraphicFramePr>
        <p:xfrm>
          <a:off x="2398139" y="1696665"/>
          <a:ext cx="6718300" cy="43154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71998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50000" y="50000"/>
                                    </p:animScale>
                                  </p:childTnLst>
                                </p:cTn>
                              </p:par>
                              <p:par>
                                <p:cTn id="7" presetID="42" presetClass="path" presetSubtype="0" accel="50000" decel="50000" fill="hold" nodeType="withEffect">
                                  <p:stCondLst>
                                    <p:cond delay="0"/>
                                  </p:stCondLst>
                                  <p:childTnLst>
                                    <p:animMotion origin="layout" path="M 0 0 L -0.30104 -0.33519 " pathEditMode="relative" rAng="0" ptsTypes="AA">
                                      <p:cBhvr>
                                        <p:cTn id="8" dur="2000" fill="hold"/>
                                        <p:tgtEl>
                                          <p:spTgt spid="1026"/>
                                        </p:tgtEl>
                                        <p:attrNameLst>
                                          <p:attrName>ppt_x</p:attrName>
                                          <p:attrName>ppt_y</p:attrName>
                                        </p:attrNameLst>
                                      </p:cBhvr>
                                      <p:rCtr x="-15052" y="-16759"/>
                                    </p:animMotion>
                                  </p:childTnLst>
                                </p:cTn>
                              </p:par>
                              <p:par>
                                <p:cTn id="9" presetID="10" presetClass="entr" presetSubtype="0" fill="hold" grpId="0" nodeType="withEffect">
                                  <p:stCondLst>
                                    <p:cond delay="8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9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800"/>
                                        <p:tgtEl>
                                          <p:spTgt spid="4"/>
                                        </p:tgtEl>
                                      </p:cBhvr>
                                    </p:animEffect>
                                  </p:childTnLst>
                                </p:cTn>
                              </p:par>
                            </p:childTnLst>
                          </p:cTn>
                        </p:par>
                        <p:par>
                          <p:cTn id="33" fill="hold">
                            <p:stCondLst>
                              <p:cond delay="1800"/>
                            </p:stCondLst>
                            <p:childTnLst>
                              <p:par>
                                <p:cTn id="34" presetID="10" presetClass="entr" presetSubtype="0" fill="hold" grpId="0" nodeType="afterEffect">
                                  <p:stCondLst>
                                    <p:cond delay="110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Graphic spid="11"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33D6B8-CA2B-FBD9-9C63-A721A59FCD1C}"/>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A499370E-B1B2-9660-F8A6-B7E2A28E2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7" name="Picture 16" descr="A little common kingfisher bird">
            <a:extLst>
              <a:ext uri="{FF2B5EF4-FFF2-40B4-BE49-F238E27FC236}">
                <a16:creationId xmlns:a16="http://schemas.microsoft.com/office/drawing/2014/main" id="{356B5A4E-704D-2046-D4E5-19ED4E9B65BC}"/>
              </a:ext>
            </a:extLst>
          </p:cNvPr>
          <p:cNvPicPr>
            <a:picLocks noChangeAspect="1"/>
          </p:cNvPicPr>
          <p:nvPr/>
        </p:nvPicPr>
        <p:blipFill>
          <a:blip r:embed="rId2">
            <a:extLst>
              <a:ext uri="{28A0092B-C50C-407E-A947-70E740481C1C}">
                <a14:useLocalDpi xmlns:a14="http://schemas.microsoft.com/office/drawing/2010/main" val="0"/>
              </a:ext>
            </a:extLst>
          </a:blip>
          <a:srcRect t="16" b="15094"/>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663337C4-E3D9-D006-32AE-35D95611372A}"/>
              </a:ext>
            </a:extLst>
          </p:cNvPr>
          <p:cNvSpPr txBox="1"/>
          <p:nvPr/>
        </p:nvSpPr>
        <p:spPr>
          <a:xfrm>
            <a:off x="254000" y="1936437"/>
            <a:ext cx="6604000" cy="867930"/>
          </a:xfrm>
          <a:prstGeom prst="rect">
            <a:avLst/>
          </a:prstGeom>
          <a:noFill/>
        </p:spPr>
        <p:txBody>
          <a:bodyPr wrap="square">
            <a:spAutoFit/>
          </a:bodyPr>
          <a:lstStyle/>
          <a:p>
            <a:pPr>
              <a:lnSpc>
                <a:spcPct val="90000"/>
              </a:lnSpc>
              <a:spcAft>
                <a:spcPts val="600"/>
              </a:spcAft>
            </a:pPr>
            <a:r>
              <a:rPr lang="en-US" sz="2800"/>
              <a:t>Environmental </a:t>
            </a:r>
            <a:r>
              <a:rPr lang="en-US" sz="2800" b="1"/>
              <a:t>concepts do different types of things</a:t>
            </a:r>
            <a:r>
              <a:rPr lang="en-US" sz="2800"/>
              <a:t>:</a:t>
            </a:r>
          </a:p>
        </p:txBody>
      </p:sp>
      <p:sp>
        <p:nvSpPr>
          <p:cNvPr id="7" name="TextBox 6">
            <a:extLst>
              <a:ext uri="{FF2B5EF4-FFF2-40B4-BE49-F238E27FC236}">
                <a16:creationId xmlns:a16="http://schemas.microsoft.com/office/drawing/2014/main" id="{C35C8B51-4E80-F3A4-DADB-240C9DA4AB55}"/>
              </a:ext>
            </a:extLst>
          </p:cNvPr>
          <p:cNvSpPr txBox="1"/>
          <p:nvPr/>
        </p:nvSpPr>
        <p:spPr>
          <a:xfrm>
            <a:off x="571500" y="293638"/>
            <a:ext cx="11430000" cy="1200329"/>
          </a:xfrm>
          <a:prstGeom prst="rect">
            <a:avLst/>
          </a:prstGeom>
          <a:noFill/>
        </p:spPr>
        <p:txBody>
          <a:bodyPr wrap="square">
            <a:spAutoFit/>
          </a:bodyPr>
          <a:lstStyle/>
          <a:p>
            <a:r>
              <a:rPr lang="en-US"/>
              <a:t>Adaptive management Biodegradable Biodiversity Ecotourism Emissions trading Environmental audit Carbon capture and storage Environmental integration Carbon offset Circular economy Decoupling Net zero housing Nuclear waste Organic farming Planetary boundaries Extended producer responsibility Polluter pays principle Flue gas desulphurization Geoengineering Ecological footprint Green growth Rewilding Sustainable tourism</a:t>
            </a:r>
          </a:p>
        </p:txBody>
      </p:sp>
    </p:spTree>
    <p:extLst>
      <p:ext uri="{BB962C8B-B14F-4D97-AF65-F5344CB8AC3E}">
        <p14:creationId xmlns:p14="http://schemas.microsoft.com/office/powerpoint/2010/main" val="451316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7" name="Picture 16" descr="A little common kingfisher bird">
            <a:extLst>
              <a:ext uri="{FF2B5EF4-FFF2-40B4-BE49-F238E27FC236}">
                <a16:creationId xmlns:a16="http://schemas.microsoft.com/office/drawing/2014/main" id="{7B927A71-783D-E312-BED2-BFE23C79D3AF}"/>
              </a:ext>
            </a:extLst>
          </p:cNvPr>
          <p:cNvPicPr>
            <a:picLocks noChangeAspect="1"/>
          </p:cNvPicPr>
          <p:nvPr/>
        </p:nvPicPr>
        <p:blipFill>
          <a:blip r:embed="rId3">
            <a:extLst>
              <a:ext uri="{28A0092B-C50C-407E-A947-70E740481C1C}">
                <a14:useLocalDpi xmlns:a14="http://schemas.microsoft.com/office/drawing/2010/main" val="0"/>
              </a:ext>
            </a:extLst>
          </a:blip>
          <a:srcRect t="16" b="15094"/>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26ACF10F-2F22-C342-C614-B0BEF5F9BFE5}"/>
              </a:ext>
            </a:extLst>
          </p:cNvPr>
          <p:cNvSpPr txBox="1"/>
          <p:nvPr/>
        </p:nvSpPr>
        <p:spPr>
          <a:xfrm>
            <a:off x="254000" y="1936437"/>
            <a:ext cx="6604000" cy="4201150"/>
          </a:xfrm>
          <a:prstGeom prst="rect">
            <a:avLst/>
          </a:prstGeom>
          <a:noFill/>
        </p:spPr>
        <p:txBody>
          <a:bodyPr wrap="square">
            <a:spAutoFit/>
          </a:bodyPr>
          <a:lstStyle/>
          <a:p>
            <a:pPr>
              <a:lnSpc>
                <a:spcPct val="90000"/>
              </a:lnSpc>
              <a:spcAft>
                <a:spcPts val="600"/>
              </a:spcAft>
            </a:pPr>
            <a:r>
              <a:rPr lang="en-US" sz="2800"/>
              <a:t>Environmental </a:t>
            </a:r>
            <a:r>
              <a:rPr lang="en-US" sz="2800" b="1"/>
              <a:t>concepts do different types of things</a:t>
            </a:r>
            <a:r>
              <a:rPr lang="en-US" sz="2800"/>
              <a:t>:</a:t>
            </a:r>
          </a:p>
          <a:p>
            <a:pPr marL="457200" indent="-457200">
              <a:lnSpc>
                <a:spcPct val="90000"/>
              </a:lnSpc>
              <a:spcAft>
                <a:spcPts val="600"/>
              </a:spcAft>
              <a:buFontTx/>
              <a:buChar char="-"/>
            </a:pPr>
            <a:r>
              <a:rPr lang="en-US" sz="2800">
                <a:solidFill>
                  <a:schemeClr val="accent3"/>
                </a:solidFill>
              </a:rPr>
              <a:t>they denote particular physical phenomena, technological options, or societal practices</a:t>
            </a:r>
          </a:p>
          <a:p>
            <a:pPr marL="457200" indent="-457200">
              <a:lnSpc>
                <a:spcPct val="90000"/>
              </a:lnSpc>
              <a:spcAft>
                <a:spcPts val="600"/>
              </a:spcAft>
              <a:buFontTx/>
              <a:buChar char="-"/>
            </a:pPr>
            <a:r>
              <a:rPr lang="en-US" sz="2800">
                <a:solidFill>
                  <a:srgbClr val="FFC000"/>
                </a:solidFill>
              </a:rPr>
              <a:t>they identify problems and solutions and frame debate</a:t>
            </a:r>
          </a:p>
          <a:p>
            <a:pPr marL="457200" indent="-457200">
              <a:lnSpc>
                <a:spcPct val="90000"/>
              </a:lnSpc>
              <a:spcAft>
                <a:spcPts val="600"/>
              </a:spcAft>
              <a:buFontTx/>
              <a:buChar char="-"/>
            </a:pPr>
            <a:r>
              <a:rPr lang="en-US" sz="2800">
                <a:solidFill>
                  <a:schemeClr val="bg1">
                    <a:lumMod val="95000"/>
                  </a:schemeClr>
                </a:solidFill>
              </a:rPr>
              <a:t>they articulate social critiques, management principles, or policy instruments. </a:t>
            </a:r>
          </a:p>
        </p:txBody>
      </p:sp>
      <p:sp>
        <p:nvSpPr>
          <p:cNvPr id="7" name="TextBox 6">
            <a:extLst>
              <a:ext uri="{FF2B5EF4-FFF2-40B4-BE49-F238E27FC236}">
                <a16:creationId xmlns:a16="http://schemas.microsoft.com/office/drawing/2014/main" id="{FE5DA0F8-D815-CDE4-368D-50811C89DE74}"/>
              </a:ext>
            </a:extLst>
          </p:cNvPr>
          <p:cNvSpPr txBox="1"/>
          <p:nvPr/>
        </p:nvSpPr>
        <p:spPr>
          <a:xfrm>
            <a:off x="571500" y="293638"/>
            <a:ext cx="11430000" cy="1200329"/>
          </a:xfrm>
          <a:prstGeom prst="rect">
            <a:avLst/>
          </a:prstGeom>
          <a:noFill/>
        </p:spPr>
        <p:txBody>
          <a:bodyPr wrap="square">
            <a:spAutoFit/>
          </a:bodyPr>
          <a:lstStyle/>
          <a:p>
            <a:r>
              <a:rPr lang="en-US">
                <a:solidFill>
                  <a:schemeClr val="bg1"/>
                </a:solidFill>
              </a:rPr>
              <a:t>Adaptive management </a:t>
            </a:r>
            <a:r>
              <a:rPr lang="en-US">
                <a:solidFill>
                  <a:schemeClr val="accent3"/>
                </a:solidFill>
              </a:rPr>
              <a:t>Biodegradable</a:t>
            </a:r>
            <a:r>
              <a:rPr lang="en-US"/>
              <a:t> Biodiversity </a:t>
            </a:r>
            <a:r>
              <a:rPr lang="en-US">
                <a:solidFill>
                  <a:srgbClr val="FFC000"/>
                </a:solidFill>
              </a:rPr>
              <a:t>Ecotourism</a:t>
            </a:r>
            <a:r>
              <a:rPr lang="en-US"/>
              <a:t> Emissions trading Environmental audit Carbon capture and storage Environmental integration Carbon offset Circular economy Decoupling Net zero housing Nuclear waste Organic farming Planetary boundaries Extended producer responsibility Polluter pays principle Flue gas desulphurization Geoengineering Ecological footprint Green growth Rewilding Sustainable tourism</a:t>
            </a:r>
          </a:p>
        </p:txBody>
      </p:sp>
    </p:spTree>
    <p:extLst>
      <p:ext uri="{BB962C8B-B14F-4D97-AF65-F5344CB8AC3E}">
        <p14:creationId xmlns:p14="http://schemas.microsoft.com/office/powerpoint/2010/main" val="4269379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Close-up of a pink flower">
            <a:extLst>
              <a:ext uri="{FF2B5EF4-FFF2-40B4-BE49-F238E27FC236}">
                <a16:creationId xmlns:a16="http://schemas.microsoft.com/office/drawing/2014/main" id="{F8DC081C-1D2F-6630-A9BF-26126CCA2AAD}"/>
              </a:ext>
            </a:extLst>
          </p:cNvPr>
          <p:cNvPicPr>
            <a:picLocks noChangeAspect="1"/>
          </p:cNvPicPr>
          <p:nvPr/>
        </p:nvPicPr>
        <p:blipFill>
          <a:blip r:embed="rId3">
            <a:extLst>
              <a:ext uri="{28A0092B-C50C-407E-A947-70E740481C1C}">
                <a14:useLocalDpi xmlns:a14="http://schemas.microsoft.com/office/drawing/2010/main" val="0"/>
              </a:ext>
            </a:extLst>
          </a:blip>
          <a:srcRect l="13" t="16" r="-13" b="15731"/>
          <a:stretch>
            <a:fillRect/>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0CCD37A6-9948-E7FE-AD34-3A4477A8DE78}"/>
              </a:ext>
            </a:extLst>
          </p:cNvPr>
          <p:cNvSpPr txBox="1"/>
          <p:nvPr/>
        </p:nvSpPr>
        <p:spPr>
          <a:xfrm>
            <a:off x="571500" y="293638"/>
            <a:ext cx="11430000" cy="1477328"/>
          </a:xfrm>
          <a:prstGeom prst="rect">
            <a:avLst/>
          </a:prstGeom>
          <a:noFill/>
        </p:spPr>
        <p:txBody>
          <a:bodyPr wrap="square">
            <a:spAutoFit/>
          </a:bodyPr>
          <a:lstStyle/>
          <a:p>
            <a:r>
              <a:rPr lang="en-US" b="1">
                <a:solidFill>
                  <a:srgbClr val="FF0000"/>
                </a:solidFill>
              </a:rPr>
              <a:t>Adaptive management </a:t>
            </a:r>
            <a:r>
              <a:rPr lang="en-US" b="1">
                <a:solidFill>
                  <a:schemeClr val="accent5"/>
                </a:solidFill>
              </a:rPr>
              <a:t>Biodegradable</a:t>
            </a:r>
            <a:r>
              <a:rPr lang="en-US"/>
              <a:t> Biodiversity Ecotourism Emissions trading Environmental audit Carbon capture and storage Environmental integration Carbon offset Circular economy Decoupling Net zero housing </a:t>
            </a:r>
            <a:r>
              <a:rPr lang="en-US" b="1">
                <a:solidFill>
                  <a:srgbClr val="FF0000"/>
                </a:solidFill>
              </a:rPr>
              <a:t>Nuclear waste </a:t>
            </a:r>
            <a:r>
              <a:rPr lang="en-US"/>
              <a:t>Organic farming Planetary boundaries Extended producer responsibility Polluter pays principle Flue gas desulphurization Geoengineering Ecological footprint Green growth Rewilding Sustainable tourism   </a:t>
            </a:r>
            <a:r>
              <a:rPr lang="en-US" b="1">
                <a:solidFill>
                  <a:schemeClr val="accent5"/>
                </a:solidFill>
              </a:rPr>
              <a:t>Renewable Energy</a:t>
            </a:r>
          </a:p>
        </p:txBody>
      </p:sp>
      <p:sp>
        <p:nvSpPr>
          <p:cNvPr id="5" name="TextBox 4">
            <a:extLst>
              <a:ext uri="{FF2B5EF4-FFF2-40B4-BE49-F238E27FC236}">
                <a16:creationId xmlns:a16="http://schemas.microsoft.com/office/drawing/2014/main" id="{38F4BE17-6C2E-C3AE-0DF6-C0ADEA01E364}"/>
              </a:ext>
            </a:extLst>
          </p:cNvPr>
          <p:cNvSpPr txBox="1"/>
          <p:nvPr/>
        </p:nvSpPr>
        <p:spPr>
          <a:xfrm>
            <a:off x="4562168" y="1786323"/>
            <a:ext cx="7629832" cy="1384995"/>
          </a:xfrm>
          <a:prstGeom prst="rect">
            <a:avLst/>
          </a:prstGeom>
          <a:noFill/>
        </p:spPr>
        <p:txBody>
          <a:bodyPr wrap="square">
            <a:spAutoFit/>
          </a:bodyPr>
          <a:lstStyle/>
          <a:p>
            <a:pPr marL="457200" indent="-457200" algn="r">
              <a:buClr>
                <a:srgbClr val="FF0000"/>
              </a:buClr>
              <a:buFont typeface="Arial" panose="020B0604020202020204" pitchFamily="34" charset="0"/>
              <a:buChar char="•"/>
            </a:pPr>
            <a:r>
              <a:rPr lang="en-US" sz="2800" b="1"/>
              <a:t>Environmental concepts vary with respect to their inherent complexity and the density of their external linkages</a:t>
            </a:r>
          </a:p>
        </p:txBody>
      </p:sp>
      <p:sp>
        <p:nvSpPr>
          <p:cNvPr id="8" name="TextBox 7">
            <a:extLst>
              <a:ext uri="{FF2B5EF4-FFF2-40B4-BE49-F238E27FC236}">
                <a16:creationId xmlns:a16="http://schemas.microsoft.com/office/drawing/2014/main" id="{4AC4DC84-2F74-004B-D3A1-807034E4D79C}"/>
              </a:ext>
            </a:extLst>
          </p:cNvPr>
          <p:cNvSpPr txBox="1"/>
          <p:nvPr/>
        </p:nvSpPr>
        <p:spPr>
          <a:xfrm>
            <a:off x="341674" y="5045248"/>
            <a:ext cx="6209070" cy="1384995"/>
          </a:xfrm>
          <a:prstGeom prst="rect">
            <a:avLst/>
          </a:prstGeom>
          <a:noFill/>
        </p:spPr>
        <p:txBody>
          <a:bodyPr wrap="square">
            <a:spAutoFit/>
          </a:bodyPr>
          <a:lstStyle/>
          <a:p>
            <a:pPr marL="457200" indent="-457200">
              <a:buClr>
                <a:schemeClr val="accent5"/>
              </a:buClr>
              <a:buFont typeface="Arial" panose="020B0604020202020204" pitchFamily="34" charset="0"/>
              <a:buChar char="•"/>
            </a:pPr>
            <a:r>
              <a:rPr lang="en-US" sz="2800" b="1"/>
              <a:t>Environmental concepts differ in the way they relate to normative commitments</a:t>
            </a:r>
          </a:p>
        </p:txBody>
      </p:sp>
    </p:spTree>
    <p:extLst>
      <p:ext uri="{BB962C8B-B14F-4D97-AF65-F5344CB8AC3E}">
        <p14:creationId xmlns:p14="http://schemas.microsoft.com/office/powerpoint/2010/main" val="3802258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Mountain range covered with snow">
            <a:extLst>
              <a:ext uri="{FF2B5EF4-FFF2-40B4-BE49-F238E27FC236}">
                <a16:creationId xmlns:a16="http://schemas.microsoft.com/office/drawing/2014/main" id="{6FCC09FE-1230-D806-2044-EE652B0DB971}"/>
              </a:ext>
            </a:extLst>
          </p:cNvPr>
          <p:cNvPicPr>
            <a:picLocks noChangeAspect="1"/>
          </p:cNvPicPr>
          <p:nvPr/>
        </p:nvPicPr>
        <p:blipFill>
          <a:blip r:embed="rId3">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57AA7EC5-0B52-A20B-2C74-620DBB87E3DD}"/>
              </a:ext>
            </a:extLst>
          </p:cNvPr>
          <p:cNvSpPr txBox="1"/>
          <p:nvPr/>
        </p:nvSpPr>
        <p:spPr>
          <a:xfrm>
            <a:off x="-109208" y="218306"/>
            <a:ext cx="6095664" cy="1200329"/>
          </a:xfrm>
          <a:prstGeom prst="rect">
            <a:avLst/>
          </a:prstGeom>
          <a:noFill/>
        </p:spPr>
        <p:txBody>
          <a:bodyPr wrap="square">
            <a:spAutoFit/>
          </a:bodyPr>
          <a:lstStyle/>
          <a:p>
            <a:pPr algn="ctr"/>
            <a:r>
              <a:rPr lang="en-US" sz="2400" b="1"/>
              <a:t>Environmental concepts vary in their range of application and the forms of social communication</a:t>
            </a:r>
          </a:p>
        </p:txBody>
      </p:sp>
      <p:sp>
        <p:nvSpPr>
          <p:cNvPr id="6" name="TextBox 5">
            <a:extLst>
              <a:ext uri="{FF2B5EF4-FFF2-40B4-BE49-F238E27FC236}">
                <a16:creationId xmlns:a16="http://schemas.microsoft.com/office/drawing/2014/main" id="{6D81730A-1D7B-5DE3-6738-3002A6E4AF22}"/>
              </a:ext>
            </a:extLst>
          </p:cNvPr>
          <p:cNvSpPr txBox="1"/>
          <p:nvPr/>
        </p:nvSpPr>
        <p:spPr>
          <a:xfrm>
            <a:off x="6095684" y="218305"/>
            <a:ext cx="6094141" cy="1200329"/>
          </a:xfrm>
          <a:prstGeom prst="rect">
            <a:avLst/>
          </a:prstGeom>
          <a:noFill/>
        </p:spPr>
        <p:txBody>
          <a:bodyPr wrap="square">
            <a:spAutoFit/>
          </a:bodyPr>
          <a:lstStyle/>
          <a:p>
            <a:pPr algn="ctr"/>
            <a:r>
              <a:rPr lang="en-US" sz="2400" b="1"/>
              <a:t>Environmental concepts differ in the extent to which they are integrated into official policy argument and practice.</a:t>
            </a:r>
          </a:p>
        </p:txBody>
      </p:sp>
      <p:sp>
        <p:nvSpPr>
          <p:cNvPr id="9" name="Oval 8">
            <a:extLst>
              <a:ext uri="{FF2B5EF4-FFF2-40B4-BE49-F238E27FC236}">
                <a16:creationId xmlns:a16="http://schemas.microsoft.com/office/drawing/2014/main" id="{B6C57DD2-DE54-F9F7-BDBC-E1FBAA4B445E}"/>
              </a:ext>
            </a:extLst>
          </p:cNvPr>
          <p:cNvSpPr/>
          <p:nvPr/>
        </p:nvSpPr>
        <p:spPr>
          <a:xfrm>
            <a:off x="1508184" y="3476344"/>
            <a:ext cx="1730478" cy="1740310"/>
          </a:xfrm>
          <a:prstGeom prst="ellipse">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45720" rIns="45720" rtlCol="0" anchor="ctr"/>
          <a:lstStyle/>
          <a:p>
            <a:pPr algn="ctr"/>
            <a:r>
              <a:rPr lang="en-US" sz="1600">
                <a:solidFill>
                  <a:schemeClr val="accent5"/>
                </a:solidFill>
              </a:rPr>
              <a:t>Environment</a:t>
            </a:r>
          </a:p>
        </p:txBody>
      </p:sp>
      <p:sp>
        <p:nvSpPr>
          <p:cNvPr id="12" name="Oval 11">
            <a:extLst>
              <a:ext uri="{FF2B5EF4-FFF2-40B4-BE49-F238E27FC236}">
                <a16:creationId xmlns:a16="http://schemas.microsoft.com/office/drawing/2014/main" id="{30D807B4-32B4-9966-41F4-53F7D8E21D47}"/>
              </a:ext>
            </a:extLst>
          </p:cNvPr>
          <p:cNvSpPr/>
          <p:nvPr/>
        </p:nvSpPr>
        <p:spPr>
          <a:xfrm>
            <a:off x="2250060" y="2399709"/>
            <a:ext cx="1730478" cy="1740310"/>
          </a:xfrm>
          <a:prstGeom prst="ellipse">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45720" rIns="45720" rtlCol="0" anchor="ctr"/>
          <a:lstStyle/>
          <a:p>
            <a:pPr algn="ctr"/>
            <a:r>
              <a:rPr lang="en-US" sz="1600">
                <a:solidFill>
                  <a:schemeClr val="accent5"/>
                </a:solidFill>
              </a:rPr>
              <a:t>Ecology</a:t>
            </a:r>
          </a:p>
        </p:txBody>
      </p:sp>
      <p:sp>
        <p:nvSpPr>
          <p:cNvPr id="13" name="Oval 12">
            <a:extLst>
              <a:ext uri="{FF2B5EF4-FFF2-40B4-BE49-F238E27FC236}">
                <a16:creationId xmlns:a16="http://schemas.microsoft.com/office/drawing/2014/main" id="{894CEDE3-DA88-99B1-B71C-686E52708F68}"/>
              </a:ext>
            </a:extLst>
          </p:cNvPr>
          <p:cNvSpPr/>
          <p:nvPr/>
        </p:nvSpPr>
        <p:spPr>
          <a:xfrm>
            <a:off x="743498" y="2399709"/>
            <a:ext cx="1730478" cy="1740310"/>
          </a:xfrm>
          <a:prstGeom prst="ellipse">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45720" rIns="45720" rtlCol="0" anchor="ctr"/>
          <a:lstStyle/>
          <a:p>
            <a:pPr algn="ctr"/>
            <a:r>
              <a:rPr lang="en-US" sz="1600">
                <a:solidFill>
                  <a:schemeClr val="accent5"/>
                </a:solidFill>
              </a:rPr>
              <a:t>Green</a:t>
            </a:r>
          </a:p>
        </p:txBody>
      </p:sp>
      <p:sp>
        <p:nvSpPr>
          <p:cNvPr id="14" name="Oval 13">
            <a:extLst>
              <a:ext uri="{FF2B5EF4-FFF2-40B4-BE49-F238E27FC236}">
                <a16:creationId xmlns:a16="http://schemas.microsoft.com/office/drawing/2014/main" id="{EC3BB7C9-E990-DA56-5131-46594DF21A3C}"/>
              </a:ext>
            </a:extLst>
          </p:cNvPr>
          <p:cNvSpPr/>
          <p:nvPr/>
        </p:nvSpPr>
        <p:spPr>
          <a:xfrm>
            <a:off x="1516796" y="1371861"/>
            <a:ext cx="1730478" cy="1740310"/>
          </a:xfrm>
          <a:prstGeom prst="ellipse">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45720" rIns="45720" rtlCol="0" anchor="ctr"/>
          <a:lstStyle/>
          <a:p>
            <a:pPr algn="ctr"/>
            <a:r>
              <a:rPr lang="en-US" sz="1600">
                <a:solidFill>
                  <a:schemeClr val="accent5"/>
                </a:solidFill>
              </a:rPr>
              <a:t>Sustainable</a:t>
            </a:r>
          </a:p>
        </p:txBody>
      </p:sp>
    </p:spTree>
    <p:extLst>
      <p:ext uri="{BB962C8B-B14F-4D97-AF65-F5344CB8AC3E}">
        <p14:creationId xmlns:p14="http://schemas.microsoft.com/office/powerpoint/2010/main" val="392671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Close-up of a tiger in the forest">
            <a:extLst>
              <a:ext uri="{FF2B5EF4-FFF2-40B4-BE49-F238E27FC236}">
                <a16:creationId xmlns:a16="http://schemas.microsoft.com/office/drawing/2014/main" id="{19D6FF16-904D-AC77-F236-D9ED714D3956}"/>
              </a:ext>
            </a:extLst>
          </p:cNvPr>
          <p:cNvPicPr>
            <a:picLocks noChangeAspect="1"/>
          </p:cNvPicPr>
          <p:nvPr/>
        </p:nvPicPr>
        <p:blipFill>
          <a:blip r:embed="rId3">
            <a:extLst>
              <a:ext uri="{28A0092B-C50C-407E-A947-70E740481C1C}">
                <a14:useLocalDpi xmlns:a14="http://schemas.microsoft.com/office/drawing/2010/main" val="0"/>
              </a:ext>
            </a:extLst>
          </a:blip>
          <a:srcRect t="8207" b="7223"/>
          <a:stretch>
            <a:fillRect/>
          </a:stretch>
        </p:blipFill>
        <p:spPr>
          <a:xfrm>
            <a:off x="20" y="1282"/>
            <a:ext cx="12191980" cy="6856718"/>
          </a:xfrm>
          <a:prstGeom prst="rect">
            <a:avLst/>
          </a:prstGeom>
        </p:spPr>
      </p:pic>
      <p:sp>
        <p:nvSpPr>
          <p:cNvPr id="3" name="Title 1">
            <a:extLst>
              <a:ext uri="{FF2B5EF4-FFF2-40B4-BE49-F238E27FC236}">
                <a16:creationId xmlns:a16="http://schemas.microsoft.com/office/drawing/2014/main" id="{B411EFE3-40FB-65DF-F0AE-B37AFE4B2CA1}"/>
              </a:ext>
            </a:extLst>
          </p:cNvPr>
          <p:cNvSpPr txBox="1">
            <a:spLocks/>
          </p:cNvSpPr>
          <p:nvPr/>
        </p:nvSpPr>
        <p:spPr>
          <a:xfrm>
            <a:off x="2432957" y="5300762"/>
            <a:ext cx="7612191" cy="12458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8000">
                <a:ln w="22225">
                  <a:solidFill>
                    <a:schemeClr val="accent3">
                      <a:lumMod val="50000"/>
                    </a:schemeClr>
                  </a:solidFill>
                  <a:miter lim="800000"/>
                </a:ln>
                <a:solidFill>
                  <a:schemeClr val="accent3"/>
                </a:solidFill>
              </a:rPr>
              <a:t>“Climate Change”</a:t>
            </a:r>
            <a:endParaRPr lang="en-US" sz="10000">
              <a:ln w="22225">
                <a:solidFill>
                  <a:schemeClr val="accent3">
                    <a:lumMod val="50000"/>
                  </a:schemeClr>
                </a:solidFill>
                <a:miter lim="800000"/>
              </a:ln>
              <a:solidFill>
                <a:schemeClr val="accent3"/>
              </a:solidFill>
            </a:endParaRPr>
          </a:p>
        </p:txBody>
      </p:sp>
    </p:spTree>
    <p:extLst>
      <p:ext uri="{BB962C8B-B14F-4D97-AF65-F5344CB8AC3E}">
        <p14:creationId xmlns:p14="http://schemas.microsoft.com/office/powerpoint/2010/main" val="3649261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Great Smog of London | 1952, Cause, Deaths, &amp; Facts | Britannica">
            <a:extLst>
              <a:ext uri="{FF2B5EF4-FFF2-40B4-BE49-F238E27FC236}">
                <a16:creationId xmlns:a16="http://schemas.microsoft.com/office/drawing/2014/main" id="{D91257BC-BAFB-2483-A6DC-7B6D7BFB3B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1084"/>
          <a:stretch>
            <a:fillRect/>
          </a:stretch>
        </p:blipFill>
        <p:spPr bwMode="auto">
          <a:xfrm>
            <a:off x="3977902" y="16763"/>
            <a:ext cx="4785098" cy="269111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member those smoggy 60s? We do, don't repeal clear air provisions - Los  Angeles Times">
            <a:extLst>
              <a:ext uri="{FF2B5EF4-FFF2-40B4-BE49-F238E27FC236}">
                <a16:creationId xmlns:a16="http://schemas.microsoft.com/office/drawing/2014/main" id="{6734BC5F-7018-7203-856C-95A2AC0903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3000" y="0"/>
            <a:ext cx="3427476" cy="270788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Lessons in bipartisanship: the 1990 Clean Air Act amendments">
            <a:extLst>
              <a:ext uri="{FF2B5EF4-FFF2-40B4-BE49-F238E27FC236}">
                <a16:creationId xmlns:a16="http://schemas.microsoft.com/office/drawing/2014/main" id="{E0127BB4-76AD-8B0F-D215-EC1E45A01D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94" y="2692400"/>
            <a:ext cx="12144606" cy="41656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1">
            <a:extLst>
              <a:ext uri="{FF2B5EF4-FFF2-40B4-BE49-F238E27FC236}">
                <a16:creationId xmlns:a16="http://schemas.microsoft.com/office/drawing/2014/main" id="{A65C9A61-791D-0780-E2DE-B72A7A0058DF}"/>
              </a:ext>
            </a:extLst>
          </p:cNvPr>
          <p:cNvSpPr>
            <a:spLocks noChangeArrowheads="1"/>
          </p:cNvSpPr>
          <p:nvPr/>
        </p:nvSpPr>
        <p:spPr bwMode="auto">
          <a:xfrm>
            <a:off x="236196" y="99705"/>
            <a:ext cx="373942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a:ln>
                  <a:noFill/>
                </a:ln>
                <a:solidFill>
                  <a:schemeClr val="tx1"/>
                </a:solidFill>
                <a:effectLst/>
              </a:rPr>
              <a:t>Conceptual Anchors: </a:t>
            </a:r>
            <a:r>
              <a:rPr kumimoji="0" lang="en-US" altLang="en-US" sz="3200" b="1" i="0" u="none" strike="noStrike" cap="none" normalizeH="0" baseline="0" err="1">
                <a:ln>
                  <a:noFill/>
                </a:ln>
                <a:solidFill>
                  <a:schemeClr val="tx1"/>
                </a:solidFill>
                <a:effectLst/>
              </a:rPr>
              <a:t>e.g.“Climate</a:t>
            </a:r>
            <a:r>
              <a:rPr kumimoji="0" lang="en-US" altLang="en-US" sz="3200" b="1" i="0" u="none" strike="noStrike" cap="none" normalizeH="0" baseline="0">
                <a:ln>
                  <a:noFill/>
                </a:ln>
                <a:solidFill>
                  <a:schemeClr val="tx1"/>
                </a:solidFill>
                <a:effectLst/>
              </a:rPr>
              <a:t> pollution”</a:t>
            </a:r>
            <a:endParaRPr kumimoji="0" lang="en-US" altLang="en-US" sz="4400" b="1" i="0" u="none" strike="noStrike" cap="none" normalizeH="0" baseline="0">
              <a:ln>
                <a:noFill/>
              </a:ln>
              <a:solidFill>
                <a:schemeClr val="tx1"/>
              </a:solidFill>
              <a:effectLst/>
            </a:endParaRPr>
          </a:p>
        </p:txBody>
      </p:sp>
      <p:sp>
        <p:nvSpPr>
          <p:cNvPr id="3" name="Rectangle 11">
            <a:extLst>
              <a:ext uri="{FF2B5EF4-FFF2-40B4-BE49-F238E27FC236}">
                <a16:creationId xmlns:a16="http://schemas.microsoft.com/office/drawing/2014/main" id="{05B644CF-8D6E-9BEE-F722-805DA840F119}"/>
              </a:ext>
            </a:extLst>
          </p:cNvPr>
          <p:cNvSpPr>
            <a:spLocks noChangeArrowheads="1"/>
          </p:cNvSpPr>
          <p:nvPr/>
        </p:nvSpPr>
        <p:spPr bwMode="auto">
          <a:xfrm>
            <a:off x="4865828" y="2724645"/>
            <a:ext cx="12538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i="1">
                <a:latin typeface="Times New Roman" panose="02020603050405020304" pitchFamily="18" charset="0"/>
                <a:cs typeface="Times New Roman" panose="02020603050405020304" pitchFamily="18" charset="0"/>
              </a:rPr>
              <a:t>L.A., 1973</a:t>
            </a:r>
            <a:endParaRPr kumimoji="0" lang="en-US" altLang="en-US" sz="2000" i="1"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4" name="Rectangle 11">
            <a:extLst>
              <a:ext uri="{FF2B5EF4-FFF2-40B4-BE49-F238E27FC236}">
                <a16:creationId xmlns:a16="http://schemas.microsoft.com/office/drawing/2014/main" id="{E3FF92A7-5F66-8AE9-9D53-721FDE9FE976}"/>
              </a:ext>
            </a:extLst>
          </p:cNvPr>
          <p:cNvSpPr>
            <a:spLocks noChangeArrowheads="1"/>
          </p:cNvSpPr>
          <p:nvPr/>
        </p:nvSpPr>
        <p:spPr bwMode="auto">
          <a:xfrm>
            <a:off x="10890737" y="2707882"/>
            <a:ext cx="12538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i="1">
                <a:latin typeface="Times New Roman" panose="02020603050405020304" pitchFamily="18" charset="0"/>
                <a:cs typeface="Times New Roman" panose="02020603050405020304" pitchFamily="18" charset="0"/>
              </a:rPr>
              <a:t>L.A., 2013</a:t>
            </a:r>
            <a:endParaRPr kumimoji="0" lang="en-US" altLang="en-US" sz="2000" i="1"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5" name="Rectangle 11">
            <a:extLst>
              <a:ext uri="{FF2B5EF4-FFF2-40B4-BE49-F238E27FC236}">
                <a16:creationId xmlns:a16="http://schemas.microsoft.com/office/drawing/2014/main" id="{EE4047F0-A404-CB9C-A072-AA3DAEE0251E}"/>
              </a:ext>
            </a:extLst>
          </p:cNvPr>
          <p:cNvSpPr>
            <a:spLocks noChangeArrowheads="1"/>
          </p:cNvSpPr>
          <p:nvPr/>
        </p:nvSpPr>
        <p:spPr bwMode="auto">
          <a:xfrm>
            <a:off x="3976378" y="0"/>
            <a:ext cx="16097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i="1">
                <a:latin typeface="Times New Roman" panose="02020603050405020304" pitchFamily="18" charset="0"/>
                <a:cs typeface="Times New Roman" panose="02020603050405020304" pitchFamily="18" charset="0"/>
              </a:rPr>
              <a:t>London, 1952</a:t>
            </a:r>
            <a:endParaRPr kumimoji="0" lang="en-US" altLang="en-US" sz="2000" i="1"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Rectangle 11">
            <a:extLst>
              <a:ext uri="{FF2B5EF4-FFF2-40B4-BE49-F238E27FC236}">
                <a16:creationId xmlns:a16="http://schemas.microsoft.com/office/drawing/2014/main" id="{DA1F8287-B46D-767E-C2A5-661D2F0ECE02}"/>
              </a:ext>
            </a:extLst>
          </p:cNvPr>
          <p:cNvSpPr>
            <a:spLocks noChangeArrowheads="1"/>
          </p:cNvSpPr>
          <p:nvPr/>
        </p:nvSpPr>
        <p:spPr bwMode="auto">
          <a:xfrm>
            <a:off x="8761476" y="16763"/>
            <a:ext cx="12538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i="1">
                <a:latin typeface="Times New Roman" panose="02020603050405020304" pitchFamily="18" charset="0"/>
                <a:cs typeface="Times New Roman" panose="02020603050405020304" pitchFamily="18" charset="0"/>
              </a:rPr>
              <a:t>L.A., 1960</a:t>
            </a:r>
            <a:endParaRPr kumimoji="0" lang="en-US" altLang="en-US" sz="2000" i="1"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8197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Shy fox hiding behind a tree">
            <a:extLst>
              <a:ext uri="{FF2B5EF4-FFF2-40B4-BE49-F238E27FC236}">
                <a16:creationId xmlns:a16="http://schemas.microsoft.com/office/drawing/2014/main" id="{CA8E4DD9-90AC-3561-460C-81E3B3831DEF}"/>
              </a:ext>
            </a:extLst>
          </p:cNvPr>
          <p:cNvPicPr>
            <a:picLocks noChangeAspect="1"/>
          </p:cNvPicPr>
          <p:nvPr/>
        </p:nvPicPr>
        <p:blipFill>
          <a:blip r:embed="rId3">
            <a:extLst>
              <a:ext uri="{28A0092B-C50C-407E-A947-70E740481C1C}">
                <a14:useLocalDpi xmlns:a14="http://schemas.microsoft.com/office/drawing/2010/main" val="0"/>
              </a:ext>
            </a:extLst>
          </a:blip>
          <a:srcRect t="3431" b="12315"/>
          <a:stretch>
            <a:fillRect/>
          </a:stretch>
        </p:blipFill>
        <p:spPr>
          <a:xfrm>
            <a:off x="20" y="1282"/>
            <a:ext cx="12191980" cy="6856718"/>
          </a:xfrm>
          <a:prstGeom prst="rect">
            <a:avLst/>
          </a:prstGeom>
        </p:spPr>
      </p:pic>
      <p:sp>
        <p:nvSpPr>
          <p:cNvPr id="5" name="Title 1">
            <a:extLst>
              <a:ext uri="{FF2B5EF4-FFF2-40B4-BE49-F238E27FC236}">
                <a16:creationId xmlns:a16="http://schemas.microsoft.com/office/drawing/2014/main" id="{2B0A426E-6EAC-2EFC-2459-7F63414B3B5B}"/>
              </a:ext>
            </a:extLst>
          </p:cNvPr>
          <p:cNvSpPr txBox="1">
            <a:spLocks/>
          </p:cNvSpPr>
          <p:nvPr/>
        </p:nvSpPr>
        <p:spPr>
          <a:xfrm>
            <a:off x="6374296" y="556486"/>
            <a:ext cx="5817704" cy="12458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a:ln w="22225">
                  <a:solidFill>
                    <a:schemeClr val="accent5"/>
                  </a:solidFill>
                  <a:miter lim="800000"/>
                </a:ln>
                <a:solidFill>
                  <a:schemeClr val="bg1"/>
                </a:solidFill>
              </a:rPr>
              <a:t>Meta-concepts</a:t>
            </a:r>
            <a:endParaRPr lang="en-US" sz="8000">
              <a:ln w="22225">
                <a:solidFill>
                  <a:schemeClr val="accent5"/>
                </a:solidFill>
                <a:miter lim="800000"/>
              </a:ln>
              <a:solidFill>
                <a:schemeClr val="bg1"/>
              </a:solidFill>
            </a:endParaRPr>
          </a:p>
        </p:txBody>
      </p:sp>
      <p:sp>
        <p:nvSpPr>
          <p:cNvPr id="6" name="Title 1">
            <a:extLst>
              <a:ext uri="{FF2B5EF4-FFF2-40B4-BE49-F238E27FC236}">
                <a16:creationId xmlns:a16="http://schemas.microsoft.com/office/drawing/2014/main" id="{FFC0975C-B5DB-D999-8933-8EE773ECA829}"/>
              </a:ext>
            </a:extLst>
          </p:cNvPr>
          <p:cNvSpPr txBox="1">
            <a:spLocks/>
          </p:cNvSpPr>
          <p:nvPr/>
        </p:nvSpPr>
        <p:spPr>
          <a:xfrm>
            <a:off x="6420679" y="1946680"/>
            <a:ext cx="5817704" cy="12458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a:ln w="22225">
                  <a:solidFill>
                    <a:schemeClr val="accent5"/>
                  </a:solidFill>
                  <a:miter lim="800000"/>
                </a:ln>
                <a:solidFill>
                  <a:schemeClr val="bg1"/>
                </a:solidFill>
              </a:rPr>
              <a:t>Problem or issue concepts</a:t>
            </a:r>
            <a:endParaRPr lang="en-US" sz="8000">
              <a:ln w="22225">
                <a:solidFill>
                  <a:schemeClr val="accent5"/>
                </a:solidFill>
                <a:miter lim="800000"/>
              </a:ln>
              <a:solidFill>
                <a:schemeClr val="bg1"/>
              </a:solidFill>
            </a:endParaRPr>
          </a:p>
        </p:txBody>
      </p:sp>
      <p:sp>
        <p:nvSpPr>
          <p:cNvPr id="8" name="Title 1">
            <a:extLst>
              <a:ext uri="{FF2B5EF4-FFF2-40B4-BE49-F238E27FC236}">
                <a16:creationId xmlns:a16="http://schemas.microsoft.com/office/drawing/2014/main" id="{76546B6C-0E8D-9367-2F7C-FF93F16DFAED}"/>
              </a:ext>
            </a:extLst>
          </p:cNvPr>
          <p:cNvSpPr txBox="1">
            <a:spLocks/>
          </p:cNvSpPr>
          <p:nvPr/>
        </p:nvSpPr>
        <p:spPr>
          <a:xfrm>
            <a:off x="5645426" y="4078998"/>
            <a:ext cx="6904383" cy="12458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err="1">
                <a:ln w="22225">
                  <a:solidFill>
                    <a:schemeClr val="accent5"/>
                  </a:solidFill>
                  <a:miter lim="800000"/>
                </a:ln>
                <a:solidFill>
                  <a:schemeClr val="bg1"/>
                </a:solidFill>
              </a:rPr>
              <a:t>Mesolevel</a:t>
            </a:r>
            <a:r>
              <a:rPr lang="en-US" sz="4800">
                <a:ln w="22225">
                  <a:solidFill>
                    <a:schemeClr val="accent5"/>
                  </a:solidFill>
                  <a:miter lim="800000"/>
                </a:ln>
                <a:solidFill>
                  <a:schemeClr val="bg1"/>
                </a:solidFill>
              </a:rPr>
              <a:t> analytic or management concepts</a:t>
            </a:r>
            <a:endParaRPr lang="en-US" sz="6600">
              <a:ln w="22225">
                <a:solidFill>
                  <a:schemeClr val="accent5"/>
                </a:solidFill>
                <a:miter lim="800000"/>
              </a:ln>
              <a:solidFill>
                <a:schemeClr val="bg1"/>
              </a:solidFill>
            </a:endParaRPr>
          </a:p>
        </p:txBody>
      </p:sp>
      <p:sp>
        <p:nvSpPr>
          <p:cNvPr id="10" name="TextBox 9">
            <a:extLst>
              <a:ext uri="{FF2B5EF4-FFF2-40B4-BE49-F238E27FC236}">
                <a16:creationId xmlns:a16="http://schemas.microsoft.com/office/drawing/2014/main" id="{09606633-29B8-FA01-87AD-7FB80A523986}"/>
              </a:ext>
            </a:extLst>
          </p:cNvPr>
          <p:cNvSpPr txBox="1"/>
          <p:nvPr/>
        </p:nvSpPr>
        <p:spPr>
          <a:xfrm>
            <a:off x="3127514" y="6065540"/>
            <a:ext cx="9786730" cy="2091022"/>
          </a:xfrm>
          <a:prstGeom prst="rect">
            <a:avLst/>
          </a:prstGeom>
        </p:spPr>
        <p:txBody>
          <a:bodyPr>
            <a:noAutofit/>
          </a:bodyPr>
          <a:lstStyle>
            <a:defPPr>
              <a:defRPr lang="en-US"/>
            </a:defPPr>
            <a:lvl1pPr algn="ctr">
              <a:lnSpc>
                <a:spcPct val="90000"/>
              </a:lnSpc>
              <a:spcBef>
                <a:spcPct val="0"/>
              </a:spcBef>
              <a:buNone/>
              <a:defRPr sz="4800">
                <a:ln w="22225">
                  <a:solidFill>
                    <a:schemeClr val="accent5"/>
                  </a:solidFill>
                  <a:miter lim="800000"/>
                </a:ln>
                <a:solidFill>
                  <a:schemeClr val="bg1"/>
                </a:solidFill>
                <a:latin typeface="+mj-lt"/>
                <a:ea typeface="+mj-ea"/>
                <a:cs typeface="+mj-cs"/>
              </a:defRPr>
            </a:lvl1pPr>
          </a:lstStyle>
          <a:p>
            <a:r>
              <a:rPr lang="en-US" sz="4600"/>
              <a:t>Policy approaches &amp; instruments</a:t>
            </a:r>
          </a:p>
        </p:txBody>
      </p:sp>
    </p:spTree>
    <p:extLst>
      <p:ext uri="{BB962C8B-B14F-4D97-AF65-F5344CB8AC3E}">
        <p14:creationId xmlns:p14="http://schemas.microsoft.com/office/powerpoint/2010/main" val="93302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snow-covered mountain at sunset">
            <a:extLst>
              <a:ext uri="{FF2B5EF4-FFF2-40B4-BE49-F238E27FC236}">
                <a16:creationId xmlns:a16="http://schemas.microsoft.com/office/drawing/2014/main" id="{E893C857-FFAB-B990-2B72-1CD87C9D28DC}"/>
              </a:ext>
            </a:extLst>
          </p:cNvPr>
          <p:cNvPicPr>
            <a:picLocks noChangeAspect="1"/>
          </p:cNvPicPr>
          <p:nvPr/>
        </p:nvPicPr>
        <p:blipFill>
          <a:blip r:embed="rId3">
            <a:extLst>
              <a:ext uri="{28A0092B-C50C-407E-A947-70E740481C1C}">
                <a14:useLocalDpi xmlns:a14="http://schemas.microsoft.com/office/drawing/2010/main" val="0"/>
              </a:ext>
            </a:extLst>
          </a:blip>
          <a:srcRect t="14662" b="1084"/>
          <a:stretch>
            <a:fillRect/>
          </a:stretch>
        </p:blipFill>
        <p:spPr>
          <a:xfrm>
            <a:off x="20" y="1282"/>
            <a:ext cx="12191980" cy="6856718"/>
          </a:xfrm>
          <a:prstGeom prst="rect">
            <a:avLst/>
          </a:prstGeom>
        </p:spPr>
      </p:pic>
      <p:sp>
        <p:nvSpPr>
          <p:cNvPr id="3" name="Rectangle 11">
            <a:extLst>
              <a:ext uri="{FF2B5EF4-FFF2-40B4-BE49-F238E27FC236}">
                <a16:creationId xmlns:a16="http://schemas.microsoft.com/office/drawing/2014/main" id="{EA75D38B-D1DA-4917-4AE1-5A07198C2279}"/>
              </a:ext>
            </a:extLst>
          </p:cNvPr>
          <p:cNvSpPr>
            <a:spLocks noChangeArrowheads="1"/>
          </p:cNvSpPr>
          <p:nvPr/>
        </p:nvSpPr>
        <p:spPr bwMode="auto">
          <a:xfrm>
            <a:off x="183187" y="272367"/>
            <a:ext cx="1149197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a:ln>
                  <a:noFill/>
                </a:ln>
                <a:solidFill>
                  <a:schemeClr val="tx1"/>
                </a:solidFill>
                <a:effectLst/>
              </a:rPr>
              <a:t>Who builds these concepts and why?</a:t>
            </a:r>
          </a:p>
        </p:txBody>
      </p:sp>
    </p:spTree>
    <p:extLst>
      <p:ext uri="{BB962C8B-B14F-4D97-AF65-F5344CB8AC3E}">
        <p14:creationId xmlns:p14="http://schemas.microsoft.com/office/powerpoint/2010/main" val="80657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C7E938-A754-ECB4-7565-4890A97AEFA7}"/>
              </a:ext>
            </a:extLst>
          </p:cNvPr>
          <p:cNvPicPr>
            <a:picLocks noChangeAspect="1"/>
          </p:cNvPicPr>
          <p:nvPr/>
        </p:nvPicPr>
        <p:blipFill>
          <a:blip r:embed="rId3"/>
          <a:stretch>
            <a:fillRect/>
          </a:stretch>
        </p:blipFill>
        <p:spPr>
          <a:xfrm>
            <a:off x="2501905" y="0"/>
            <a:ext cx="9414540" cy="3438403"/>
          </a:xfrm>
          <a:prstGeom prst="rect">
            <a:avLst/>
          </a:prstGeom>
        </p:spPr>
      </p:pic>
      <p:sp>
        <p:nvSpPr>
          <p:cNvPr id="4" name="TextBox 3">
            <a:extLst>
              <a:ext uri="{FF2B5EF4-FFF2-40B4-BE49-F238E27FC236}">
                <a16:creationId xmlns:a16="http://schemas.microsoft.com/office/drawing/2014/main" id="{132C7D75-9B37-1970-4313-0134F435AD6F}"/>
              </a:ext>
            </a:extLst>
          </p:cNvPr>
          <p:cNvSpPr txBox="1"/>
          <p:nvPr/>
        </p:nvSpPr>
        <p:spPr>
          <a:xfrm>
            <a:off x="3639047" y="496389"/>
            <a:ext cx="6152606" cy="369332"/>
          </a:xfrm>
          <a:prstGeom prst="rect">
            <a:avLst/>
          </a:prstGeom>
          <a:noFill/>
        </p:spPr>
        <p:txBody>
          <a:bodyPr wrap="square" rtlCol="0">
            <a:spAutoFit/>
          </a:bodyPr>
          <a:lstStyle/>
          <a:p>
            <a:r>
              <a:rPr lang="en-US"/>
              <a:t>“Pollution”</a:t>
            </a:r>
          </a:p>
        </p:txBody>
      </p:sp>
      <p:pic>
        <p:nvPicPr>
          <p:cNvPr id="6" name="Picture 5">
            <a:extLst>
              <a:ext uri="{FF2B5EF4-FFF2-40B4-BE49-F238E27FC236}">
                <a16:creationId xmlns:a16="http://schemas.microsoft.com/office/drawing/2014/main" id="{1599A08A-E581-9100-210E-1A246F2A8B38}"/>
              </a:ext>
            </a:extLst>
          </p:cNvPr>
          <p:cNvPicPr>
            <a:picLocks noChangeAspect="1"/>
          </p:cNvPicPr>
          <p:nvPr/>
        </p:nvPicPr>
        <p:blipFill>
          <a:blip r:embed="rId4"/>
          <a:stretch>
            <a:fillRect/>
          </a:stretch>
        </p:blipFill>
        <p:spPr>
          <a:xfrm>
            <a:off x="2566041" y="3429000"/>
            <a:ext cx="8445958" cy="3381757"/>
          </a:xfrm>
          <a:prstGeom prst="rect">
            <a:avLst/>
          </a:prstGeom>
        </p:spPr>
      </p:pic>
      <p:sp>
        <p:nvSpPr>
          <p:cNvPr id="7" name="TextBox 6">
            <a:extLst>
              <a:ext uri="{FF2B5EF4-FFF2-40B4-BE49-F238E27FC236}">
                <a16:creationId xmlns:a16="http://schemas.microsoft.com/office/drawing/2014/main" id="{0ED68ABC-78C2-8715-B9D0-690C02A32A37}"/>
              </a:ext>
            </a:extLst>
          </p:cNvPr>
          <p:cNvSpPr txBox="1"/>
          <p:nvPr/>
        </p:nvSpPr>
        <p:spPr>
          <a:xfrm>
            <a:off x="3407134" y="3750126"/>
            <a:ext cx="6152606" cy="369332"/>
          </a:xfrm>
          <a:prstGeom prst="rect">
            <a:avLst/>
          </a:prstGeom>
          <a:noFill/>
        </p:spPr>
        <p:txBody>
          <a:bodyPr wrap="square" rtlCol="0">
            <a:spAutoFit/>
          </a:bodyPr>
          <a:lstStyle/>
          <a:p>
            <a:r>
              <a:rPr lang="en-US"/>
              <a:t>“Sustainable Development”</a:t>
            </a:r>
          </a:p>
        </p:txBody>
      </p:sp>
      <p:sp>
        <p:nvSpPr>
          <p:cNvPr id="8" name="TextBox 7">
            <a:extLst>
              <a:ext uri="{FF2B5EF4-FFF2-40B4-BE49-F238E27FC236}">
                <a16:creationId xmlns:a16="http://schemas.microsoft.com/office/drawing/2014/main" id="{A96612AC-A732-C0DD-0BB0-44C27A946BF5}"/>
              </a:ext>
            </a:extLst>
          </p:cNvPr>
          <p:cNvSpPr txBox="1"/>
          <p:nvPr/>
        </p:nvSpPr>
        <p:spPr>
          <a:xfrm rot="16200000">
            <a:off x="-2066740" y="2568402"/>
            <a:ext cx="6361044" cy="1754326"/>
          </a:xfrm>
          <a:prstGeom prst="rect">
            <a:avLst/>
          </a:prstGeom>
          <a:noFill/>
        </p:spPr>
        <p:txBody>
          <a:bodyPr wrap="square" rtlCol="0">
            <a:spAutoFit/>
          </a:bodyPr>
          <a:lstStyle/>
          <a:p>
            <a:pPr algn="ctr"/>
            <a:r>
              <a:rPr lang="en-US" sz="5400">
                <a:solidFill>
                  <a:schemeClr val="accent4"/>
                </a:solidFill>
              </a:rPr>
              <a:t>The Evolution of concepts</a:t>
            </a:r>
          </a:p>
        </p:txBody>
      </p:sp>
    </p:spTree>
    <p:extLst>
      <p:ext uri="{BB962C8B-B14F-4D97-AF65-F5344CB8AC3E}">
        <p14:creationId xmlns:p14="http://schemas.microsoft.com/office/powerpoint/2010/main" val="3755928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145E12-98C4-5561-E441-18293C4193C1}"/>
              </a:ext>
            </a:extLst>
          </p:cNvPr>
          <p:cNvPicPr>
            <a:picLocks noChangeAspect="1"/>
          </p:cNvPicPr>
          <p:nvPr/>
        </p:nvPicPr>
        <p:blipFill>
          <a:blip r:embed="rId2"/>
          <a:stretch>
            <a:fillRect/>
          </a:stretch>
        </p:blipFill>
        <p:spPr>
          <a:xfrm>
            <a:off x="0" y="3714764"/>
            <a:ext cx="5950256" cy="3010055"/>
          </a:xfrm>
          <a:prstGeom prst="rect">
            <a:avLst/>
          </a:prstGeom>
        </p:spPr>
      </p:pic>
      <p:pic>
        <p:nvPicPr>
          <p:cNvPr id="5" name="Picture 4">
            <a:extLst>
              <a:ext uri="{FF2B5EF4-FFF2-40B4-BE49-F238E27FC236}">
                <a16:creationId xmlns:a16="http://schemas.microsoft.com/office/drawing/2014/main" id="{C2D65039-0C9D-EE33-1A8B-501DE73DDD8A}"/>
              </a:ext>
            </a:extLst>
          </p:cNvPr>
          <p:cNvPicPr>
            <a:picLocks noChangeAspect="1"/>
          </p:cNvPicPr>
          <p:nvPr/>
        </p:nvPicPr>
        <p:blipFill>
          <a:blip r:embed="rId3"/>
          <a:stretch>
            <a:fillRect/>
          </a:stretch>
        </p:blipFill>
        <p:spPr>
          <a:xfrm>
            <a:off x="6096000" y="3571881"/>
            <a:ext cx="5874052" cy="3295819"/>
          </a:xfrm>
          <a:prstGeom prst="rect">
            <a:avLst/>
          </a:prstGeom>
        </p:spPr>
      </p:pic>
      <p:pic>
        <p:nvPicPr>
          <p:cNvPr id="7" name="Picture 6">
            <a:extLst>
              <a:ext uri="{FF2B5EF4-FFF2-40B4-BE49-F238E27FC236}">
                <a16:creationId xmlns:a16="http://schemas.microsoft.com/office/drawing/2014/main" id="{925894E5-99D3-AF9F-3138-D3A861A499C5}"/>
              </a:ext>
            </a:extLst>
          </p:cNvPr>
          <p:cNvPicPr>
            <a:picLocks noChangeAspect="1"/>
          </p:cNvPicPr>
          <p:nvPr/>
        </p:nvPicPr>
        <p:blipFill>
          <a:blip r:embed="rId4"/>
          <a:stretch>
            <a:fillRect/>
          </a:stretch>
        </p:blipFill>
        <p:spPr>
          <a:xfrm>
            <a:off x="1298485" y="143120"/>
            <a:ext cx="9449286" cy="3816546"/>
          </a:xfrm>
          <a:prstGeom prst="rect">
            <a:avLst/>
          </a:prstGeom>
        </p:spPr>
      </p:pic>
      <p:sp>
        <p:nvSpPr>
          <p:cNvPr id="8" name="TextBox 7">
            <a:extLst>
              <a:ext uri="{FF2B5EF4-FFF2-40B4-BE49-F238E27FC236}">
                <a16:creationId xmlns:a16="http://schemas.microsoft.com/office/drawing/2014/main" id="{8EAC05E8-E322-7C00-6B9E-F8F7BF3D1D2A}"/>
              </a:ext>
            </a:extLst>
          </p:cNvPr>
          <p:cNvSpPr txBox="1"/>
          <p:nvPr/>
        </p:nvSpPr>
        <p:spPr>
          <a:xfrm>
            <a:off x="2130003" y="294515"/>
            <a:ext cx="6152606" cy="369332"/>
          </a:xfrm>
          <a:prstGeom prst="rect">
            <a:avLst/>
          </a:prstGeom>
          <a:noFill/>
        </p:spPr>
        <p:txBody>
          <a:bodyPr wrap="square" rtlCol="0">
            <a:spAutoFit/>
          </a:bodyPr>
          <a:lstStyle/>
          <a:p>
            <a:r>
              <a:rPr lang="en-US"/>
              <a:t>“Climate Change”</a:t>
            </a:r>
          </a:p>
        </p:txBody>
      </p:sp>
    </p:spTree>
    <p:extLst>
      <p:ext uri="{BB962C8B-B14F-4D97-AF65-F5344CB8AC3E}">
        <p14:creationId xmlns:p14="http://schemas.microsoft.com/office/powerpoint/2010/main" val="367010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9261DC-69B6-AE2E-9E47-C8C935CEA49B}"/>
              </a:ext>
            </a:extLst>
          </p:cNvPr>
          <p:cNvPicPr>
            <a:picLocks noChangeAspect="1"/>
          </p:cNvPicPr>
          <p:nvPr/>
        </p:nvPicPr>
        <p:blipFill>
          <a:blip r:embed="rId3"/>
          <a:stretch>
            <a:fillRect/>
          </a:stretch>
        </p:blipFill>
        <p:spPr>
          <a:xfrm>
            <a:off x="0" y="0"/>
            <a:ext cx="7407965" cy="3068869"/>
          </a:xfrm>
          <a:prstGeom prst="rect">
            <a:avLst/>
          </a:prstGeom>
        </p:spPr>
      </p:pic>
      <p:sp>
        <p:nvSpPr>
          <p:cNvPr id="4" name="TextBox 3">
            <a:extLst>
              <a:ext uri="{FF2B5EF4-FFF2-40B4-BE49-F238E27FC236}">
                <a16:creationId xmlns:a16="http://schemas.microsoft.com/office/drawing/2014/main" id="{3B4406F8-38B6-B7C9-5EF4-7500A86A6895}"/>
              </a:ext>
            </a:extLst>
          </p:cNvPr>
          <p:cNvSpPr txBox="1"/>
          <p:nvPr/>
        </p:nvSpPr>
        <p:spPr>
          <a:xfrm>
            <a:off x="848921" y="347070"/>
            <a:ext cx="6152606" cy="369332"/>
          </a:xfrm>
          <a:prstGeom prst="rect">
            <a:avLst/>
          </a:prstGeom>
          <a:noFill/>
        </p:spPr>
        <p:txBody>
          <a:bodyPr wrap="square" rtlCol="0">
            <a:spAutoFit/>
          </a:bodyPr>
          <a:lstStyle/>
          <a:p>
            <a:r>
              <a:rPr lang="en-US"/>
              <a:t>“Environmental Policy”</a:t>
            </a:r>
          </a:p>
        </p:txBody>
      </p:sp>
      <p:pic>
        <p:nvPicPr>
          <p:cNvPr id="6" name="Picture 5">
            <a:extLst>
              <a:ext uri="{FF2B5EF4-FFF2-40B4-BE49-F238E27FC236}">
                <a16:creationId xmlns:a16="http://schemas.microsoft.com/office/drawing/2014/main" id="{E33C6A40-9B4E-CEE1-D2B0-ED995D1B27B7}"/>
              </a:ext>
            </a:extLst>
          </p:cNvPr>
          <p:cNvPicPr>
            <a:picLocks noChangeAspect="1"/>
          </p:cNvPicPr>
          <p:nvPr/>
        </p:nvPicPr>
        <p:blipFill>
          <a:blip r:embed="rId4"/>
          <a:stretch>
            <a:fillRect/>
          </a:stretch>
        </p:blipFill>
        <p:spPr>
          <a:xfrm>
            <a:off x="7001527" y="120426"/>
            <a:ext cx="4967848" cy="3668706"/>
          </a:xfrm>
          <a:prstGeom prst="rect">
            <a:avLst/>
          </a:prstGeom>
        </p:spPr>
      </p:pic>
      <p:sp>
        <p:nvSpPr>
          <p:cNvPr id="7" name="TextBox 6">
            <a:extLst>
              <a:ext uri="{FF2B5EF4-FFF2-40B4-BE49-F238E27FC236}">
                <a16:creationId xmlns:a16="http://schemas.microsoft.com/office/drawing/2014/main" id="{C3870F50-CCD2-95A5-6208-675530D7A994}"/>
              </a:ext>
            </a:extLst>
          </p:cNvPr>
          <p:cNvSpPr txBox="1"/>
          <p:nvPr/>
        </p:nvSpPr>
        <p:spPr>
          <a:xfrm>
            <a:off x="2624530" y="5059811"/>
            <a:ext cx="6361044" cy="923330"/>
          </a:xfrm>
          <a:prstGeom prst="rect">
            <a:avLst/>
          </a:prstGeom>
          <a:noFill/>
        </p:spPr>
        <p:txBody>
          <a:bodyPr wrap="square" rtlCol="0">
            <a:spAutoFit/>
          </a:bodyPr>
          <a:lstStyle/>
          <a:p>
            <a:pPr algn="ctr"/>
            <a:r>
              <a:rPr lang="en-US" sz="5400">
                <a:solidFill>
                  <a:schemeClr val="accent4"/>
                </a:solidFill>
              </a:rPr>
              <a:t>And now…?</a:t>
            </a:r>
          </a:p>
        </p:txBody>
      </p:sp>
    </p:spTree>
    <p:extLst>
      <p:ext uri="{BB962C8B-B14F-4D97-AF65-F5344CB8AC3E}">
        <p14:creationId xmlns:p14="http://schemas.microsoft.com/office/powerpoint/2010/main" val="391604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olar panels at sunset">
            <a:extLst>
              <a:ext uri="{FF2B5EF4-FFF2-40B4-BE49-F238E27FC236}">
                <a16:creationId xmlns:a16="http://schemas.microsoft.com/office/drawing/2014/main" id="{0B623698-3DFC-3D4B-2426-123E48DA8CDF}"/>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15112" b="302"/>
          <a:stretch>
            <a:fillRect/>
          </a:stretch>
        </p:blipFill>
        <p:spPr>
          <a:xfrm>
            <a:off x="20" y="1"/>
            <a:ext cx="12191980" cy="6857999"/>
          </a:xfrm>
          <a:prstGeom prst="rect">
            <a:avLst/>
          </a:prstGeom>
        </p:spPr>
      </p:pic>
      <p:sp>
        <p:nvSpPr>
          <p:cNvPr id="4" name="Rectangle 1">
            <a:extLst>
              <a:ext uri="{FF2B5EF4-FFF2-40B4-BE49-F238E27FC236}">
                <a16:creationId xmlns:a16="http://schemas.microsoft.com/office/drawing/2014/main" id="{2291ECEE-D50A-E69E-471A-A324AEB610CD}"/>
              </a:ext>
            </a:extLst>
          </p:cNvPr>
          <p:cNvSpPr>
            <a:spLocks noChangeArrowheads="1"/>
          </p:cNvSpPr>
          <p:nvPr/>
        </p:nvSpPr>
        <p:spPr bwMode="auto">
          <a:xfrm>
            <a:off x="-159026" y="-1223273"/>
            <a:ext cx="12099233" cy="290051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algn="ctr" fontAlgn="base">
              <a:lnSpc>
                <a:spcPct val="90000"/>
              </a:lnSpc>
              <a:spcBef>
                <a:spcPct val="0"/>
              </a:spcBef>
              <a:spcAft>
                <a:spcPts val="600"/>
              </a:spcAft>
              <a:buClrTx/>
              <a:buSzTx/>
              <a:tabLst/>
            </a:pPr>
            <a:r>
              <a:rPr kumimoji="0" lang="en-US" altLang="en-US" sz="3200" b="1" i="0" u="none" strike="noStrike" cap="none" normalizeH="0" baseline="0">
                <a:ln>
                  <a:noFill/>
                </a:ln>
                <a:solidFill>
                  <a:srgbClr val="FFFFFF"/>
                </a:solidFill>
                <a:effectLst/>
                <a:ea typeface="+mj-ea"/>
                <a:cs typeface="+mj-cs"/>
              </a:rPr>
              <a:t>Evolution of Environmental Policy Concepts Over Time</a:t>
            </a:r>
          </a:p>
        </p:txBody>
      </p:sp>
      <p:sp>
        <p:nvSpPr>
          <p:cNvPr id="6" name="TextBox 5">
            <a:extLst>
              <a:ext uri="{FF2B5EF4-FFF2-40B4-BE49-F238E27FC236}">
                <a16:creationId xmlns:a16="http://schemas.microsoft.com/office/drawing/2014/main" id="{3772C8B6-10C8-761F-4299-DEA9B18D0790}"/>
              </a:ext>
            </a:extLst>
          </p:cNvPr>
          <p:cNvSpPr txBox="1"/>
          <p:nvPr/>
        </p:nvSpPr>
        <p:spPr>
          <a:xfrm>
            <a:off x="689114" y="5473005"/>
            <a:ext cx="6175512" cy="1200329"/>
          </a:xfrm>
          <a:prstGeom prst="rect">
            <a:avLst/>
          </a:prstGeom>
          <a:noFill/>
        </p:spPr>
        <p:txBody>
          <a:bodyPr wrap="square">
            <a:spAutoFit/>
          </a:bodyPr>
          <a:lstStyle/>
          <a:p>
            <a:pPr marL="285750" indent="-285750" algn="l" fontAlgn="base">
              <a:buFont typeface="Arial" panose="020B0604020202020204" pitchFamily="34" charset="0"/>
              <a:buChar char="•"/>
            </a:pPr>
            <a:r>
              <a:rPr lang="en-US" sz="1800" b="0" i="0">
                <a:effectLst/>
                <a:latin typeface="Aptos" panose="020B0004020202020204" pitchFamily="34" charset="0"/>
              </a:rPr>
              <a:t>1970s: pollution and regulation</a:t>
            </a:r>
          </a:p>
          <a:p>
            <a:pPr marL="285750" indent="-285750" algn="l" fontAlgn="base">
              <a:buFont typeface="Arial" panose="020B0604020202020204" pitchFamily="34" charset="0"/>
              <a:buChar char="•"/>
            </a:pPr>
            <a:r>
              <a:rPr lang="en-US" sz="1800" b="0" i="0">
                <a:effectLst/>
                <a:latin typeface="Aptos" panose="020B0004020202020204" pitchFamily="34" charset="0"/>
              </a:rPr>
              <a:t>1990s: sustainability and integration</a:t>
            </a:r>
          </a:p>
          <a:p>
            <a:pPr marL="285750" indent="-285750" algn="l" fontAlgn="base">
              <a:buFont typeface="Arial" panose="020B0604020202020204" pitchFamily="34" charset="0"/>
              <a:buChar char="•"/>
            </a:pPr>
            <a:r>
              <a:rPr lang="en-US" sz="1800" b="0" i="0">
                <a:effectLst/>
                <a:latin typeface="Aptos" panose="020B0004020202020204" pitchFamily="34" charset="0"/>
              </a:rPr>
              <a:t>2010s: climate change and transformation</a:t>
            </a:r>
          </a:p>
          <a:p>
            <a:pPr marL="285750" indent="-285750" algn="l" fontAlgn="base">
              <a:buFont typeface="Arial" panose="020B0604020202020204" pitchFamily="34" charset="0"/>
              <a:buChar char="•"/>
            </a:pPr>
            <a:r>
              <a:rPr lang="en-US">
                <a:latin typeface="Aptos" panose="020B0004020202020204" pitchFamily="34" charset="0"/>
              </a:rPr>
              <a:t>2020s: …</a:t>
            </a:r>
            <a:endParaRPr lang="en-US" sz="1800" b="0" i="0">
              <a:effectLst/>
              <a:latin typeface="Aptos" panose="020B0004020202020204" pitchFamily="34" charset="0"/>
            </a:endParaRPr>
          </a:p>
        </p:txBody>
      </p:sp>
    </p:spTree>
    <p:extLst>
      <p:ext uri="{BB962C8B-B14F-4D97-AF65-F5344CB8AC3E}">
        <p14:creationId xmlns:p14="http://schemas.microsoft.com/office/powerpoint/2010/main" val="236987071"/>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moke coming out of power plant">
            <a:extLst>
              <a:ext uri="{FF2B5EF4-FFF2-40B4-BE49-F238E27FC236}">
                <a16:creationId xmlns:a16="http://schemas.microsoft.com/office/drawing/2014/main" id="{08FEE15F-66C1-8463-5B19-583F85AA12EB}"/>
              </a:ext>
            </a:extLst>
          </p:cNvPr>
          <p:cNvPicPr>
            <a:picLocks noChangeAspect="1"/>
          </p:cNvPicPr>
          <p:nvPr/>
        </p:nvPicPr>
        <p:blipFill>
          <a:blip r:embed="rId3">
            <a:extLst>
              <a:ext uri="{28A0092B-C50C-407E-A947-70E740481C1C}">
                <a14:useLocalDpi xmlns:a14="http://schemas.microsoft.com/office/drawing/2010/main" val="0"/>
              </a:ext>
            </a:extLst>
          </a:blip>
          <a:srcRect t="9824" b="5922"/>
          <a:stretch>
            <a:fillRect/>
          </a:stretch>
        </p:blipFill>
        <p:spPr>
          <a:xfrm>
            <a:off x="20" y="1282"/>
            <a:ext cx="12191980" cy="6856718"/>
          </a:xfrm>
          <a:prstGeom prst="rect">
            <a:avLst/>
          </a:prstGeom>
        </p:spPr>
      </p:pic>
      <p:sp>
        <p:nvSpPr>
          <p:cNvPr id="5" name="Rectangle 2">
            <a:extLst>
              <a:ext uri="{FF2B5EF4-FFF2-40B4-BE49-F238E27FC236}">
                <a16:creationId xmlns:a16="http://schemas.microsoft.com/office/drawing/2014/main" id="{5BD0E324-7D23-A71E-0DB1-0DFD6B4A872B}"/>
              </a:ext>
            </a:extLst>
          </p:cNvPr>
          <p:cNvSpPr>
            <a:spLocks noChangeArrowheads="1"/>
          </p:cNvSpPr>
          <p:nvPr/>
        </p:nvSpPr>
        <p:spPr bwMode="auto">
          <a:xfrm>
            <a:off x="135835" y="282295"/>
            <a:ext cx="474096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chemeClr val="bg1"/>
                </a:solidFill>
                <a:effectLst/>
              </a:rPr>
              <a:t>Environmental Policy as a “Conceptual Field”</a:t>
            </a:r>
          </a:p>
        </p:txBody>
      </p:sp>
      <p:sp>
        <p:nvSpPr>
          <p:cNvPr id="7" name="TextBox 6">
            <a:extLst>
              <a:ext uri="{FF2B5EF4-FFF2-40B4-BE49-F238E27FC236}">
                <a16:creationId xmlns:a16="http://schemas.microsoft.com/office/drawing/2014/main" id="{DDA5A186-EB96-92F6-6F36-F3B040682410}"/>
              </a:ext>
            </a:extLst>
          </p:cNvPr>
          <p:cNvSpPr txBox="1"/>
          <p:nvPr/>
        </p:nvSpPr>
        <p:spPr>
          <a:xfrm>
            <a:off x="228600" y="3264813"/>
            <a:ext cx="64516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R="0" lvl="0" indent="0" eaLnBrk="0" fontAlgn="base" hangingPunct="0">
              <a:lnSpc>
                <a:spcPct val="100000"/>
              </a:lnSpc>
              <a:spcBef>
                <a:spcPct val="0"/>
              </a:spcBef>
              <a:spcAft>
                <a:spcPct val="0"/>
              </a:spcAft>
              <a:buClrTx/>
              <a:buSzTx/>
              <a:buFontTx/>
              <a:buNone/>
              <a:tabLst/>
              <a:defRPr kumimoji="0" sz="2800" b="1" i="0" u="none" strike="noStrike" cap="none" normalizeH="0" baseline="0">
                <a:ln>
                  <a:noFill/>
                </a:ln>
                <a:effectLst/>
              </a:defRPr>
            </a:lvl1pPr>
          </a:lstStyle>
          <a:p>
            <a:pPr marL="457200" indent="-457200">
              <a:buFont typeface="Arial" panose="020B0604020202020204" pitchFamily="34" charset="0"/>
              <a:buChar char="•"/>
            </a:pPr>
            <a:r>
              <a:rPr lang="en-US"/>
              <a:t>Concepts are interconnected, not isolated</a:t>
            </a:r>
          </a:p>
          <a:p>
            <a:pPr marL="457200" indent="-457200">
              <a:buFont typeface="Arial" panose="020B0604020202020204" pitchFamily="34" charset="0"/>
              <a:buChar char="•"/>
            </a:pPr>
            <a:r>
              <a:rPr lang="en-US"/>
              <a:t>Old concepts enable new ones</a:t>
            </a:r>
          </a:p>
          <a:p>
            <a:pPr marL="457200" indent="-457200">
              <a:buFont typeface="Arial" panose="020B0604020202020204" pitchFamily="34" charset="0"/>
              <a:buChar char="•"/>
            </a:pPr>
            <a:r>
              <a:rPr lang="en-US"/>
              <a:t>Innovation happens within existing repertoires</a:t>
            </a:r>
          </a:p>
        </p:txBody>
      </p:sp>
      <p:sp>
        <p:nvSpPr>
          <p:cNvPr id="9" name="TextBox 8">
            <a:extLst>
              <a:ext uri="{FF2B5EF4-FFF2-40B4-BE49-F238E27FC236}">
                <a16:creationId xmlns:a16="http://schemas.microsoft.com/office/drawing/2014/main" id="{82F9A062-7AC5-BFC6-ADCA-CAC88ED48F47}"/>
              </a:ext>
            </a:extLst>
          </p:cNvPr>
          <p:cNvSpPr txBox="1"/>
          <p:nvPr/>
        </p:nvSpPr>
        <p:spPr>
          <a:xfrm>
            <a:off x="4345813" y="718811"/>
            <a:ext cx="784618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R="0" lvl="0" indent="0" eaLnBrk="0" fontAlgn="base" hangingPunct="0">
              <a:lnSpc>
                <a:spcPct val="100000"/>
              </a:lnSpc>
              <a:spcBef>
                <a:spcPct val="0"/>
              </a:spcBef>
              <a:spcAft>
                <a:spcPct val="0"/>
              </a:spcAft>
              <a:buClrTx/>
              <a:buSzTx/>
              <a:buFontTx/>
              <a:buNone/>
              <a:tabLst/>
              <a:defRPr kumimoji="0" sz="2800" b="1" i="0" u="none" strike="noStrike" cap="none" normalizeH="0" baseline="0">
                <a:ln>
                  <a:noFill/>
                </a:ln>
                <a:effectLst/>
              </a:defRPr>
            </a:lvl1pPr>
          </a:lstStyle>
          <a:p>
            <a:pPr marL="457200" indent="-457200" algn="r">
              <a:buFont typeface="Arial" panose="020B0604020202020204" pitchFamily="34" charset="0"/>
              <a:buChar char="•"/>
            </a:pPr>
            <a:r>
              <a:rPr lang="en-US"/>
              <a:t>Conceptual struggle = policy struggle</a:t>
            </a:r>
          </a:p>
          <a:p>
            <a:pPr marL="457200" indent="-457200" algn="r">
              <a:buFont typeface="Arial" panose="020B0604020202020204" pitchFamily="34" charset="0"/>
              <a:buChar char="•"/>
            </a:pPr>
            <a:r>
              <a:rPr lang="en-US"/>
              <a:t>Concepts shape policy possibilities</a:t>
            </a:r>
          </a:p>
        </p:txBody>
      </p:sp>
    </p:spTree>
    <p:extLst>
      <p:ext uri="{BB962C8B-B14F-4D97-AF65-F5344CB8AC3E}">
        <p14:creationId xmlns:p14="http://schemas.microsoft.com/office/powerpoint/2010/main" val="121905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Glass of drinking water - municipal water use | U.S. Geological Survey">
            <a:extLst>
              <a:ext uri="{FF2B5EF4-FFF2-40B4-BE49-F238E27FC236}">
                <a16:creationId xmlns:a16="http://schemas.microsoft.com/office/drawing/2014/main" id="{2AB6CD9F-FB46-854F-4791-9DDBAFFD5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497" y="0"/>
            <a:ext cx="10694504" cy="6857446"/>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SnapNHD - Comprehensive NHD &amp; Tenant Flood Reports Delivered 24/7 ... in a  Snap">
            <a:extLst>
              <a:ext uri="{FF2B5EF4-FFF2-40B4-BE49-F238E27FC236}">
                <a16:creationId xmlns:a16="http://schemas.microsoft.com/office/drawing/2014/main" id="{F304AA24-6426-7C7C-4B2B-DF4E114A1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253482" cy="3286539"/>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urricane Ian Is a Warning From the Future | WIRED">
            <a:extLst>
              <a:ext uri="{FF2B5EF4-FFF2-40B4-BE49-F238E27FC236}">
                <a16:creationId xmlns:a16="http://schemas.microsoft.com/office/drawing/2014/main" id="{F5318192-B936-01B5-8B7D-99C924EB78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72458"/>
            <a:ext cx="5378312" cy="358554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The Special Effects of 2001: A Space Odyssey – The 2001 Archive">
            <a:extLst>
              <a:ext uri="{FF2B5EF4-FFF2-40B4-BE49-F238E27FC236}">
                <a16:creationId xmlns:a16="http://schemas.microsoft.com/office/drawing/2014/main" id="{8F350485-4DB2-5B5D-E2CB-6C506693DE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942" y="-554"/>
            <a:ext cx="12837848" cy="6858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73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ustom 1">
      <a:majorFont>
        <a:latin typeface="Aptos Display"/>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E266E12F859241BCEB61A2DC37B86B" ma:contentTypeVersion="18" ma:contentTypeDescription="Create a new document." ma:contentTypeScope="" ma:versionID="6926677b48c20997761ac62580dd5f9c">
  <xsd:schema xmlns:xsd="http://www.w3.org/2001/XMLSchema" xmlns:xs="http://www.w3.org/2001/XMLSchema" xmlns:p="http://schemas.microsoft.com/office/2006/metadata/properties" xmlns:ns3="879a6ea6-20b9-42e4-a37f-982669cec13b" xmlns:ns4="dc7dfa8b-a3d9-4faf-bb4c-cc5deba590e8" targetNamespace="http://schemas.microsoft.com/office/2006/metadata/properties" ma:root="true" ma:fieldsID="cede7fb04ea756603ccc9ea1333c73fd" ns3:_="" ns4:_="">
    <xsd:import namespace="879a6ea6-20b9-42e4-a37f-982669cec13b"/>
    <xsd:import namespace="dc7dfa8b-a3d9-4faf-bb4c-cc5deba590e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9a6ea6-20b9-42e4-a37f-982669cec1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c7dfa8b-a3d9-4faf-bb4c-cc5deba590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79a6ea6-20b9-42e4-a37f-982669cec13b" xsi:nil="true"/>
  </documentManagement>
</p:properties>
</file>

<file path=customXml/itemProps1.xml><?xml version="1.0" encoding="utf-8"?>
<ds:datastoreItem xmlns:ds="http://schemas.openxmlformats.org/officeDocument/2006/customXml" ds:itemID="{4AF4733F-842C-497C-9D26-45F02D4CED81}">
  <ds:schemaRefs>
    <ds:schemaRef ds:uri="879a6ea6-20b9-42e4-a37f-982669cec13b"/>
    <ds:schemaRef ds:uri="dc7dfa8b-a3d9-4faf-bb4c-cc5deba590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5C07BC3-5F7F-43F6-9F2A-5112835CF8CA}">
  <ds:schemaRefs>
    <ds:schemaRef ds:uri="http://schemas.microsoft.com/sharepoint/v3/contenttype/forms"/>
  </ds:schemaRefs>
</ds:datastoreItem>
</file>

<file path=customXml/itemProps3.xml><?xml version="1.0" encoding="utf-8"?>
<ds:datastoreItem xmlns:ds="http://schemas.openxmlformats.org/officeDocument/2006/customXml" ds:itemID="{D0A85895-446E-436C-9252-A71B87AC0634}">
  <ds:schemaRefs>
    <ds:schemaRef ds:uri="879a6ea6-20b9-42e4-a37f-982669cec13b"/>
    <ds:schemaRef ds:uri="dc7dfa8b-a3d9-4faf-bb4c-cc5deba590e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37</Slides>
  <Notes>22</Notes>
  <HiddenSlides>0</HiddenSlide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Environmental Policy: What, Who, How &amp; Where?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Conceptual Repertoire of Environmental Policy</vt:lpstr>
      <vt:lpstr>PowerPoint Presentation</vt:lpstr>
      <vt:lpstr>Concepts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Ramirez-Diaz, Zyanya</dc:creator>
  <cp:revision>2</cp:revision>
  <dcterms:created xsi:type="dcterms:W3CDTF">2026-01-27T03:58:54Z</dcterms:created>
  <dcterms:modified xsi:type="dcterms:W3CDTF">2026-02-09T15:13:42Z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0x010100DBE266E12F859241BCEB61A2DC37B86B</vt:lpwstr>
  </property>
</Properties>
</file>