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7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66108-626F-64C1-B34C-2533CCCC8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D8884D-549A-3DD8-64D8-59855690C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43393-A9C2-8807-38A8-483DACD84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3E154-3E0C-B0D5-7145-F3C66CB08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8F2F3-7022-EA0B-208F-3A7936B05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72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25D68-C2D7-EDB8-AA80-5984CC5ED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A7452-4639-AC62-A69E-FEB7E6AF3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3B1DA-A3A6-7A44-A102-08FA6C0FF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AED4E-B199-056F-A3EF-367C1C02D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61B63-A3BE-88E3-F41B-04ED3D1A1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517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67E11-E396-455B-0AA4-3C7340FF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0CE60-42AC-6E5E-DCEC-F102692B6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51314-8E9A-8331-923F-F513FBD6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F170C-9642-D63A-0DFA-EA4CDB7F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AD48F-D337-4919-5FDB-35DA34F33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7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F1C05-AA91-5419-DE08-DD602059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75FAD-5200-2357-1E06-75B552CB5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8E82F-BDE0-9714-A3A0-C6958D9FE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BFF9C-075F-7854-DB4C-5F837FD1B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860059-2D62-B7CD-AF6F-2F9471C1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BC2AD-F102-58F0-AFB9-35572AC0F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9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D8A2B-8B58-8946-B27B-7B2F29783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9DDD42-98AD-2261-A934-15C089EE6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308DE-7F57-09A6-19C1-F3552DFD8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E1947-6A9D-3972-AE59-B2CDE92B4D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0C73A3-F120-338D-2525-CD085D46F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358119-0A41-ABE2-8022-E56BB7FA2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625262-6A43-1DBF-CE21-F44CBB10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AD6B00-E854-AA6E-A501-E47827868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73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FDD63-01D7-B631-5B9B-B7BDC712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BD0D61-F55A-D766-0747-391985B07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F62682-F38A-9563-91FC-65CB5B977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F02C8-E289-ABAE-8373-A17C1767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816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1BE60-F021-EF4E-B965-168BD349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8DD0-96B9-4076-7977-5A7C5BA47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9D3AA-269F-C8AC-7B6A-C5EDABB22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6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B5DE-DA31-6158-B49B-0A040DEA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F3E44-ACE0-D1D7-372C-C2EFB16B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E87CA-D5C0-7FAB-9298-C1C155277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EBB6DD-62CA-127E-293D-AE86F2DAA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F1E89-B41E-4CAA-9578-595FC5BC9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637A8-7EC1-3D0F-DC8E-327050A68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54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FFD74-EE02-1AC7-912C-B1978EBD9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D4C914-9EB5-AB00-477C-CB87A633F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BDA7F-7D90-96E3-A8FE-695D4CBCD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2826F9-1147-9DC4-4F40-660C67C2A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51AF6B-66D2-A9F3-FED7-A2ED16910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4C18AB-4A49-0E50-B11F-73AA41C2A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5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E767A-EC2C-2D99-73FA-987196982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077635-CD3E-A880-9FD1-0912E4B1E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7469A-42D6-308F-EE2E-CA76D8AFC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64048-E8A6-E337-6EA6-F24B92DAB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19580-F222-1045-B914-D3C17A4E8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3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2BD86C-4680-4490-3DE7-3A239763B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7ED80B-DF85-7CF8-3536-3076C6438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26017-8A9A-B57D-0878-0A652D8B8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158A5-289A-022E-5469-EC536873D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399A9-86CD-2E4F-D644-B1C0721B3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49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2A9DF4-D108-17C2-133A-5ABB8592D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F2302-C492-98F6-CA82-F21C7FEFC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4B721-B8CC-8602-BF82-49D521426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4ED071-3610-4F09-B4AE-86DE3769CB5A}" type="datetimeFigureOut">
              <a:rPr lang="en-US" smtClean="0"/>
              <a:t>2/23/2026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C7D9E-A40D-FC69-5A88-CCCEA50EC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067C3-1296-2DE2-4C4C-1534A7708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82EE9-9C12-4D8B-9DDC-681BF12A7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1C3C-D033-EEF1-989F-69459D6FB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AFC6CF-6C40-FE47-8443-E73E23FD87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49E6BB6D-4DF4-74E7-6359-DF2122D917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753884A-1B4C-198B-A83C-BD404B45BFD6}"/>
              </a:ext>
            </a:extLst>
          </p:cNvPr>
          <p:cNvSpPr txBox="1">
            <a:spLocks/>
          </p:cNvSpPr>
          <p:nvPr/>
        </p:nvSpPr>
        <p:spPr>
          <a:xfrm>
            <a:off x="704088" y="2244909"/>
            <a:ext cx="4693473" cy="39540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600" dirty="0">
                <a:solidFill>
                  <a:srgbClr val="FFFFFF"/>
                </a:solidFill>
              </a:rPr>
              <a:t>Environmental Risk</a:t>
            </a:r>
          </a:p>
        </p:txBody>
      </p:sp>
    </p:spTree>
    <p:extLst>
      <p:ext uri="{BB962C8B-B14F-4D97-AF65-F5344CB8AC3E}">
        <p14:creationId xmlns:p14="http://schemas.microsoft.com/office/powerpoint/2010/main" val="296459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53824-DDA5-AD6C-43B8-216D0F838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Parts of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50D22-DC1C-8BBF-468A-5636B533D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Event</a:t>
            </a:r>
          </a:p>
          <a:p>
            <a:r>
              <a:rPr lang="en-US" dirty="0"/>
              <a:t>Probability</a:t>
            </a:r>
          </a:p>
          <a:p>
            <a:r>
              <a:rPr lang="en-US" dirty="0"/>
              <a:t>Severity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50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2BEED-C0D4-A485-1A9C-0C741EC70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Uncertainty vs. Ambiguity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66C47-0428-B663-0C63-5A037114C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knowledge (or confidence in knowledge) </a:t>
            </a:r>
          </a:p>
          <a:p>
            <a:r>
              <a:rPr lang="en-US" dirty="0"/>
              <a:t>Vs. </a:t>
            </a:r>
          </a:p>
          <a:p>
            <a:r>
              <a:rPr lang="en-US" dirty="0"/>
              <a:t>Ability to entertain more than one interpretation</a:t>
            </a:r>
          </a:p>
          <a:p>
            <a:endParaRPr lang="en-US" dirty="0"/>
          </a:p>
          <a:p>
            <a:pPr lvl="1"/>
            <a:r>
              <a:rPr lang="en-US" dirty="0"/>
              <a:t>Solutions – generate more information or draw attention to existing information</a:t>
            </a:r>
          </a:p>
          <a:p>
            <a:pPr lvl="1"/>
            <a:r>
              <a:rPr lang="en-US" dirty="0"/>
              <a:t>Narrow in on a single interpretation at the expense of others</a:t>
            </a:r>
          </a:p>
        </p:txBody>
      </p:sp>
    </p:spTree>
    <p:extLst>
      <p:ext uri="{BB962C8B-B14F-4D97-AF65-F5344CB8AC3E}">
        <p14:creationId xmlns:p14="http://schemas.microsoft.com/office/powerpoint/2010/main" val="339500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5E638-D091-8869-5832-6B7AB527F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Depoliticization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2E15E-9909-3658-93E6-4AC055B28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Emphasis on risk assessment</a:t>
            </a:r>
          </a:p>
          <a:p>
            <a:endParaRPr lang="en-US" dirty="0"/>
          </a:p>
          <a:p>
            <a:r>
              <a:rPr lang="en-US" dirty="0"/>
              <a:t>Clean Air Act of 1970 – protect public from known or anticipated adverse effects</a:t>
            </a:r>
          </a:p>
          <a:p>
            <a:r>
              <a:rPr lang="en-US" dirty="0"/>
              <a:t>Clear Water Act of 1972 – elimination of pollutants by 1985, waters swimmable and fishable by 1983</a:t>
            </a:r>
          </a:p>
          <a:p>
            <a:r>
              <a:rPr lang="en-US" dirty="0"/>
              <a:t>Safe Drinking Act of 1974</a:t>
            </a:r>
          </a:p>
        </p:txBody>
      </p:sp>
    </p:spTree>
    <p:extLst>
      <p:ext uri="{BB962C8B-B14F-4D97-AF65-F5344CB8AC3E}">
        <p14:creationId xmlns:p14="http://schemas.microsoft.com/office/powerpoint/2010/main" val="110271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BED22-5F18-A27E-EFF6-E79D3119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of depoliticization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99A0-FA91-42AD-4C83-5EAF25072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Involvement of the public in risk assessment </a:t>
            </a:r>
          </a:p>
          <a:p>
            <a:pPr lvl="1"/>
            <a:r>
              <a:rPr lang="en-US" dirty="0"/>
              <a:t>Pro environment coalition viewed risk assessment as barrier</a:t>
            </a:r>
          </a:p>
          <a:p>
            <a:pPr lvl="1"/>
            <a:r>
              <a:rPr lang="en-US" dirty="0"/>
              <a:t>Anti-environment coalition used science as a deregulatory tool</a:t>
            </a:r>
          </a:p>
          <a:p>
            <a:endParaRPr lang="en-US" dirty="0"/>
          </a:p>
          <a:p>
            <a:r>
              <a:rPr lang="en-US" dirty="0"/>
              <a:t>Origins in technical domains like nuclear, engineering</a:t>
            </a:r>
          </a:p>
          <a:p>
            <a:pPr lvl="1"/>
            <a:r>
              <a:rPr lang="en-US" dirty="0"/>
              <a:t>Difficulties in broader environmental context</a:t>
            </a:r>
          </a:p>
        </p:txBody>
      </p:sp>
    </p:spTree>
    <p:extLst>
      <p:ext uri="{BB962C8B-B14F-4D97-AF65-F5344CB8AC3E}">
        <p14:creationId xmlns:p14="http://schemas.microsoft.com/office/powerpoint/2010/main" val="132384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35017-2FE6-E1BF-5852-5873C01FE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1970s vs. 1980s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8A0BB-D79B-1775-BAA3-44BD1B546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trust in business, high trust in government</a:t>
            </a:r>
          </a:p>
          <a:p>
            <a:endParaRPr lang="en-US" dirty="0"/>
          </a:p>
          <a:p>
            <a:r>
              <a:rPr lang="en-US" dirty="0"/>
              <a:t>Transitions to deregulation, empowerment of business interests</a:t>
            </a:r>
          </a:p>
        </p:txBody>
      </p:sp>
    </p:spTree>
    <p:extLst>
      <p:ext uri="{BB962C8B-B14F-4D97-AF65-F5344CB8AC3E}">
        <p14:creationId xmlns:p14="http://schemas.microsoft.com/office/powerpoint/2010/main" val="200668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634F0-47F8-D54C-9208-CA596DD63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vs. Scientists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675F3-D9F5-94A0-D486-08276E7B8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understandings of risk </a:t>
            </a:r>
          </a:p>
          <a:p>
            <a:pPr lvl="1"/>
            <a:r>
              <a:rPr lang="en-US" dirty="0"/>
              <a:t>Public over weights low probability risks (prospect theory)</a:t>
            </a:r>
          </a:p>
          <a:p>
            <a:endParaRPr lang="en-US" dirty="0"/>
          </a:p>
          <a:p>
            <a:r>
              <a:rPr lang="en-US" dirty="0"/>
              <a:t>Quantitative risk vs. cultural/social assessments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Public worries about hazardous waste sites and groundwater</a:t>
            </a:r>
          </a:p>
          <a:p>
            <a:pPr lvl="1"/>
            <a:r>
              <a:rPr lang="en-US" dirty="0"/>
              <a:t>EPA worries about biodiversity, climate change, indoor air pollution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198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BFC9D-9679-C474-A106-26C477795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watches the watchers?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9B062-97A3-1F84-FA88-153B40C7F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Office of Information and Regulatory Affairs (OIRA)</a:t>
            </a:r>
            <a:br>
              <a:rPr lang="en-US" dirty="0"/>
            </a:br>
            <a:r>
              <a:rPr lang="en-US" dirty="0"/>
              <a:t>in the Office of Management and Budget (OMB)</a:t>
            </a:r>
          </a:p>
          <a:p>
            <a:endParaRPr lang="en-US" dirty="0"/>
          </a:p>
          <a:p>
            <a:r>
              <a:rPr lang="en-US" dirty="0"/>
              <a:t>The public – via comment periods on regulations</a:t>
            </a:r>
          </a:p>
          <a:p>
            <a:pPr lvl="1"/>
            <a:r>
              <a:rPr lang="en-US" dirty="0"/>
              <a:t>And subsequently organized, esp. business, interests</a:t>
            </a:r>
          </a:p>
        </p:txBody>
      </p:sp>
    </p:spTree>
    <p:extLst>
      <p:ext uri="{BB962C8B-B14F-4D97-AF65-F5344CB8AC3E}">
        <p14:creationId xmlns:p14="http://schemas.microsoft.com/office/powerpoint/2010/main" val="2279212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2013E-80CE-A0E6-0CA0-4675C2D8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identification vs. risk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DEFC6-D450-87CA-6496-B70558C0D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conditions?</a:t>
            </a:r>
          </a:p>
          <a:p>
            <a:r>
              <a:rPr lang="en-US" dirty="0"/>
              <a:t>Extent and magnitude?</a:t>
            </a:r>
          </a:p>
          <a:p>
            <a:endParaRPr lang="en-US" dirty="0"/>
          </a:p>
          <a:p>
            <a:r>
              <a:rPr lang="en-US" dirty="0"/>
              <a:t>Assessment is technical, objective</a:t>
            </a:r>
          </a:p>
          <a:p>
            <a:pPr lvl="1"/>
            <a:r>
              <a:rPr lang="en-US" dirty="0"/>
              <a:t>Management is subjective</a:t>
            </a:r>
          </a:p>
          <a:p>
            <a:pPr lvl="1"/>
            <a:endParaRPr lang="en-US" dirty="0"/>
          </a:p>
          <a:p>
            <a:r>
              <a:rPr lang="en-US" dirty="0"/>
              <a:t>Burden of proof is on government in US</a:t>
            </a:r>
          </a:p>
          <a:p>
            <a:pPr lvl="1"/>
            <a:r>
              <a:rPr lang="en-US" dirty="0"/>
              <a:t>Precautionary principle and regulatory bodies are reversed in Europe</a:t>
            </a:r>
          </a:p>
          <a:p>
            <a:pPr lvl="2"/>
            <a:r>
              <a:rPr lang="en-US" dirty="0"/>
              <a:t>Burden is often on industry</a:t>
            </a:r>
          </a:p>
        </p:txBody>
      </p:sp>
    </p:spTree>
    <p:extLst>
      <p:ext uri="{BB962C8B-B14F-4D97-AF65-F5344CB8AC3E}">
        <p14:creationId xmlns:p14="http://schemas.microsoft.com/office/powerpoint/2010/main" val="2122555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2A0B3-663B-0C6D-109E-594BBAE8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risk evaluation?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DE73C-2E3E-7D3D-5A51-3572F1E32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acceptable?</a:t>
            </a:r>
          </a:p>
          <a:p>
            <a:pPr lvl="1"/>
            <a:r>
              <a:rPr lang="en-US" dirty="0"/>
              <a:t>Who decides?</a:t>
            </a:r>
          </a:p>
        </p:txBody>
      </p:sp>
    </p:spTree>
    <p:extLst>
      <p:ext uri="{BB962C8B-B14F-4D97-AF65-F5344CB8AC3E}">
        <p14:creationId xmlns:p14="http://schemas.microsoft.com/office/powerpoint/2010/main" val="2997372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E4386-0C6E-6797-366A-0282DF3C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of cost-benefit methods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4B752-F50A-7D7C-98FF-C933D8D58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attach economic value to different states of risk</a:t>
            </a:r>
          </a:p>
          <a:p>
            <a:endParaRPr lang="en-US" dirty="0"/>
          </a:p>
          <a:p>
            <a:r>
              <a:rPr lang="en-US" dirty="0"/>
              <a:t>Varying methods</a:t>
            </a:r>
          </a:p>
          <a:p>
            <a:pPr lvl="1"/>
            <a:r>
              <a:rPr lang="en-US" dirty="0"/>
              <a:t>Hedonic</a:t>
            </a:r>
          </a:p>
          <a:p>
            <a:pPr lvl="1"/>
            <a:r>
              <a:rPr lang="en-US" dirty="0"/>
              <a:t>Market analysis</a:t>
            </a:r>
          </a:p>
          <a:p>
            <a:pPr lvl="1"/>
            <a:r>
              <a:rPr lang="en-US" dirty="0"/>
              <a:t>Contingent valuation</a:t>
            </a:r>
          </a:p>
        </p:txBody>
      </p:sp>
    </p:spTree>
    <p:extLst>
      <p:ext uri="{BB962C8B-B14F-4D97-AF65-F5344CB8AC3E}">
        <p14:creationId xmlns:p14="http://schemas.microsoft.com/office/powerpoint/2010/main" val="285610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46427-75C4-4969-0DD3-FA976CC89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Federalism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81E67-5739-B6BF-3A99-7DFA58A24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Discretion is often left to states for implementation</a:t>
            </a:r>
          </a:p>
          <a:p>
            <a:pPr lvl="1"/>
            <a:r>
              <a:rPr lang="en-US" dirty="0"/>
              <a:t>Most environmental regulation establishes minimums or baselines</a:t>
            </a:r>
          </a:p>
          <a:p>
            <a:pPr lvl="2"/>
            <a:r>
              <a:rPr lang="en-US" dirty="0"/>
              <a:t>Some states go BEYOND these minimums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71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347</Words>
  <Application>Microsoft Office PowerPoint</Application>
  <PresentationFormat>Widescreen</PresentationFormat>
  <Paragraphs>66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Three Parts of Risk</vt:lpstr>
      <vt:lpstr>Uncertainty vs. Ambiguity</vt:lpstr>
      <vt:lpstr>Depoliticization </vt:lpstr>
      <vt:lpstr>Failure of depoliticization </vt:lpstr>
      <vt:lpstr>1970s vs. 1980s </vt:lpstr>
      <vt:lpstr>Public vs. Scientists  </vt:lpstr>
      <vt:lpstr>Who watches the watchers?</vt:lpstr>
      <vt:lpstr>Risk identification vs. risk assessment</vt:lpstr>
      <vt:lpstr>Then risk evaluation?</vt:lpstr>
      <vt:lpstr>Integration of cost-benefit methods </vt:lpstr>
      <vt:lpstr>Federalism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Wehde</dc:creator>
  <cp:lastModifiedBy>Wesley Wehde</cp:lastModifiedBy>
  <cp:revision>1</cp:revision>
  <dcterms:created xsi:type="dcterms:W3CDTF">2026-02-23T23:28:16Z</dcterms:created>
  <dcterms:modified xsi:type="dcterms:W3CDTF">2026-02-24T00:52:36Z</dcterms:modified>
</cp:coreProperties>
</file>