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>
        <p:scale>
          <a:sx n="100" d="100"/>
          <a:sy n="100" d="100"/>
        </p:scale>
        <p:origin x="9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DB07EA-4900-454F-AF47-D577D8A5B5A5}" type="doc">
      <dgm:prSet loTypeId="urn:microsoft.com/office/officeart/2005/8/layout/matrix3" loCatId="matrix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78F0EB6-D181-4425-8728-3410ED7F5F1D}">
      <dgm:prSet/>
      <dgm:spPr/>
      <dgm:t>
        <a:bodyPr/>
        <a:lstStyle/>
        <a:p>
          <a:r>
            <a:rPr lang="en-US"/>
            <a:t>Activists</a:t>
          </a:r>
        </a:p>
      </dgm:t>
    </dgm:pt>
    <dgm:pt modelId="{BC68F6F2-37EE-4A09-9689-4A194B589BAC}" type="parTrans" cxnId="{E48463B3-B29E-4B08-9B07-361D3A4ADF3C}">
      <dgm:prSet/>
      <dgm:spPr/>
      <dgm:t>
        <a:bodyPr/>
        <a:lstStyle/>
        <a:p>
          <a:endParaRPr lang="en-US"/>
        </a:p>
      </dgm:t>
    </dgm:pt>
    <dgm:pt modelId="{FF4A9844-033D-4957-993B-E44DBDD7AD56}" type="sibTrans" cxnId="{E48463B3-B29E-4B08-9B07-361D3A4ADF3C}">
      <dgm:prSet/>
      <dgm:spPr/>
      <dgm:t>
        <a:bodyPr/>
        <a:lstStyle/>
        <a:p>
          <a:endParaRPr lang="en-US"/>
        </a:p>
      </dgm:t>
    </dgm:pt>
    <dgm:pt modelId="{975EBC3D-F424-4528-AF14-9F42DFEBA5FF}">
      <dgm:prSet/>
      <dgm:spPr/>
      <dgm:t>
        <a:bodyPr/>
        <a:lstStyle/>
        <a:p>
          <a:r>
            <a:rPr lang="en-US"/>
            <a:t>Officials</a:t>
          </a:r>
        </a:p>
      </dgm:t>
    </dgm:pt>
    <dgm:pt modelId="{4D546850-4736-4493-B51A-63243FCC9BE7}" type="parTrans" cxnId="{29616BE6-12DA-4F62-9F8B-2A4CD507616D}">
      <dgm:prSet/>
      <dgm:spPr/>
      <dgm:t>
        <a:bodyPr/>
        <a:lstStyle/>
        <a:p>
          <a:endParaRPr lang="en-US"/>
        </a:p>
      </dgm:t>
    </dgm:pt>
    <dgm:pt modelId="{10A048F9-3FA7-449A-AFF4-ABDD26692B54}" type="sibTrans" cxnId="{29616BE6-12DA-4F62-9F8B-2A4CD507616D}">
      <dgm:prSet/>
      <dgm:spPr/>
      <dgm:t>
        <a:bodyPr/>
        <a:lstStyle/>
        <a:p>
          <a:endParaRPr lang="en-US"/>
        </a:p>
      </dgm:t>
    </dgm:pt>
    <dgm:pt modelId="{F0DCC4FA-D3D0-4AFE-84AA-B002134B4A07}">
      <dgm:prSet/>
      <dgm:spPr/>
      <dgm:t>
        <a:bodyPr/>
        <a:lstStyle/>
        <a:p>
          <a:r>
            <a:rPr lang="en-US"/>
            <a:t>Scientists</a:t>
          </a:r>
        </a:p>
      </dgm:t>
    </dgm:pt>
    <dgm:pt modelId="{3384A0EA-7A92-4C51-98DC-C4CB771BA9C3}" type="parTrans" cxnId="{B2D40204-5201-4BC1-9255-7382534C9200}">
      <dgm:prSet/>
      <dgm:spPr/>
      <dgm:t>
        <a:bodyPr/>
        <a:lstStyle/>
        <a:p>
          <a:endParaRPr lang="en-US"/>
        </a:p>
      </dgm:t>
    </dgm:pt>
    <dgm:pt modelId="{AF469B71-B72B-461A-BA1D-8F9BD1EFDC53}" type="sibTrans" cxnId="{B2D40204-5201-4BC1-9255-7382534C9200}">
      <dgm:prSet/>
      <dgm:spPr/>
      <dgm:t>
        <a:bodyPr/>
        <a:lstStyle/>
        <a:p>
          <a:endParaRPr lang="en-US"/>
        </a:p>
      </dgm:t>
    </dgm:pt>
    <dgm:pt modelId="{D52CC090-D96B-432E-AD67-717CCF7DF971}">
      <dgm:prSet/>
      <dgm:spPr/>
      <dgm:t>
        <a:bodyPr/>
        <a:lstStyle/>
        <a:p>
          <a:r>
            <a:rPr lang="en-US"/>
            <a:t>Members of the public </a:t>
          </a:r>
        </a:p>
      </dgm:t>
    </dgm:pt>
    <dgm:pt modelId="{28F56A80-6BA0-4A83-BC24-F2C780917B25}" type="parTrans" cxnId="{8FC0AB88-EF43-4859-912A-126748058E2E}">
      <dgm:prSet/>
      <dgm:spPr/>
      <dgm:t>
        <a:bodyPr/>
        <a:lstStyle/>
        <a:p>
          <a:endParaRPr lang="en-US"/>
        </a:p>
      </dgm:t>
    </dgm:pt>
    <dgm:pt modelId="{87A6B6DC-F5BE-4064-B954-F6BFCF426D62}" type="sibTrans" cxnId="{8FC0AB88-EF43-4859-912A-126748058E2E}">
      <dgm:prSet/>
      <dgm:spPr/>
      <dgm:t>
        <a:bodyPr/>
        <a:lstStyle/>
        <a:p>
          <a:endParaRPr lang="en-US"/>
        </a:p>
      </dgm:t>
    </dgm:pt>
    <dgm:pt modelId="{9C13678C-BE2C-4F34-936A-E6B1E899419D}" type="pres">
      <dgm:prSet presAssocID="{8EDB07EA-4900-454F-AF47-D577D8A5B5A5}" presName="matrix" presStyleCnt="0">
        <dgm:presLayoutVars>
          <dgm:chMax val="1"/>
          <dgm:dir/>
          <dgm:resizeHandles val="exact"/>
        </dgm:presLayoutVars>
      </dgm:prSet>
      <dgm:spPr/>
    </dgm:pt>
    <dgm:pt modelId="{58E1495C-8EDD-4C4E-ACAA-723FBCE13AFD}" type="pres">
      <dgm:prSet presAssocID="{8EDB07EA-4900-454F-AF47-D577D8A5B5A5}" presName="diamond" presStyleLbl="bgShp" presStyleIdx="0" presStyleCnt="1"/>
      <dgm:spPr/>
    </dgm:pt>
    <dgm:pt modelId="{82D1584B-48FC-4ECD-B017-B4C028E23FDA}" type="pres">
      <dgm:prSet presAssocID="{8EDB07EA-4900-454F-AF47-D577D8A5B5A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5338CA-F8C4-4FA4-B1F1-F7A863B4FE6F}" type="pres">
      <dgm:prSet presAssocID="{8EDB07EA-4900-454F-AF47-D577D8A5B5A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D242E59-AAFC-403F-B96E-99C4E2195879}" type="pres">
      <dgm:prSet presAssocID="{8EDB07EA-4900-454F-AF47-D577D8A5B5A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4268C05-CF49-4388-93BF-E54FFEF077CD}" type="pres">
      <dgm:prSet presAssocID="{8EDB07EA-4900-454F-AF47-D577D8A5B5A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2D40204-5201-4BC1-9255-7382534C9200}" srcId="{8EDB07EA-4900-454F-AF47-D577D8A5B5A5}" destId="{F0DCC4FA-D3D0-4AFE-84AA-B002134B4A07}" srcOrd="2" destOrd="0" parTransId="{3384A0EA-7A92-4C51-98DC-C4CB771BA9C3}" sibTransId="{AF469B71-B72B-461A-BA1D-8F9BD1EFDC53}"/>
    <dgm:cxn modelId="{D9D78C18-44BE-4D66-A561-9D025803777A}" type="presOf" srcId="{8EDB07EA-4900-454F-AF47-D577D8A5B5A5}" destId="{9C13678C-BE2C-4F34-936A-E6B1E899419D}" srcOrd="0" destOrd="0" presId="urn:microsoft.com/office/officeart/2005/8/layout/matrix3"/>
    <dgm:cxn modelId="{7DCBCD74-603E-457F-B733-630381B05616}" type="presOf" srcId="{975EBC3D-F424-4528-AF14-9F42DFEBA5FF}" destId="{175338CA-F8C4-4FA4-B1F1-F7A863B4FE6F}" srcOrd="0" destOrd="0" presId="urn:microsoft.com/office/officeart/2005/8/layout/matrix3"/>
    <dgm:cxn modelId="{8FC0AB88-EF43-4859-912A-126748058E2E}" srcId="{8EDB07EA-4900-454F-AF47-D577D8A5B5A5}" destId="{D52CC090-D96B-432E-AD67-717CCF7DF971}" srcOrd="3" destOrd="0" parTransId="{28F56A80-6BA0-4A83-BC24-F2C780917B25}" sibTransId="{87A6B6DC-F5BE-4064-B954-F6BFCF426D62}"/>
    <dgm:cxn modelId="{18E675A1-DC17-4425-A37B-B9EBD5F595C8}" type="presOf" srcId="{D52CC090-D96B-432E-AD67-717CCF7DF971}" destId="{84268C05-CF49-4388-93BF-E54FFEF077CD}" srcOrd="0" destOrd="0" presId="urn:microsoft.com/office/officeart/2005/8/layout/matrix3"/>
    <dgm:cxn modelId="{E48463B3-B29E-4B08-9B07-361D3A4ADF3C}" srcId="{8EDB07EA-4900-454F-AF47-D577D8A5B5A5}" destId="{878F0EB6-D181-4425-8728-3410ED7F5F1D}" srcOrd="0" destOrd="0" parTransId="{BC68F6F2-37EE-4A09-9689-4A194B589BAC}" sibTransId="{FF4A9844-033D-4957-993B-E44DBDD7AD56}"/>
    <dgm:cxn modelId="{05E976BA-D72C-4474-8D0F-914075235E30}" type="presOf" srcId="{878F0EB6-D181-4425-8728-3410ED7F5F1D}" destId="{82D1584B-48FC-4ECD-B017-B4C028E23FDA}" srcOrd="0" destOrd="0" presId="urn:microsoft.com/office/officeart/2005/8/layout/matrix3"/>
    <dgm:cxn modelId="{29616BE6-12DA-4F62-9F8B-2A4CD507616D}" srcId="{8EDB07EA-4900-454F-AF47-D577D8A5B5A5}" destId="{975EBC3D-F424-4528-AF14-9F42DFEBA5FF}" srcOrd="1" destOrd="0" parTransId="{4D546850-4736-4493-B51A-63243FCC9BE7}" sibTransId="{10A048F9-3FA7-449A-AFF4-ABDD26692B54}"/>
    <dgm:cxn modelId="{0FF466EA-3B10-43B4-925D-9FBCE59319E1}" type="presOf" srcId="{F0DCC4FA-D3D0-4AFE-84AA-B002134B4A07}" destId="{DD242E59-AAFC-403F-B96E-99C4E2195879}" srcOrd="0" destOrd="0" presId="urn:microsoft.com/office/officeart/2005/8/layout/matrix3"/>
    <dgm:cxn modelId="{11096E0C-DF67-453E-B129-EEDCE0F3C512}" type="presParOf" srcId="{9C13678C-BE2C-4F34-936A-E6B1E899419D}" destId="{58E1495C-8EDD-4C4E-ACAA-723FBCE13AFD}" srcOrd="0" destOrd="0" presId="urn:microsoft.com/office/officeart/2005/8/layout/matrix3"/>
    <dgm:cxn modelId="{75698AA2-914D-43EE-A190-3C8D3E1561AB}" type="presParOf" srcId="{9C13678C-BE2C-4F34-936A-E6B1E899419D}" destId="{82D1584B-48FC-4ECD-B017-B4C028E23FDA}" srcOrd="1" destOrd="0" presId="urn:microsoft.com/office/officeart/2005/8/layout/matrix3"/>
    <dgm:cxn modelId="{C51A6C5C-3EBF-4B1F-BBED-3467C28EE0EE}" type="presParOf" srcId="{9C13678C-BE2C-4F34-936A-E6B1E899419D}" destId="{175338CA-F8C4-4FA4-B1F1-F7A863B4FE6F}" srcOrd="2" destOrd="0" presId="urn:microsoft.com/office/officeart/2005/8/layout/matrix3"/>
    <dgm:cxn modelId="{21917B5F-88E4-4009-BE7B-A505941FC1A5}" type="presParOf" srcId="{9C13678C-BE2C-4F34-936A-E6B1E899419D}" destId="{DD242E59-AAFC-403F-B96E-99C4E2195879}" srcOrd="3" destOrd="0" presId="urn:microsoft.com/office/officeart/2005/8/layout/matrix3"/>
    <dgm:cxn modelId="{4A25D393-F6A4-4AF9-97D2-3A78D814D23B}" type="presParOf" srcId="{9C13678C-BE2C-4F34-936A-E6B1E899419D}" destId="{84268C05-CF49-4388-93BF-E54FFEF077CD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1495C-8EDD-4C4E-ACAA-723FBCE13AFD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2D1584B-48FC-4ECD-B017-B4C028E23FDA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Activists</a:t>
          </a:r>
        </a:p>
      </dsp:txBody>
      <dsp:txXfrm>
        <a:off x="1228411" y="621955"/>
        <a:ext cx="1919362" cy="1919362"/>
      </dsp:txXfrm>
    </dsp:sp>
    <dsp:sp modelId="{175338CA-F8C4-4FA4-B1F1-F7A863B4FE6F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Officials</a:t>
          </a:r>
        </a:p>
      </dsp:txBody>
      <dsp:txXfrm>
        <a:off x="3519058" y="621955"/>
        <a:ext cx="1919362" cy="1919362"/>
      </dsp:txXfrm>
    </dsp:sp>
    <dsp:sp modelId="{DD242E59-AAFC-403F-B96E-99C4E2195879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Scientists</a:t>
          </a:r>
        </a:p>
      </dsp:txBody>
      <dsp:txXfrm>
        <a:off x="1228411" y="2912601"/>
        <a:ext cx="1919362" cy="1919362"/>
      </dsp:txXfrm>
    </dsp:sp>
    <dsp:sp modelId="{84268C05-CF49-4388-93BF-E54FFEF077CD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Members of the public </a:t>
          </a:r>
        </a:p>
      </dsp:txBody>
      <dsp:txXfrm>
        <a:off x="3519058" y="2912601"/>
        <a:ext cx="1919362" cy="1919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123ED-76A3-4214-A740-C3189B36BC0C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C734D-ACC1-4C62-A95B-AB53A0B09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5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Environment is inherently and implicitly problematized and only important in reference to its relationship to and impact on humans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C734D-ACC1-4C62-A95B-AB53A0B099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0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3E0DA-3AB8-16DD-2F6D-0E706C5374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6510F-FD33-F95C-B186-E3D761483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34903-D40B-FB86-0ABF-F3BA4D81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7D8E9-3D2C-90A7-3199-E21361DF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6D3E7-50BE-B450-550F-B628F2C48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3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526F2-E4D3-CDC9-10EF-BF916C34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09C9C-F911-E7CC-437F-ED7B86D20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A7C56-850A-6AAA-99CD-1BFCD8EAA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E41CC-7A14-3743-A119-D31FFD388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E2624-CB96-B457-17BF-61E00839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0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4D7DA-ACAA-C03A-DF05-C41A81023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8CBD43-240A-69D2-035B-08C13A19E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67A0E-3396-1EC7-2753-A48AD3A30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6647B-E33B-46AE-4F86-25CBBCC33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C97F8-9DA1-7641-E56E-560B313AB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8B48-1101-B447-0563-9548CF73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682F1-F63B-B871-1341-8E98BCE6C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FA80E-F087-0DD1-2604-F09AE3537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3650D-0C06-2455-2D72-6FA2F9F6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E2665-730A-2BFE-DF2A-01FA69546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AC6A7F-CB30-C157-B831-FFFAC5A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2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2CACF-E4D5-7E9C-23A1-648C8DD46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86F0-1319-E7F7-4668-8DD049C13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59D08-14C4-5FF6-5EE2-49E328462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7866BD-F439-2A87-8A47-9965B4F7EE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B692AD-B9D0-A8B6-3A18-901095D75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5EE78-2C1D-2A4C-09CD-284A58955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B2FF56-ADBB-8FCB-5A7B-99B60A6D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F522C2-0952-57D1-0241-2B3B4E03A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6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C7CD8-CF45-6122-B00B-E675A92A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BE085-CA8A-8CC8-88A8-E78B71E3A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F43D5-D0C4-A536-6844-9CC0DE959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BE8CAD-10B4-A359-E647-7E4A53C5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C78AC4-50C8-8B98-D5E3-A80E22C7B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2EC89B-2ABD-D5B1-8074-C5C4C065D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A79E4-011C-FAFA-7C61-D6EAA750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4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A658-D07D-389A-FA04-EC2F1846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51483-6266-08E0-B4B5-405C3EDC7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59F03-232C-DED5-3C43-3F5BA864B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FF02E-ADEF-2825-F4D5-81A1A95A8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60906-6ED2-B2E0-6185-D950C3409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0298C2-A655-BAD7-808E-4EB45407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6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2FAF3-A184-34C0-E4C6-39EA3C8CC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B1C850-FA2E-2D1A-4D60-E0556430BE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C613E-DD3E-8E50-DDF7-A3678DEA0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9498A-9596-529B-9995-D7C80158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A9BF0-3353-6236-27F8-5F609B73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415E0-6A14-3B84-1D9F-AE79D14C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8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9E842-1375-DB12-D165-4F5F85AC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1B7C15-1AD0-426F-41B9-80C09BD1B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3F96A-CF31-F831-4950-F54372F7D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A2933-8623-5193-41BB-104DBFE46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56F3C-1C17-6946-845F-2B13031CA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6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53347A-6388-035A-0E80-97231D981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0C082E-469F-A60A-5532-0038A2CA8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CA814-FD19-B38E-6546-8ED465AB7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30461-BE39-8A0B-A45F-53497C62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2668B-845E-FC3F-0932-6DB19E1A5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68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B9EA68-A808-85E5-5A32-06B19D40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94961-4D6A-3AD1-A4EC-2CE208E10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1BC68-8D38-BEB7-C142-213FAEA77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07B7B9-B1AD-4878-965F-8FF33310B330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7AC3E-2937-AD01-F40B-26E8C06021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00C58-898D-5BE0-28DF-01146B105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CBEFF0-7817-4044-8F18-D96FFC7BE0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6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1C3C-D033-EEF1-989F-69459D6FB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FC6CF-6C40-FE47-8443-E73E23FD87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49E6BB6D-4DF4-74E7-6359-DF2122D917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753884A-1B4C-198B-A83C-BD404B45BFD6}"/>
              </a:ext>
            </a:extLst>
          </p:cNvPr>
          <p:cNvSpPr txBox="1">
            <a:spLocks/>
          </p:cNvSpPr>
          <p:nvPr/>
        </p:nvSpPr>
        <p:spPr>
          <a:xfrm>
            <a:off x="704088" y="2244909"/>
            <a:ext cx="4693473" cy="3954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600" dirty="0">
                <a:solidFill>
                  <a:srgbClr val="FFFFFF"/>
                </a:solidFill>
              </a:rPr>
              <a:t>The Environment and Environmental Governance</a:t>
            </a:r>
          </a:p>
        </p:txBody>
      </p:sp>
    </p:spTree>
    <p:extLst>
      <p:ext uri="{BB962C8B-B14F-4D97-AF65-F5344CB8AC3E}">
        <p14:creationId xmlns:p14="http://schemas.microsoft.com/office/powerpoint/2010/main" val="296459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B7D0D78-E1DA-BA40-E38F-A67DA6590E2B}"/>
              </a:ext>
            </a:extLst>
          </p:cNvPr>
          <p:cNvSpPr/>
          <p:nvPr/>
        </p:nvSpPr>
        <p:spPr>
          <a:xfrm>
            <a:off x="3633787" y="1379537"/>
            <a:ext cx="4924425" cy="4098925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CCD0A-60CE-B244-23E4-9DE03D76D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Concept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B9ABF-B01B-6229-CCB4-0CC115B5A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2374" y="2390775"/>
            <a:ext cx="7591425" cy="3786188"/>
          </a:xfrm>
        </p:spPr>
        <p:txBody>
          <a:bodyPr/>
          <a:lstStyle/>
          <a:p>
            <a:r>
              <a:rPr lang="en-US" dirty="0"/>
              <a:t>Emerges post WW2</a:t>
            </a:r>
          </a:p>
          <a:p>
            <a:endParaRPr lang="en-US" dirty="0"/>
          </a:p>
          <a:p>
            <a:r>
              <a:rPr lang="en-US" dirty="0"/>
              <a:t>Defined as context or setting </a:t>
            </a:r>
          </a:p>
        </p:txBody>
      </p:sp>
    </p:spTree>
    <p:extLst>
      <p:ext uri="{BB962C8B-B14F-4D97-AF65-F5344CB8AC3E}">
        <p14:creationId xmlns:p14="http://schemas.microsoft.com/office/powerpoint/2010/main" val="161073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A398-F601-F88F-8231-1FE51710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the Environment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45FB6-99A5-EE5E-93C5-4AA896682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Distinct from humanity</a:t>
            </a:r>
          </a:p>
          <a:p>
            <a:pPr marL="0" indent="0">
              <a:buNone/>
            </a:pPr>
            <a:r>
              <a:rPr lang="en-US" dirty="0"/>
              <a:t>	But also defined by this distinction and relationship</a:t>
            </a:r>
          </a:p>
          <a:p>
            <a:pPr marL="0" indent="0">
              <a:buNone/>
            </a:pPr>
            <a:r>
              <a:rPr lang="en-US" dirty="0"/>
              <a:t>2. Scalable</a:t>
            </a:r>
          </a:p>
          <a:p>
            <a:pPr marL="0" indent="0">
              <a:buNone/>
            </a:pPr>
            <a:r>
              <a:rPr lang="en-US" dirty="0"/>
              <a:t>	Both geographically and across time</a:t>
            </a:r>
          </a:p>
          <a:p>
            <a:pPr marL="0" indent="0">
              <a:buNone/>
            </a:pPr>
            <a:r>
              <a:rPr lang="en-US" dirty="0"/>
              <a:t>3. Ambiguously ‘natural’</a:t>
            </a:r>
          </a:p>
        </p:txBody>
      </p:sp>
    </p:spTree>
    <p:extLst>
      <p:ext uri="{BB962C8B-B14F-4D97-AF65-F5344CB8AC3E}">
        <p14:creationId xmlns:p14="http://schemas.microsoft.com/office/powerpoint/2010/main" val="3572651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D83BB-C49F-BF5A-1156-542D694F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Works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653CF-AFDA-5610-4C64-D707C6F55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Leopold’s A Sand County Almanac (1949)</a:t>
            </a:r>
          </a:p>
          <a:p>
            <a:endParaRPr lang="en-US" dirty="0"/>
          </a:p>
          <a:p>
            <a:r>
              <a:rPr lang="en-US" dirty="0"/>
              <a:t>Carson’s Silent Spring (1962)</a:t>
            </a:r>
          </a:p>
          <a:p>
            <a:endParaRPr lang="en-US" dirty="0"/>
          </a:p>
          <a:p>
            <a:r>
              <a:rPr lang="en-US" dirty="0"/>
              <a:t>The Limits of Growth by Meadows et al. (1972)</a:t>
            </a:r>
          </a:p>
          <a:p>
            <a:endParaRPr lang="en-US" dirty="0"/>
          </a:p>
          <a:p>
            <a:r>
              <a:rPr lang="en-US" dirty="0"/>
              <a:t>Caldwell’s Environment: A New Focus for Public Policy (1963)</a:t>
            </a:r>
          </a:p>
        </p:txBody>
      </p:sp>
    </p:spTree>
    <p:extLst>
      <p:ext uri="{BB962C8B-B14F-4D97-AF65-F5344CB8AC3E}">
        <p14:creationId xmlns:p14="http://schemas.microsoft.com/office/powerpoint/2010/main" val="106129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8C5E1-2F1C-4E5C-5AFE-F38D53567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/>
              <a:t>Carson’s Silent Spring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D3737-FAD4-606E-439C-F09907A99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anchor="t">
            <a:normAutofit/>
          </a:bodyPr>
          <a:lstStyle/>
          <a:p>
            <a:r>
              <a:rPr lang="en-US" sz="2000"/>
              <a:t>Mainstreamed environmental concern</a:t>
            </a:r>
          </a:p>
          <a:p>
            <a:endParaRPr lang="en-US" sz="2000"/>
          </a:p>
          <a:p>
            <a:r>
              <a:rPr lang="en-US" sz="2000"/>
              <a:t>Book is primarily about DDT a commonly used pesticide</a:t>
            </a:r>
          </a:p>
          <a:p>
            <a:pPr lvl="1"/>
            <a:r>
              <a:rPr lang="en-US" sz="2000"/>
              <a:t>Federal investigation confirmed findings of the book</a:t>
            </a:r>
          </a:p>
          <a:p>
            <a:endParaRPr lang="en-US" sz="2000"/>
          </a:p>
          <a:p>
            <a:endParaRPr lang="en-US" sz="2000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A hardcover edition of the book &quot;Silent Spring&quot; by Rachel Carson">
            <a:extLst>
              <a:ext uri="{FF2B5EF4-FFF2-40B4-BE49-F238E27FC236}">
                <a16:creationId xmlns:a16="http://schemas.microsoft.com/office/drawing/2014/main" id="{DE72EA98-D772-F676-5950-B3067479B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4238" y="909081"/>
            <a:ext cx="3993988" cy="507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0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D46A9-8698-1597-EDD3-1E8D5E770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concepts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AB055-94CB-1E75-EBA3-1851E6F5D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Earth</a:t>
            </a:r>
          </a:p>
          <a:p>
            <a:endParaRPr lang="en-US" dirty="0"/>
          </a:p>
          <a:p>
            <a:r>
              <a:rPr lang="en-US" dirty="0"/>
              <a:t>Our planet</a:t>
            </a:r>
          </a:p>
          <a:p>
            <a:endParaRPr lang="en-US" dirty="0"/>
          </a:p>
          <a:p>
            <a:r>
              <a:rPr lang="en-US" dirty="0"/>
              <a:t>Nature</a:t>
            </a:r>
          </a:p>
          <a:p>
            <a:endParaRPr lang="en-US" dirty="0"/>
          </a:p>
          <a:p>
            <a:r>
              <a:rPr lang="en-US" dirty="0"/>
              <a:t>Biosphere</a:t>
            </a:r>
          </a:p>
          <a:p>
            <a:endParaRPr lang="en-US" dirty="0"/>
          </a:p>
          <a:p>
            <a:r>
              <a:rPr lang="en-US" dirty="0"/>
              <a:t>Ecological systems</a:t>
            </a:r>
          </a:p>
          <a:p>
            <a:endParaRPr lang="en-US" dirty="0"/>
          </a:p>
          <a:p>
            <a:r>
              <a:rPr lang="en-US" dirty="0"/>
              <a:t>Ecosphere </a:t>
            </a:r>
          </a:p>
        </p:txBody>
      </p:sp>
    </p:spTree>
    <p:extLst>
      <p:ext uri="{BB962C8B-B14F-4D97-AF65-F5344CB8AC3E}">
        <p14:creationId xmlns:p14="http://schemas.microsoft.com/office/powerpoint/2010/main" val="13025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B6B5-9990-425C-3FCF-34CAF38F7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Environment?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89B9-446A-85AD-20DA-60B383636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Already used in science</a:t>
            </a:r>
          </a:p>
          <a:p>
            <a:endParaRPr lang="en-US" dirty="0"/>
          </a:p>
          <a:p>
            <a:r>
              <a:rPr lang="en-US" dirty="0"/>
              <a:t>‘Surroundings’ – accessible</a:t>
            </a:r>
          </a:p>
          <a:p>
            <a:endParaRPr lang="en-US" dirty="0"/>
          </a:p>
          <a:p>
            <a:r>
              <a:rPr lang="en-US" dirty="0"/>
              <a:t>Broad</a:t>
            </a:r>
          </a:p>
          <a:p>
            <a:endParaRPr lang="en-US" dirty="0"/>
          </a:p>
          <a:p>
            <a:r>
              <a:rPr lang="en-US" dirty="0"/>
              <a:t>Scalable</a:t>
            </a:r>
          </a:p>
          <a:p>
            <a:endParaRPr lang="en-US" dirty="0"/>
          </a:p>
          <a:p>
            <a:r>
              <a:rPr lang="en-US" dirty="0"/>
              <a:t>Ambiguous (purposeful)</a:t>
            </a:r>
          </a:p>
          <a:p>
            <a:endParaRPr lang="en-US" dirty="0"/>
          </a:p>
          <a:p>
            <a:r>
              <a:rPr lang="en-US" dirty="0"/>
              <a:t>Anthropic resonance  </a:t>
            </a:r>
            <a:r>
              <a:rPr lang="en-US" dirty="0">
                <a:sym typeface="Wingdings" panose="05000000000000000000" pitchFamily="2" charset="2"/>
              </a:rPr>
              <a:t> What is the Anthropocene?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1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7FF760-A8AC-9691-9334-B91CBCEDF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Coalition building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5EAD38-1BAB-C882-37F7-62A36424FD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45891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6229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E128-F595-5535-1105-5B1D6C375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Policy as National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3F28A-6F4F-B873-D02D-BD56DA978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1970 – National Environmental Policy Act (NEPA)</a:t>
            </a:r>
          </a:p>
          <a:p>
            <a:endParaRPr lang="en-US" dirty="0"/>
          </a:p>
          <a:p>
            <a:r>
              <a:rPr lang="en-US" dirty="0"/>
              <a:t>Building of the administrative state (EPA)</a:t>
            </a:r>
          </a:p>
          <a:p>
            <a:pPr lvl="1"/>
            <a:r>
              <a:rPr lang="en-US" dirty="0"/>
              <a:t>Consolidation of previously disparate areas</a:t>
            </a:r>
          </a:p>
          <a:p>
            <a:endParaRPr lang="en-US" dirty="0"/>
          </a:p>
          <a:p>
            <a:r>
              <a:rPr lang="en-US" dirty="0"/>
              <a:t>Still secondary to defense, economic policy, etc.</a:t>
            </a:r>
          </a:p>
        </p:txBody>
      </p:sp>
    </p:spTree>
    <p:extLst>
      <p:ext uri="{BB962C8B-B14F-4D97-AF65-F5344CB8AC3E}">
        <p14:creationId xmlns:p14="http://schemas.microsoft.com/office/powerpoint/2010/main" val="139134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9C0A2B-4759-D164-67C2-3998E42E0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Nationalization to Internationalization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DE80D-2536-0B59-CC01-AC20996A6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Trade implications via OECD</a:t>
            </a:r>
          </a:p>
          <a:p>
            <a:pPr lvl="1"/>
            <a:r>
              <a:rPr lang="en-US" sz="2000" dirty="0"/>
              <a:t>Global scale (from scalability)</a:t>
            </a:r>
          </a:p>
          <a:p>
            <a:endParaRPr lang="en-US" sz="2000" dirty="0"/>
          </a:p>
        </p:txBody>
      </p:sp>
      <p:pic>
        <p:nvPicPr>
          <p:cNvPr id="5" name="Picture 4" descr="Orange and blue numbers and graphs">
            <a:extLst>
              <a:ext uri="{FF2B5EF4-FFF2-40B4-BE49-F238E27FC236}">
                <a16:creationId xmlns:a16="http://schemas.microsoft.com/office/drawing/2014/main" id="{C2A1080E-AFEA-01A4-7581-BAE52B11D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20" r="27475" b="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62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22659-396F-392F-29C5-B2D96D6A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EB946-6CD4-F53A-4BBA-D2A3B8E9D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Causality </a:t>
            </a:r>
          </a:p>
          <a:p>
            <a:r>
              <a:rPr lang="en-US" dirty="0"/>
              <a:t>Scope</a:t>
            </a:r>
          </a:p>
          <a:p>
            <a:r>
              <a:rPr lang="en-US" dirty="0"/>
              <a:t>Locus of control</a:t>
            </a:r>
          </a:p>
        </p:txBody>
      </p:sp>
    </p:spTree>
    <p:extLst>
      <p:ext uri="{BB962C8B-B14F-4D97-AF65-F5344CB8AC3E}">
        <p14:creationId xmlns:p14="http://schemas.microsoft.com/office/powerpoint/2010/main" val="3800963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24DE6EAC-1D55-9A51-7CA2-F45BA2E258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36" r="-1" b="-1"/>
          <a:stretch>
            <a:fillRect/>
          </a:stretch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57281-ADAB-3400-413D-027502C0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US" sz="4000"/>
              <a:t>Policy Prescriptions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F230B-387D-8461-2D47-567E0E2E0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Must related to problem definitions and their constituents</a:t>
            </a:r>
          </a:p>
        </p:txBody>
      </p:sp>
    </p:spTree>
    <p:extLst>
      <p:ext uri="{BB962C8B-B14F-4D97-AF65-F5344CB8AC3E}">
        <p14:creationId xmlns:p14="http://schemas.microsoft.com/office/powerpoint/2010/main" val="204129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lant sprouting from the ground">
            <a:extLst>
              <a:ext uri="{FF2B5EF4-FFF2-40B4-BE49-F238E27FC236}">
                <a16:creationId xmlns:a16="http://schemas.microsoft.com/office/drawing/2014/main" id="{8A5445BC-274C-ADAD-BD10-D27ABAFE3C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23" r="13811" b="-1"/>
          <a:stretch>
            <a:fillRect/>
          </a:stretch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301AC0-944C-E349-9AB6-AC52225FE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en-US" sz="4000"/>
              <a:t>Environmental Policy’s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8323E-5583-49EA-3220-AE53DFE8C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pPr marL="514350" indent="-514350">
              <a:buAutoNum type="arabicPeriod"/>
            </a:pPr>
            <a:r>
              <a:rPr lang="en-US" sz="2000" dirty="0"/>
              <a:t>Growth of physical impacts</a:t>
            </a:r>
          </a:p>
          <a:p>
            <a:pPr marL="514350" indent="-514350">
              <a:buAutoNum type="arabicPeriod"/>
            </a:pPr>
            <a:r>
              <a:rPr lang="en-US" sz="2000" dirty="0"/>
              <a:t>Advance in scientific knowledge</a:t>
            </a:r>
          </a:p>
          <a:p>
            <a:pPr marL="514350" indent="-514350">
              <a:buAutoNum type="arabicPeriod"/>
            </a:pPr>
            <a:r>
              <a:rPr lang="en-US" sz="2000" dirty="0"/>
              <a:t>Changes in societal values</a:t>
            </a:r>
          </a:p>
          <a:p>
            <a:pPr marL="514350" indent="-514350">
              <a:buAutoNum type="arabicPeriod"/>
            </a:pPr>
            <a:r>
              <a:rPr lang="en-US" sz="2000" dirty="0"/>
              <a:t>Institutionalization of environmental concern</a:t>
            </a:r>
          </a:p>
          <a:p>
            <a:pPr marL="971550" lvl="1" indent="-514350">
              <a:buAutoNum type="arabicPeriod"/>
            </a:pPr>
            <a:r>
              <a:rPr lang="en-US" sz="2000" dirty="0"/>
              <a:t>Effectively, legitimization</a:t>
            </a:r>
          </a:p>
        </p:txBody>
      </p:sp>
    </p:spTree>
    <p:extLst>
      <p:ext uri="{BB962C8B-B14F-4D97-AF65-F5344CB8AC3E}">
        <p14:creationId xmlns:p14="http://schemas.microsoft.com/office/powerpoint/2010/main" val="87113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D3237-ECAC-9A68-DE1C-2E928C67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Encompassing Nature of Environmental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8050C-8B0B-EE9C-FEFF-E95C75895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Integration</a:t>
            </a:r>
          </a:p>
          <a:p>
            <a:pPr lvl="1"/>
            <a:r>
              <a:rPr lang="en-US" dirty="0"/>
              <a:t>Not ‘just’ environmental policy</a:t>
            </a:r>
          </a:p>
        </p:txBody>
      </p:sp>
    </p:spTree>
    <p:extLst>
      <p:ext uri="{BB962C8B-B14F-4D97-AF65-F5344CB8AC3E}">
        <p14:creationId xmlns:p14="http://schemas.microsoft.com/office/powerpoint/2010/main" val="1979193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338E1-E083-69AA-09FD-9826570D2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Valuing the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0FDE0-7D73-7E87-155C-C6007108C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about the environment do we value and why?</a:t>
            </a:r>
          </a:p>
          <a:p>
            <a:pPr lvl="1"/>
            <a:r>
              <a:rPr lang="en-US" dirty="0"/>
              <a:t>Anthropocentric</a:t>
            </a:r>
          </a:p>
          <a:p>
            <a:pPr lvl="1"/>
            <a:r>
              <a:rPr lang="en-US" dirty="0"/>
              <a:t>Economic way of thinking</a:t>
            </a:r>
          </a:p>
          <a:p>
            <a:pPr lvl="2"/>
            <a:r>
              <a:rPr lang="en-US" dirty="0"/>
              <a:t>Can this incorporate the vastness of human experience of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4029057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CFBA-8F5D-562E-8ABB-DCD3DD50C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62545-7436-8E84-3D08-D9F609289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return to this with critical loads and tipping points</a:t>
            </a:r>
          </a:p>
          <a:p>
            <a:endParaRPr lang="en-US" dirty="0"/>
          </a:p>
          <a:p>
            <a:r>
              <a:rPr lang="en-US" dirty="0"/>
              <a:t>Can invoke a Malthusian idea</a:t>
            </a:r>
          </a:p>
          <a:p>
            <a:pPr lvl="1"/>
            <a:r>
              <a:rPr lang="en-US" dirty="0"/>
              <a:t>Can population growth outpace environmental output, namely food production?</a:t>
            </a:r>
          </a:p>
          <a:p>
            <a:pPr lvl="1"/>
            <a:endParaRPr lang="en-US" dirty="0"/>
          </a:p>
          <a:p>
            <a:r>
              <a:rPr lang="en-US" dirty="0"/>
              <a:t>Of science – what can we understand?</a:t>
            </a:r>
          </a:p>
          <a:p>
            <a:endParaRPr lang="en-US" dirty="0"/>
          </a:p>
          <a:p>
            <a:r>
              <a:rPr lang="en-US" dirty="0"/>
              <a:t>Self-imposed restraint – conscious </a:t>
            </a:r>
          </a:p>
        </p:txBody>
      </p:sp>
    </p:spTree>
    <p:extLst>
      <p:ext uri="{BB962C8B-B14F-4D97-AF65-F5344CB8AC3E}">
        <p14:creationId xmlns:p14="http://schemas.microsoft.com/office/powerpoint/2010/main" val="2777277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1B8F-E219-271D-C371-0C90A349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Economy Environment Linkages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4F330-B825-7865-1BDC-4E4DAB88B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Economic activity harms environment</a:t>
            </a:r>
          </a:p>
          <a:p>
            <a:pPr lvl="1"/>
            <a:r>
              <a:rPr lang="en-US" dirty="0"/>
              <a:t>Extraction</a:t>
            </a:r>
          </a:p>
          <a:p>
            <a:endParaRPr lang="en-US" dirty="0"/>
          </a:p>
          <a:p>
            <a:r>
              <a:rPr lang="en-US" dirty="0"/>
              <a:t>Economic activity improves the environment</a:t>
            </a:r>
          </a:p>
          <a:p>
            <a:pPr lvl="1"/>
            <a:r>
              <a:rPr lang="en-US" dirty="0"/>
              <a:t>Once basic needs are met – value reification</a:t>
            </a:r>
          </a:p>
          <a:p>
            <a:endParaRPr lang="en-US" dirty="0"/>
          </a:p>
          <a:p>
            <a:r>
              <a:rPr lang="en-US" dirty="0"/>
              <a:t>Environmental protection costs economic activity</a:t>
            </a:r>
          </a:p>
          <a:p>
            <a:pPr lvl="1"/>
            <a:r>
              <a:rPr lang="en-US" dirty="0"/>
              <a:t>Regulation </a:t>
            </a:r>
          </a:p>
          <a:p>
            <a:endParaRPr lang="en-US" dirty="0"/>
          </a:p>
          <a:p>
            <a:r>
              <a:rPr lang="en-US" dirty="0"/>
              <a:t>Environment as foundation for economy</a:t>
            </a:r>
          </a:p>
          <a:p>
            <a:pPr lvl="1"/>
            <a:r>
              <a:rPr lang="en-US" dirty="0"/>
              <a:t>Resources, tourism</a:t>
            </a:r>
          </a:p>
        </p:txBody>
      </p:sp>
    </p:spTree>
    <p:extLst>
      <p:ext uri="{BB962C8B-B14F-4D97-AF65-F5344CB8AC3E}">
        <p14:creationId xmlns:p14="http://schemas.microsoft.com/office/powerpoint/2010/main" val="3032773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C5784-0845-50E2-9A42-3ACFFF7DA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Decoupling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4694F-499A-42B0-ACC0-28F44B560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612" y="1825625"/>
            <a:ext cx="7596187" cy="4351338"/>
          </a:xfrm>
        </p:spPr>
        <p:txBody>
          <a:bodyPr/>
          <a:lstStyle/>
          <a:p>
            <a:r>
              <a:rPr lang="en-US" dirty="0"/>
              <a:t>Ability to grow economy without deleterious environmental effects</a:t>
            </a:r>
          </a:p>
          <a:p>
            <a:pPr lvl="1"/>
            <a:r>
              <a:rPr lang="en-US" dirty="0"/>
              <a:t>Challenge for climate change in particular</a:t>
            </a:r>
          </a:p>
        </p:txBody>
      </p:sp>
      <p:pic>
        <p:nvPicPr>
          <p:cNvPr id="2050" name="Picture 2" descr="Chris Martin's Complete Dating History: Gwyneth Paltrow, Dakota Johnson and  More">
            <a:extLst>
              <a:ext uri="{FF2B5EF4-FFF2-40B4-BE49-F238E27FC236}">
                <a16:creationId xmlns:a16="http://schemas.microsoft.com/office/drawing/2014/main" id="{107D12E0-D941-CAD0-7F88-4DA0BC00D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4" y="2711450"/>
            <a:ext cx="3395663" cy="339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436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4BAD0-8121-3449-D96F-6155131A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Environmental Harms and Goods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8061B-EE4A-4A6A-4929-B44D2E4F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Theories of collective action</a:t>
            </a:r>
          </a:p>
          <a:p>
            <a:pPr lvl="1"/>
            <a:r>
              <a:rPr lang="en-US" dirty="0"/>
              <a:t>How do we get everyone to participate when some benefit more than others?</a:t>
            </a:r>
          </a:p>
          <a:p>
            <a:endParaRPr lang="en-US" dirty="0"/>
          </a:p>
          <a:p>
            <a:r>
              <a:rPr lang="en-US" dirty="0"/>
              <a:t>Organization is more difficult for diffuse interests than concentrated ones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802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5EF2D-A2F2-59A7-F031-CCB1894A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9CFA3-60FB-A9C0-A42C-46E0EE248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Environment as threatened nature</a:t>
            </a:r>
          </a:p>
          <a:p>
            <a:r>
              <a:rPr lang="en-US" dirty="0"/>
              <a:t>Must become proactive after history of reactive</a:t>
            </a:r>
          </a:p>
          <a:p>
            <a:r>
              <a:rPr lang="en-US" dirty="0"/>
              <a:t>More integration</a:t>
            </a:r>
          </a:p>
          <a:p>
            <a:r>
              <a:rPr lang="en-US" dirty="0"/>
              <a:t>Problems are only getting bigger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85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97964-D29A-4E96-540E-9B94A935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BD3E7-7324-1BB8-2D3C-E6999BF55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Continual power of conception of environment</a:t>
            </a:r>
          </a:p>
          <a:p>
            <a:pPr lvl="1"/>
            <a:r>
              <a:rPr lang="en-US" dirty="0"/>
              <a:t>But breadth may distract</a:t>
            </a:r>
          </a:p>
          <a:p>
            <a:endParaRPr lang="en-US" dirty="0"/>
          </a:p>
          <a:p>
            <a:r>
              <a:rPr lang="en-US" dirty="0"/>
              <a:t>Binaries… are they good or bad?</a:t>
            </a:r>
          </a:p>
          <a:p>
            <a:pPr lvl="1"/>
            <a:r>
              <a:rPr lang="en-US" dirty="0" err="1"/>
              <a:t>Hmmmm</a:t>
            </a:r>
            <a:r>
              <a:rPr lang="en-US" dirty="0"/>
              <a:t>….</a:t>
            </a:r>
          </a:p>
          <a:p>
            <a:pPr lvl="1"/>
            <a:r>
              <a:rPr lang="en-US" dirty="0"/>
              <a:t>Can we disentangle society </a:t>
            </a:r>
            <a:r>
              <a:rPr lang="en-US"/>
              <a:t>and environment?</a:t>
            </a:r>
          </a:p>
        </p:txBody>
      </p:sp>
    </p:spTree>
    <p:extLst>
      <p:ext uri="{BB962C8B-B14F-4D97-AF65-F5344CB8AC3E}">
        <p14:creationId xmlns:p14="http://schemas.microsoft.com/office/powerpoint/2010/main" val="2971828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485</Words>
  <Application>Microsoft Office PowerPoint</Application>
  <PresentationFormat>Widescreen</PresentationFormat>
  <Paragraphs>126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Wingdings</vt:lpstr>
      <vt:lpstr>Office Theme</vt:lpstr>
      <vt:lpstr>PowerPoint Presentation</vt:lpstr>
      <vt:lpstr>Modern Concept </vt:lpstr>
      <vt:lpstr>Characteristics of the Environment </vt:lpstr>
      <vt:lpstr>Key Works </vt:lpstr>
      <vt:lpstr>Carson’s Silent Spring</vt:lpstr>
      <vt:lpstr>Other concepts </vt:lpstr>
      <vt:lpstr>Why Environment?</vt:lpstr>
      <vt:lpstr>Coalition building </vt:lpstr>
      <vt:lpstr>Environmental Policy as National Policy</vt:lpstr>
      <vt:lpstr>Nationalization to Internationalization</vt:lpstr>
      <vt:lpstr>Problem Identification</vt:lpstr>
      <vt:lpstr>Policy Prescriptions</vt:lpstr>
      <vt:lpstr>Environmental Policy’s Growth</vt:lpstr>
      <vt:lpstr>Encompassing Nature of Environmental Policy</vt:lpstr>
      <vt:lpstr>Valuing the Environment</vt:lpstr>
      <vt:lpstr>Environmental Limits</vt:lpstr>
      <vt:lpstr>Economy Environment Linkages</vt:lpstr>
      <vt:lpstr>Decoupling</vt:lpstr>
      <vt:lpstr>Distribution of Environmental Harms and Goods</vt:lpstr>
      <vt:lpstr>Future?</vt:lpstr>
      <vt:lpstr>Conceptual future?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Wehde</dc:creator>
  <cp:lastModifiedBy>Wesley Wehde</cp:lastModifiedBy>
  <cp:revision>3</cp:revision>
  <dcterms:created xsi:type="dcterms:W3CDTF">2026-02-09T18:25:40Z</dcterms:created>
  <dcterms:modified xsi:type="dcterms:W3CDTF">2026-02-09T21:07:11Z</dcterms:modified>
</cp:coreProperties>
</file>