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2.jpg" ContentType="image/jpg"/>
  <Override PartName="/ppt/media/image3.jpg" ContentType="image/jpg"/>
  <Override PartName="/ppt/media/image4.jpg" ContentType="image/jpg"/>
  <Override PartName="/ppt/notesSlides/notesSlide1.xml" ContentType="application/vnd.openxmlformats-officedocument.presentationml.notesSlide+xml"/>
  <Override PartName="/ppt/media/image5.jpg" ContentType="image/jpg"/>
  <Override PartName="/ppt/media/image12.jpg" ContentType="image/jpg"/>
  <Override PartName="/ppt/media/image13.jpg" ContentType="image/jp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05" r:id="rId1"/>
  </p:sldMasterIdLst>
  <p:notesMasterIdLst>
    <p:notesMasterId r:id="rId48"/>
  </p:notesMasterIdLst>
  <p:sldIdLst>
    <p:sldId id="375" r:id="rId2"/>
    <p:sldId id="379" r:id="rId3"/>
    <p:sldId id="388" r:id="rId4"/>
    <p:sldId id="389" r:id="rId5"/>
    <p:sldId id="263" r:id="rId6"/>
    <p:sldId id="264" r:id="rId7"/>
    <p:sldId id="286" r:id="rId8"/>
    <p:sldId id="268" r:id="rId9"/>
    <p:sldId id="270" r:id="rId10"/>
    <p:sldId id="266" r:id="rId11"/>
    <p:sldId id="380" r:id="rId12"/>
    <p:sldId id="323" r:id="rId13"/>
    <p:sldId id="324" r:id="rId14"/>
    <p:sldId id="387" r:id="rId15"/>
    <p:sldId id="378" r:id="rId16"/>
    <p:sldId id="358" r:id="rId17"/>
    <p:sldId id="328" r:id="rId18"/>
    <p:sldId id="304" r:id="rId19"/>
    <p:sldId id="305" r:id="rId20"/>
    <p:sldId id="385" r:id="rId21"/>
    <p:sldId id="307" r:id="rId22"/>
    <p:sldId id="338" r:id="rId23"/>
    <p:sldId id="386" r:id="rId24"/>
    <p:sldId id="272" r:id="rId25"/>
    <p:sldId id="308" r:id="rId26"/>
    <p:sldId id="311" r:id="rId27"/>
    <p:sldId id="350" r:id="rId28"/>
    <p:sldId id="368" r:id="rId29"/>
    <p:sldId id="376" r:id="rId30"/>
    <p:sldId id="316" r:id="rId31"/>
    <p:sldId id="317" r:id="rId32"/>
    <p:sldId id="319" r:id="rId33"/>
    <p:sldId id="320" r:id="rId34"/>
    <p:sldId id="321" r:id="rId35"/>
    <p:sldId id="322" r:id="rId36"/>
    <p:sldId id="326" r:id="rId37"/>
    <p:sldId id="327" r:id="rId38"/>
    <p:sldId id="329" r:id="rId39"/>
    <p:sldId id="330" r:id="rId40"/>
    <p:sldId id="331" r:id="rId41"/>
    <p:sldId id="332" r:id="rId42"/>
    <p:sldId id="333" r:id="rId43"/>
    <p:sldId id="334" r:id="rId44"/>
    <p:sldId id="335" r:id="rId45"/>
    <p:sldId id="336" r:id="rId46"/>
    <p:sldId id="337" r:id="rId47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072" autoAdjust="0"/>
    <p:restoredTop sz="94660"/>
  </p:normalViewPr>
  <p:slideViewPr>
    <p:cSldViewPr>
      <p:cViewPr varScale="1">
        <p:scale>
          <a:sx n="80" d="100"/>
          <a:sy n="80" d="100"/>
        </p:scale>
        <p:origin x="84" y="30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Palatino Linotype" panose="0204050205050503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Palatino Linotype" panose="02040502050505030304" pitchFamily="18" charset="0"/>
              </a:defRPr>
            </a:lvl1pPr>
          </a:lstStyle>
          <a:p>
            <a:fld id="{095EF334-964D-4EBE-9C5E-587120E32F61}" type="datetimeFigureOut">
              <a:rPr lang="en-US" smtClean="0"/>
              <a:pPr/>
              <a:t>10/27/2025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Palatino Linotype" panose="0204050205050503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Palatino Linotype" panose="02040502050505030304" pitchFamily="18" charset="0"/>
              </a:defRPr>
            </a:lvl1pPr>
          </a:lstStyle>
          <a:p>
            <a:fld id="{23582879-567B-4EC2-8B36-CC13D149448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811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Palatino Linotype" panose="0204050205050503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582879-567B-4EC2-8B36-CC13D1494480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954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Palatino Linotype" panose="02040502050505030304" pitchFamily="18" charset="0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spcBef>
                <a:spcPts val="35"/>
              </a:spcBef>
            </a:pPr>
            <a:r>
              <a:rPr lang="en-US" dirty="0">
                <a:latin typeface="Palatino Linotype" panose="02040502050505030304" pitchFamily="18" charset="0"/>
              </a:rPr>
              <a:t>Survey</a:t>
            </a:r>
            <a:r>
              <a:rPr lang="en-US" spc="-60" dirty="0">
                <a:latin typeface="Palatino Linotype" panose="02040502050505030304" pitchFamily="18" charset="0"/>
              </a:rPr>
              <a:t> </a:t>
            </a:r>
            <a:r>
              <a:rPr lang="en-US"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spcBef>
                <a:spcPts val="35"/>
              </a:spcBef>
            </a:pPr>
            <a:r>
              <a:rPr lang="en-US" spc="-5" dirty="0">
                <a:latin typeface="Palatino Linotype" panose="02040502050505030304" pitchFamily="18" charset="0"/>
              </a:rPr>
              <a:t>Page</a:t>
            </a:r>
            <a:r>
              <a:rPr lang="en-US"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smtClean="0">
                <a:latin typeface="Palatino Linotype" panose="02040502050505030304" pitchFamily="18" charset="0"/>
              </a:rPr>
              <a:pPr marL="12700">
                <a:spcBef>
                  <a:spcPts val="35"/>
                </a:spcBef>
              </a:pPr>
              <a:t>‹#›</a:t>
            </a:fld>
            <a:endParaRPr dirty="0">
              <a:latin typeface="Palatino Linotype" panose="02040502050505030304" pitchFamily="18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118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spcBef>
                <a:spcPts val="35"/>
              </a:spcBef>
            </a:pPr>
            <a:r>
              <a:rPr lang="en-US" dirty="0">
                <a:latin typeface="Palatino Linotype" panose="02040502050505030304" pitchFamily="18" charset="0"/>
              </a:rPr>
              <a:t>Survey</a:t>
            </a:r>
            <a:r>
              <a:rPr lang="en-US" spc="-60" dirty="0">
                <a:latin typeface="Palatino Linotype" panose="02040502050505030304" pitchFamily="18" charset="0"/>
              </a:rPr>
              <a:t> </a:t>
            </a:r>
            <a:r>
              <a:rPr lang="en-US"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spcBef>
                <a:spcPts val="35"/>
              </a:spcBef>
            </a:pPr>
            <a:r>
              <a:rPr lang="en-US" spc="-5" dirty="0">
                <a:latin typeface="Palatino Linotype" panose="02040502050505030304" pitchFamily="18" charset="0"/>
              </a:rPr>
              <a:t>Page</a:t>
            </a:r>
            <a:r>
              <a:rPr lang="en-US"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smtClean="0">
                <a:latin typeface="Palatino Linotype" panose="02040502050505030304" pitchFamily="18" charset="0"/>
              </a:rPr>
              <a:pPr marL="12700">
                <a:spcBef>
                  <a:spcPts val="35"/>
                </a:spcBef>
              </a:pPr>
              <a:t>‹#›</a:t>
            </a:fld>
            <a:endParaRPr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828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Palatino Linotype" panose="02040502050505030304" pitchFamily="18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spcBef>
                <a:spcPts val="35"/>
              </a:spcBef>
            </a:pPr>
            <a:r>
              <a:rPr lang="en-US" dirty="0">
                <a:latin typeface="Palatino Linotype" panose="02040502050505030304" pitchFamily="18" charset="0"/>
              </a:rPr>
              <a:t>Survey</a:t>
            </a:r>
            <a:r>
              <a:rPr lang="en-US" spc="-60" dirty="0">
                <a:latin typeface="Palatino Linotype" panose="02040502050505030304" pitchFamily="18" charset="0"/>
              </a:rPr>
              <a:t> </a:t>
            </a:r>
            <a:r>
              <a:rPr lang="en-US"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spcBef>
                <a:spcPts val="35"/>
              </a:spcBef>
            </a:pPr>
            <a:r>
              <a:rPr lang="en-US" spc="-5" dirty="0">
                <a:latin typeface="Palatino Linotype" panose="02040502050505030304" pitchFamily="18" charset="0"/>
              </a:rPr>
              <a:t>Page</a:t>
            </a:r>
            <a:r>
              <a:rPr lang="en-US"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smtClean="0">
                <a:latin typeface="Palatino Linotype" panose="02040502050505030304" pitchFamily="18" charset="0"/>
              </a:rPr>
              <a:pPr marL="12700">
                <a:spcBef>
                  <a:spcPts val="35"/>
                </a:spcBef>
              </a:pPr>
              <a:t>‹#›</a:t>
            </a:fld>
            <a:endParaRPr dirty="0">
              <a:latin typeface="Palatino Linotype" panose="02040502050505030304" pitchFamily="18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68829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spcBef>
                <a:spcPts val="35"/>
              </a:spcBef>
            </a:pPr>
            <a:r>
              <a:rPr lang="en-US" dirty="0">
                <a:latin typeface="Palatino Linotype" panose="02040502050505030304" pitchFamily="18" charset="0"/>
              </a:rPr>
              <a:t>Survey</a:t>
            </a:r>
            <a:r>
              <a:rPr lang="en-US" spc="-60" dirty="0">
                <a:latin typeface="Palatino Linotype" panose="02040502050505030304" pitchFamily="18" charset="0"/>
              </a:rPr>
              <a:t> </a:t>
            </a:r>
            <a:r>
              <a:rPr lang="en-US"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spcBef>
                <a:spcPts val="35"/>
              </a:spcBef>
            </a:pPr>
            <a:r>
              <a:rPr lang="en-US" spc="-5" dirty="0">
                <a:latin typeface="Palatino Linotype" panose="02040502050505030304" pitchFamily="18" charset="0"/>
              </a:rPr>
              <a:t>Page</a:t>
            </a:r>
            <a:r>
              <a:rPr lang="en-US"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smtClean="0">
                <a:latin typeface="Palatino Linotype" panose="02040502050505030304" pitchFamily="18" charset="0"/>
              </a:rPr>
              <a:pPr marL="12700">
                <a:spcBef>
                  <a:spcPts val="35"/>
                </a:spcBef>
              </a:pPr>
              <a:t>‹#›</a:t>
            </a:fld>
            <a:endParaRPr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047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spcBef>
                <a:spcPts val="35"/>
              </a:spcBef>
            </a:pPr>
            <a:r>
              <a:rPr lang="en-US" dirty="0">
                <a:latin typeface="Palatino Linotype" panose="02040502050505030304" pitchFamily="18" charset="0"/>
              </a:rPr>
              <a:t>Survey</a:t>
            </a:r>
            <a:r>
              <a:rPr lang="en-US" spc="-60" dirty="0">
                <a:latin typeface="Palatino Linotype" panose="02040502050505030304" pitchFamily="18" charset="0"/>
              </a:rPr>
              <a:t> </a:t>
            </a:r>
            <a:r>
              <a:rPr lang="en-US"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spcBef>
                <a:spcPts val="35"/>
              </a:spcBef>
            </a:pPr>
            <a:r>
              <a:rPr lang="en-US" spc="-5" dirty="0">
                <a:latin typeface="Palatino Linotype" panose="02040502050505030304" pitchFamily="18" charset="0"/>
              </a:rPr>
              <a:t>Page</a:t>
            </a:r>
            <a:r>
              <a:rPr lang="en-US"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smtClean="0">
                <a:latin typeface="Palatino Linotype" panose="02040502050505030304" pitchFamily="18" charset="0"/>
              </a:rPr>
              <a:pPr marL="12700">
                <a:spcBef>
                  <a:spcPts val="35"/>
                </a:spcBef>
              </a:pPr>
              <a:t>‹#›</a:t>
            </a:fld>
            <a:endParaRPr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644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spcBef>
                <a:spcPts val="35"/>
              </a:spcBef>
            </a:pPr>
            <a:r>
              <a:rPr lang="en-US" dirty="0">
                <a:latin typeface="Palatino Linotype" panose="02040502050505030304" pitchFamily="18" charset="0"/>
              </a:rPr>
              <a:t>Survey</a:t>
            </a:r>
            <a:r>
              <a:rPr lang="en-US" spc="-60" dirty="0">
                <a:latin typeface="Palatino Linotype" panose="02040502050505030304" pitchFamily="18" charset="0"/>
              </a:rPr>
              <a:t> </a:t>
            </a:r>
            <a:r>
              <a:rPr lang="en-US"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spcBef>
                <a:spcPts val="35"/>
              </a:spcBef>
            </a:pPr>
            <a:r>
              <a:rPr lang="en-US" spc="-5" dirty="0">
                <a:latin typeface="Palatino Linotype" panose="02040502050505030304" pitchFamily="18" charset="0"/>
              </a:rPr>
              <a:t>Page</a:t>
            </a:r>
            <a:r>
              <a:rPr lang="en-US"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smtClean="0">
                <a:latin typeface="Palatino Linotype" panose="02040502050505030304" pitchFamily="18" charset="0"/>
              </a:rPr>
              <a:pPr marL="12700">
                <a:spcBef>
                  <a:spcPts val="35"/>
                </a:spcBef>
              </a:pPr>
              <a:t>‹#›</a:t>
            </a:fld>
            <a:endParaRPr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6604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>
                <a:latin typeface="Palatino Linotype" panose="02040502050505030304" pitchFamily="18" charset="0"/>
              </a:rPr>
              <a:t>Survey</a:t>
            </a:r>
            <a:r>
              <a:rPr lang="en-US" spc="-60" dirty="0">
                <a:latin typeface="Palatino Linotype" panose="02040502050505030304" pitchFamily="18" charset="0"/>
              </a:rPr>
              <a:t> </a:t>
            </a:r>
            <a:r>
              <a:rPr lang="en-US"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spcBef>
                <a:spcPts val="35"/>
              </a:spcBef>
            </a:pPr>
            <a:r>
              <a:rPr lang="en-US" spc="-5" dirty="0">
                <a:latin typeface="Palatino Linotype" panose="02040502050505030304" pitchFamily="18" charset="0"/>
              </a:rPr>
              <a:t>Page</a:t>
            </a:r>
            <a:r>
              <a:rPr lang="en-US"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smtClean="0">
                <a:latin typeface="Palatino Linotype" panose="02040502050505030304" pitchFamily="18" charset="0"/>
              </a:rPr>
              <a:pPr marL="12700">
                <a:spcBef>
                  <a:spcPts val="35"/>
                </a:spcBef>
              </a:pPr>
              <a:t>‹#›</a:t>
            </a:fld>
            <a:endParaRPr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234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>
                <a:latin typeface="Palatino Linotype" panose="02040502050505030304" pitchFamily="18" charset="0"/>
              </a:rPr>
              <a:t>Survey</a:t>
            </a:r>
            <a:r>
              <a:rPr lang="en-US" spc="-60" dirty="0">
                <a:latin typeface="Palatino Linotype" panose="02040502050505030304" pitchFamily="18" charset="0"/>
              </a:rPr>
              <a:t> </a:t>
            </a:r>
            <a:r>
              <a:rPr lang="en-US"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spc="-5" dirty="0">
                <a:latin typeface="Palatino Linotype" panose="02040502050505030304" pitchFamily="18" charset="0"/>
              </a:rPr>
              <a:t>Page</a:t>
            </a:r>
            <a:r>
              <a:rPr lang="en-US"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smtClean="0">
                <a:latin typeface="Palatino Linotype" panose="02040502050505030304" pitchFamily="18" charset="0"/>
              </a:rPr>
              <a:pPr marL="12700">
                <a:spcBef>
                  <a:spcPts val="35"/>
                </a:spcBef>
              </a:pPr>
              <a:t>‹#›</a:t>
            </a:fld>
            <a:endParaRPr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338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spcBef>
                <a:spcPts val="35"/>
              </a:spcBef>
            </a:pPr>
            <a:r>
              <a:rPr lang="en-US" dirty="0">
                <a:latin typeface="Palatino Linotype" panose="02040502050505030304" pitchFamily="18" charset="0"/>
              </a:rPr>
              <a:t>Survey</a:t>
            </a:r>
            <a:r>
              <a:rPr lang="en-US" spc="-60" dirty="0">
                <a:latin typeface="Palatino Linotype" panose="02040502050505030304" pitchFamily="18" charset="0"/>
              </a:rPr>
              <a:t> </a:t>
            </a:r>
            <a:r>
              <a:rPr lang="en-US"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spcBef>
                <a:spcPts val="35"/>
              </a:spcBef>
            </a:pPr>
            <a:r>
              <a:rPr lang="en-US" spc="-5" dirty="0">
                <a:latin typeface="Palatino Linotype" panose="02040502050505030304" pitchFamily="18" charset="0"/>
              </a:rPr>
              <a:t>Page</a:t>
            </a:r>
            <a:r>
              <a:rPr lang="en-US"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smtClean="0">
                <a:latin typeface="Palatino Linotype" panose="02040502050505030304" pitchFamily="18" charset="0"/>
              </a:rPr>
              <a:pPr marL="12700">
                <a:spcBef>
                  <a:spcPts val="35"/>
                </a:spcBef>
              </a:pPr>
              <a:t>‹#›</a:t>
            </a:fld>
            <a:endParaRPr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921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spcBef>
                <a:spcPts val="35"/>
              </a:spcBef>
            </a:pPr>
            <a:r>
              <a:rPr lang="en-US" dirty="0">
                <a:latin typeface="Palatino Linotype" panose="02040502050505030304" pitchFamily="18" charset="0"/>
              </a:rPr>
              <a:t>Survey</a:t>
            </a:r>
            <a:r>
              <a:rPr lang="en-US" spc="-60" dirty="0">
                <a:latin typeface="Palatino Linotype" panose="02040502050505030304" pitchFamily="18" charset="0"/>
              </a:rPr>
              <a:t> </a:t>
            </a:r>
            <a:r>
              <a:rPr lang="en-US"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spcBef>
                <a:spcPts val="35"/>
              </a:spcBef>
            </a:pPr>
            <a:r>
              <a:rPr lang="en-US" spc="-5" dirty="0">
                <a:latin typeface="Palatino Linotype" panose="02040502050505030304" pitchFamily="18" charset="0"/>
              </a:rPr>
              <a:t>Page</a:t>
            </a:r>
            <a:r>
              <a:rPr lang="en-US"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smtClean="0">
                <a:latin typeface="Palatino Linotype" panose="02040502050505030304" pitchFamily="18" charset="0"/>
              </a:rPr>
              <a:pPr marL="12700">
                <a:spcBef>
                  <a:spcPts val="35"/>
                </a:spcBef>
              </a:pPr>
              <a:t>‹#›</a:t>
            </a:fld>
            <a:endParaRPr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065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spcBef>
                <a:spcPts val="35"/>
              </a:spcBef>
            </a:pPr>
            <a:r>
              <a:rPr lang="en-US" dirty="0">
                <a:latin typeface="Palatino Linotype" panose="02040502050505030304" pitchFamily="18" charset="0"/>
              </a:rPr>
              <a:t>Survey</a:t>
            </a:r>
            <a:r>
              <a:rPr lang="en-US" spc="-60" dirty="0">
                <a:latin typeface="Palatino Linotype" panose="02040502050505030304" pitchFamily="18" charset="0"/>
              </a:rPr>
              <a:t> </a:t>
            </a:r>
            <a:r>
              <a:rPr lang="en-US"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12700">
              <a:spcBef>
                <a:spcPts val="35"/>
              </a:spcBef>
            </a:pPr>
            <a:r>
              <a:rPr lang="en-US" spc="-5" dirty="0">
                <a:latin typeface="Palatino Linotype" panose="02040502050505030304" pitchFamily="18" charset="0"/>
              </a:rPr>
              <a:t>Page</a:t>
            </a:r>
            <a:r>
              <a:rPr lang="en-US"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smtClean="0">
                <a:latin typeface="Palatino Linotype" panose="02040502050505030304" pitchFamily="18" charset="0"/>
              </a:rPr>
              <a:pPr marL="12700">
                <a:spcBef>
                  <a:spcPts val="35"/>
                </a:spcBef>
              </a:pPr>
              <a:t>‹#›</a:t>
            </a:fld>
            <a:endParaRPr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0488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1300" y="436463"/>
            <a:ext cx="8661400" cy="52899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 u="sng">
                <a:solidFill>
                  <a:srgbClr val="313131"/>
                </a:solidFill>
                <a:latin typeface="Palatino Linotype" panose="02040502050505030304" pitchFamily="18" charset="0"/>
                <a:cs typeface="Palatino Linotype" panose="02040502050505030304" pitchFamily="18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Caladea"/>
                <a:cs typeface="Caladea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>
                <a:latin typeface="Palatino Linotype" panose="02040502050505030304" pitchFamily="18" charset="0"/>
              </a:rPr>
              <a:t>Survey</a:t>
            </a:r>
            <a:r>
              <a:rPr lang="en-US" spc="-60" dirty="0">
                <a:latin typeface="Palatino Linotype" panose="02040502050505030304" pitchFamily="18" charset="0"/>
              </a:rPr>
              <a:t> </a:t>
            </a:r>
            <a:r>
              <a:rPr lang="en-US"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Caladea"/>
                <a:cs typeface="Caladea"/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spc="-5" dirty="0">
                <a:latin typeface="Palatino Linotype" panose="02040502050505030304" pitchFamily="18" charset="0"/>
              </a:rPr>
              <a:t>Page</a:t>
            </a:r>
            <a:r>
              <a:rPr lang="en-US"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smtClean="0">
                <a:latin typeface="Palatino Linotype" panose="02040502050505030304" pitchFamily="18" charset="0"/>
              </a:rPr>
              <a:pPr marL="12700">
                <a:spcBef>
                  <a:spcPts val="35"/>
                </a:spcBef>
              </a:pPr>
              <a:t>‹#›</a:t>
            </a:fld>
            <a:endParaRPr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013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  <a:latin typeface="Palatino Linotype" panose="02040502050505030304" pitchFamily="18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dirty="0">
                <a:latin typeface="Palatino Linotype" panose="02040502050505030304" pitchFamily="18" charset="0"/>
              </a:rPr>
              <a:t>Survey</a:t>
            </a:r>
            <a:r>
              <a:rPr lang="en-US" spc="-60" dirty="0">
                <a:latin typeface="Palatino Linotype" panose="02040502050505030304" pitchFamily="18" charset="0"/>
              </a:rPr>
              <a:t> </a:t>
            </a:r>
            <a:r>
              <a:rPr lang="en-US"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 marL="12700">
              <a:spcBef>
                <a:spcPts val="35"/>
              </a:spcBef>
            </a:pPr>
            <a:r>
              <a:rPr lang="en-US" spc="-5" dirty="0">
                <a:latin typeface="Palatino Linotype" panose="02040502050505030304" pitchFamily="18" charset="0"/>
              </a:rPr>
              <a:t>Page</a:t>
            </a:r>
            <a:r>
              <a:rPr lang="en-US"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smtClean="0">
                <a:latin typeface="Palatino Linotype" panose="02040502050505030304" pitchFamily="18" charset="0"/>
              </a:rPr>
              <a:pPr marL="12700">
                <a:spcBef>
                  <a:spcPts val="35"/>
                </a:spcBef>
              </a:pPr>
              <a:t>‹#›</a:t>
            </a:fld>
            <a:endParaRPr dirty="0">
              <a:latin typeface="Palatino Linotype" panose="02040502050505030304" pitchFamily="18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9808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Palatino Linotype" panose="02040502050505030304" pitchFamily="18" charset="0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Palatino Linotype" panose="02040502050505030304" pitchFamily="18" charset="0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Palatino Linotype" panose="02040502050505030304" pitchFamily="18" charset="0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Palatino Linotype" panose="02040502050505030304" pitchFamily="18" charset="0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Palatino Linotype" panose="02040502050505030304" pitchFamily="18" charset="0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Palatino Linotype" panose="02040502050505030304" pitchFamily="18" charset="0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mbridge.org/core/journals/behavioral-and-brain-sciences/article/weirdest-people-in-the-world/BF84F7517D56AFF7B7EB58411A554C17" TargetMode="External"/><Relationship Id="rId2" Type="http://schemas.openxmlformats.org/officeDocument/2006/relationships/hyperlink" Target="https://books.google.com/books?id=DZAQAQAAIAAJ&amp;q=tolman%2B1959%2B%2BPrinciples%2Bof%2Bpurposive%2Bbehavior&amp;dq=tolman%2B1959%2B%2BPrinciples%2Bof%2Bpurposive%2Bbehavior&amp;hl=en&amp;sa=X&amp;ved=2ahUKEwiq7ajX5ejfAhVi04MKHfAGD1UQ6AEwAHoECAAQA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hyperlink" Target="https://www.elsevier.com/books/laboratory-experiments-in-the-social-sciences/webster/978-0-12-404681-8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stor.org/stable/pdf/2991270.pdf?casa_token=Slhw5LjND6YAAAAA%3AgRUy3M0PmzdgOeXO5LV6tuJtOWTu9u23t15bhmLFs0opTReSRBVJBew2pwtEaJ26yl06Ygxo_88ta_ljcz4zAnAX0Rvd3hqn8-NSU6-kjwRPGnEOjNc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eople.hbs.edu/acuddy/2002%2C%20fiske%2C%20cuddy%2C%20glick%2C%20%26%20xu%2C%20JPSP.pdf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people.hbs.edu/acuddy/2002%2C%20fiske%2C%20cuddy%2C%20glick%2C%20%26%20xu%2C%20JPSP.pdf" TargetMode="Externa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hyperlink" Target="https://docs.wixstatic.com/ugd/2f07d4_78349e270aea4239a5c4ff196716f316.pdf" TargetMode="Externa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hyperlink" Target="https://docs.wixstatic.com/ugd/2f07d4_78349e270aea4239a5c4ff196716f316.pdf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s.sagepub.com/doi/abs/10.1177/0049124112452526?casa_token=DauDy7cJTxgAAAAA%3Aip10qv6EVJUsiANn0wjn_7gOdJz7ueM02hLkJHj9edRVOlmPCfdGrFyrcew4_o6m-tuVJQgtQMbJ" TargetMode="External"/><Relationship Id="rId2" Type="http://schemas.openxmlformats.org/officeDocument/2006/relationships/hyperlink" Target="https://journals.sagepub.com/doi/pdf/10.1177/019027250807100303?casa_token=F6qpHMdsCXcAAAAA%3AMD5_IUkdhlhS__mI8DgIIBCRIlmIB8FHRYTbFm1rTTRJkYUe_dcMlJm0YsliJMO22H6sXbhO1rAY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s://journals.sagepub.com/doi/abs/10.1177/0190272513506229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ociologicalscience.com/articles-v4-19-469/" TargetMode="External"/><Relationship Id="rId2" Type="http://schemas.openxmlformats.org/officeDocument/2006/relationships/hyperlink" Target="http://journals.sagepub.com/doi/full/10.1177/2378023117737193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2550232-BBB6-4A55-AD6C-8102304E01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Survey Experiments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FF92869-6847-4125-A3D4-DFF37EB139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Jilke</a:t>
            </a:r>
            <a:r>
              <a:rPr lang="en-US" dirty="0"/>
              <a:t> &amp; </a:t>
            </a:r>
            <a:r>
              <a:rPr lang="en-US" dirty="0" err="1"/>
              <a:t>Sniderman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089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829E218-74FB-4455-98BE-F2C5BA897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9144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8D75FD-D4F9-4D11-B70D-82EFCB4CFA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34316"/>
            <a:ext cx="9144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05743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Content Placeholder 5" descr="A person standing next to a person in a garment&#10;&#10;Description automatically generated with low confidence">
            <a:extLst>
              <a:ext uri="{FF2B5EF4-FFF2-40B4-BE49-F238E27FC236}">
                <a16:creationId xmlns:a16="http://schemas.microsoft.com/office/drawing/2014/main" id="{945DF705-F753-4CA3-A778-C697E5C972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9" b="8402"/>
          <a:stretch/>
        </p:blipFill>
        <p:spPr>
          <a:xfrm>
            <a:off x="-24" y="10"/>
            <a:ext cx="9144023" cy="491506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B4FB531-34DA-4777-9BD5-5B885DC38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130" y="4953000"/>
            <a:ext cx="9141714" cy="1905000"/>
          </a:xfrm>
          <a:prstGeom prst="rect">
            <a:avLst/>
          </a:prstGeom>
          <a:solidFill>
            <a:srgbClr val="2638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876D94-62D9-4E2E-B638-BA8F227AB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897" y="5120640"/>
            <a:ext cx="7543800" cy="8229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>
                <a:solidFill>
                  <a:srgbClr val="FFFFFF"/>
                </a:solidFill>
              </a:rPr>
              <a:t>Reminder: Extra Credit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4831CE8-CE7C-49DF-BA32-7884E868A2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0" y="4906176"/>
            <a:ext cx="9141714" cy="64008"/>
          </a:xfrm>
          <a:prstGeom prst="rect">
            <a:avLst/>
          </a:prstGeom>
          <a:solidFill>
            <a:srgbClr val="B520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128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59C92-9B56-C7DC-6B69-B55C9B73F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86604"/>
            <a:ext cx="7711440" cy="1450757"/>
          </a:xfrm>
        </p:spPr>
        <p:txBody>
          <a:bodyPr/>
          <a:lstStyle/>
          <a:p>
            <a:r>
              <a:rPr lang="en-US" dirty="0"/>
              <a:t>REMINDER: FINAL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C5F83-A713-250E-846B-F3E8079364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should have started on at least a couple of the following sections (especially sample &amp; data):</a:t>
            </a:r>
          </a:p>
          <a:p>
            <a:r>
              <a:rPr lang="en-US" b="1" dirty="0"/>
              <a:t>Sample</a:t>
            </a:r>
            <a:r>
              <a:rPr lang="en-US" dirty="0"/>
              <a:t>—justify sampling strategy &amp; critique external validity</a:t>
            </a:r>
          </a:p>
          <a:p>
            <a:r>
              <a:rPr lang="en-US" b="1" dirty="0"/>
              <a:t>Data sources &amp; measures</a:t>
            </a:r>
            <a:r>
              <a:rPr lang="en-US" dirty="0"/>
              <a:t>—Specify what variables will be in the analysis and how they will be measured as well as data source</a:t>
            </a:r>
          </a:p>
          <a:p>
            <a:pPr lvl="1"/>
            <a:r>
              <a:rPr lang="en-US" dirty="0"/>
              <a:t>Pay attention to validity &amp; reliability of measures</a:t>
            </a:r>
          </a:p>
          <a:p>
            <a:r>
              <a:rPr lang="en-US" b="1" dirty="0"/>
              <a:t>Research Design &amp; Analysis Plan</a:t>
            </a:r>
            <a:r>
              <a:rPr lang="en-US" dirty="0"/>
              <a:t>—justify your choice of design &amp; provide all details necessary to evaluate internal validity</a:t>
            </a:r>
          </a:p>
          <a:p>
            <a:pPr lvl="1"/>
            <a:r>
              <a:rPr lang="en-US" dirty="0"/>
              <a:t>How will you be analyzing the data? The details here will vary based on your method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832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8EDCA-7470-8F5F-FE9C-7B1CC71F7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DEADLINES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C7B2BC-BB1F-6E48-4AA6-4D7EF27A56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800" dirty="0">
                <a:effectLst/>
                <a:latin typeface="Garamond" panose="02020404030301010803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Final Project Presentation, 11/24</a:t>
            </a:r>
          </a:p>
          <a:p>
            <a:pPr marL="74295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endParaRPr lang="en-US" sz="2800" dirty="0">
              <a:latin typeface="Garamond" panose="02020404030301010803" pitchFamily="18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marL="74295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800" dirty="0">
                <a:effectLst/>
                <a:latin typeface="Garamond" panose="02020404030301010803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Draft of Proposal due to Another, 11/24</a:t>
            </a:r>
          </a:p>
          <a:p>
            <a:pPr marL="110871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endParaRPr lang="en-US" sz="2800" dirty="0">
              <a:effectLst/>
              <a:latin typeface="Garamond" panose="02020404030301010803" pitchFamily="18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marL="74295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800" dirty="0">
                <a:effectLst/>
                <a:latin typeface="Garamond" panose="02020404030301010803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Peer Review of Another Proposal, 12/5</a:t>
            </a:r>
          </a:p>
          <a:p>
            <a:pPr marL="74295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endParaRPr lang="en-US" sz="2800" dirty="0">
              <a:effectLst/>
              <a:latin typeface="Garamond" panose="02020404030301010803" pitchFamily="18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pPr marL="742950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800" dirty="0">
                <a:effectLst/>
                <a:latin typeface="Garamond" panose="02020404030301010803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Proposal: Final draft</a:t>
            </a:r>
            <a:r>
              <a:rPr lang="en-US" sz="2800">
                <a:effectLst/>
                <a:latin typeface="Garamond" panose="02020404030301010803" pitchFamily="18" charset="0"/>
                <a:ea typeface="Malgun Gothic" panose="020B0503020000020004" pitchFamily="34" charset="-127"/>
                <a:cs typeface="Times New Roman" panose="02020603050405020304" pitchFamily="18" charset="0"/>
              </a:rPr>
              <a:t>, 12/8</a:t>
            </a:r>
            <a:endParaRPr lang="en-US" sz="2800" dirty="0">
              <a:effectLst/>
              <a:latin typeface="Garamond" panose="02020404030301010803" pitchFamily="18" charset="0"/>
              <a:ea typeface="Malgun Gothic" panose="020B0503020000020004" pitchFamily="34" charset="-127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103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800" y="234926"/>
            <a:ext cx="9372600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5900">
              <a:lnSpc>
                <a:spcPct val="100000"/>
              </a:lnSpc>
              <a:spcBef>
                <a:spcPts val="95"/>
              </a:spcBef>
              <a:tabLst>
                <a:tab pos="8648065" algn="l"/>
              </a:tabLst>
            </a:pPr>
            <a:r>
              <a:rPr lang="en-US" dirty="0"/>
              <a:t>Learning Objectives</a:t>
            </a:r>
            <a:r>
              <a:rPr dirty="0"/>
              <a:t>	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11"/>
          </p:nvPr>
        </p:nvSpPr>
        <p:spPr>
          <a:xfrm>
            <a:off x="2764639" y="6570854"/>
            <a:ext cx="3617103" cy="142988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>
                <a:latin typeface="Palatino Linotype" panose="02040502050505030304" pitchFamily="18" charset="0"/>
              </a:rPr>
              <a:t>Survey</a:t>
            </a:r>
            <a:r>
              <a:rPr spc="-60" dirty="0">
                <a:latin typeface="Palatino Linotype" panose="02040502050505030304" pitchFamily="18" charset="0"/>
              </a:rPr>
              <a:t> </a:t>
            </a:r>
            <a:r>
              <a:rPr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259571" y="6454587"/>
            <a:ext cx="651510" cy="219932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400" spc="-5" dirty="0">
                <a:latin typeface="Palatino Linotype" panose="02040502050505030304" pitchFamily="18" charset="0"/>
                <a:cs typeface="Caladea"/>
              </a:rPr>
              <a:t>Page</a:t>
            </a:r>
            <a:r>
              <a:rPr sz="1400" spc="-40" dirty="0">
                <a:latin typeface="Palatino Linotype" panose="02040502050505030304" pitchFamily="18" charset="0"/>
                <a:cs typeface="Caladea"/>
              </a:rPr>
              <a:t> </a:t>
            </a:r>
            <a:fld id="{81D60167-4931-47E6-BA6A-407CBD079E47}" type="slidenum">
              <a:rPr sz="1400" dirty="0">
                <a:latin typeface="Palatino Linotype" panose="02040502050505030304" pitchFamily="18" charset="0"/>
                <a:cs typeface="Caladea"/>
              </a:rPr>
              <a:t>5</a:t>
            </a:fld>
            <a:endParaRPr sz="1400" dirty="0">
              <a:latin typeface="Palatino Linotype" panose="02040502050505030304" pitchFamily="18" charset="0"/>
              <a:cs typeface="Calade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985773"/>
            <a:ext cx="7929245" cy="4590231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3600" b="1" spc="-5" dirty="0">
                <a:solidFill>
                  <a:srgbClr val="C00000"/>
                </a:solidFill>
                <a:latin typeface="Palatino Linotype" panose="02040502050505030304" pitchFamily="18" charset="0"/>
                <a:cs typeface="Caladea"/>
              </a:rPr>
              <a:t>Overview</a:t>
            </a:r>
            <a:endParaRPr sz="3600" dirty="0">
              <a:latin typeface="Palatino Linotype" panose="02040502050505030304" pitchFamily="18" charset="0"/>
              <a:cs typeface="Caladea"/>
            </a:endParaRPr>
          </a:p>
          <a:p>
            <a:pPr marL="469900" indent="-229235">
              <a:lnSpc>
                <a:spcPts val="2135"/>
              </a:lnSpc>
              <a:spcBef>
                <a:spcPts val="600"/>
              </a:spcBef>
              <a:buAutoNum type="arabicPeriod"/>
              <a:tabLst>
                <a:tab pos="470534" algn="l"/>
              </a:tabLst>
            </a:pPr>
            <a:endParaRPr lang="en-US" sz="2400" spc="-5" dirty="0">
              <a:latin typeface="Palatino Linotype" panose="02040502050505030304" pitchFamily="18" charset="0"/>
              <a:cs typeface="Caladea"/>
            </a:endParaRPr>
          </a:p>
          <a:p>
            <a:pPr marL="469900" indent="-229235">
              <a:lnSpc>
                <a:spcPts val="2135"/>
              </a:lnSpc>
              <a:spcBef>
                <a:spcPts val="600"/>
              </a:spcBef>
              <a:buAutoNum type="arabicPeriod"/>
              <a:tabLst>
                <a:tab pos="470534" algn="l"/>
              </a:tabLst>
            </a:pPr>
            <a:r>
              <a:rPr sz="2400" spc="-5" dirty="0">
                <a:latin typeface="Palatino Linotype" panose="02040502050505030304" pitchFamily="18" charset="0"/>
                <a:cs typeface="Caladea"/>
              </a:rPr>
              <a:t>What is </a:t>
            </a:r>
            <a:r>
              <a:rPr sz="2400" dirty="0">
                <a:latin typeface="Palatino Linotype" panose="02040502050505030304" pitchFamily="18" charset="0"/>
                <a:cs typeface="Caladea"/>
              </a:rPr>
              <a:t>a </a:t>
            </a:r>
            <a:r>
              <a:rPr sz="2400" spc="-5" dirty="0">
                <a:latin typeface="Palatino Linotype" panose="02040502050505030304" pitchFamily="18" charset="0"/>
                <a:cs typeface="Caladea"/>
              </a:rPr>
              <a:t>survey experiment? Why </a:t>
            </a:r>
            <a:r>
              <a:rPr sz="2400" dirty="0">
                <a:latin typeface="Palatino Linotype" panose="02040502050505030304" pitchFamily="18" charset="0"/>
                <a:cs typeface="Caladea"/>
              </a:rPr>
              <a:t>conduct </a:t>
            </a:r>
            <a:r>
              <a:rPr sz="2400" spc="-10" dirty="0">
                <a:latin typeface="Palatino Linotype" panose="02040502050505030304" pitchFamily="18" charset="0"/>
                <a:cs typeface="Caladea"/>
              </a:rPr>
              <a:t>one?</a:t>
            </a:r>
            <a:endParaRPr sz="2400" dirty="0">
              <a:latin typeface="Palatino Linotype" panose="02040502050505030304" pitchFamily="18" charset="0"/>
              <a:cs typeface="Caladea"/>
            </a:endParaRPr>
          </a:p>
          <a:p>
            <a:pPr marL="927100" lvl="1" indent="-229235">
              <a:lnSpc>
                <a:spcPts val="2135"/>
              </a:lnSpc>
              <a:spcBef>
                <a:spcPts val="600"/>
              </a:spcBef>
              <a:buAutoNum type="alphaLcPeriod"/>
              <a:tabLst>
                <a:tab pos="927735" algn="l"/>
              </a:tabLst>
            </a:pPr>
            <a:r>
              <a:rPr sz="2400" spc="-5" dirty="0">
                <a:latin typeface="Palatino Linotype" panose="02040502050505030304" pitchFamily="18" charset="0"/>
                <a:cs typeface="Caladea"/>
              </a:rPr>
              <a:t>Internal, external, and </a:t>
            </a:r>
            <a:r>
              <a:rPr sz="2400" dirty="0">
                <a:latin typeface="Palatino Linotype" panose="02040502050505030304" pitchFamily="18" charset="0"/>
                <a:cs typeface="Caladea"/>
              </a:rPr>
              <a:t>construct </a:t>
            </a:r>
            <a:r>
              <a:rPr sz="2400" spc="-5" dirty="0">
                <a:latin typeface="Palatino Linotype" panose="02040502050505030304" pitchFamily="18" charset="0"/>
                <a:cs typeface="Caladea"/>
              </a:rPr>
              <a:t>validity</a:t>
            </a:r>
            <a:endParaRPr lang="en-US" sz="2400" spc="-5" dirty="0">
              <a:latin typeface="Palatino Linotype" panose="02040502050505030304" pitchFamily="18" charset="0"/>
              <a:cs typeface="Caladea"/>
            </a:endParaRPr>
          </a:p>
          <a:p>
            <a:pPr marL="927100" lvl="1" indent="-229235">
              <a:lnSpc>
                <a:spcPts val="2135"/>
              </a:lnSpc>
              <a:spcBef>
                <a:spcPts val="600"/>
              </a:spcBef>
              <a:buAutoNum type="alphaLcPeriod"/>
              <a:tabLst>
                <a:tab pos="927735" algn="l"/>
              </a:tabLst>
            </a:pPr>
            <a:r>
              <a:rPr lang="en-US" sz="2400" spc="-5" dirty="0">
                <a:latin typeface="Palatino Linotype" panose="02040502050505030304" pitchFamily="18" charset="0"/>
                <a:cs typeface="Caladea"/>
              </a:rPr>
              <a:t>Between-subjects vs. Within-subjects design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endParaRPr sz="2000" dirty="0">
              <a:latin typeface="Palatino Linotype" panose="02040502050505030304" pitchFamily="18" charset="0"/>
              <a:cs typeface="Caladea"/>
            </a:endParaRPr>
          </a:p>
          <a:p>
            <a:pPr marL="469900" indent="-229235">
              <a:lnSpc>
                <a:spcPts val="2130"/>
              </a:lnSpc>
              <a:spcBef>
                <a:spcPts val="600"/>
              </a:spcBef>
              <a:buAutoNum type="arabicPeriod"/>
              <a:tabLst>
                <a:tab pos="470534" algn="l"/>
              </a:tabLst>
            </a:pPr>
            <a:r>
              <a:rPr lang="en-US" sz="2400" spc="-5" dirty="0">
                <a:latin typeface="Palatino Linotype" panose="02040502050505030304" pitchFamily="18" charset="0"/>
                <a:cs typeface="Caladea"/>
              </a:rPr>
              <a:t>Types</a:t>
            </a:r>
            <a:r>
              <a:rPr sz="2400" spc="-5" dirty="0">
                <a:latin typeface="Palatino Linotype" panose="02040502050505030304" pitchFamily="18" charset="0"/>
                <a:cs typeface="Caladea"/>
              </a:rPr>
              <a:t> of survey</a:t>
            </a:r>
            <a:r>
              <a:rPr sz="2400" spc="1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2400" spc="-5" dirty="0">
                <a:latin typeface="Palatino Linotype" panose="02040502050505030304" pitchFamily="18" charset="0"/>
                <a:cs typeface="Caladea"/>
              </a:rPr>
              <a:t>experiments</a:t>
            </a:r>
            <a:endParaRPr sz="2400" dirty="0">
              <a:latin typeface="Palatino Linotype" panose="02040502050505030304" pitchFamily="18" charset="0"/>
              <a:cs typeface="Caladea"/>
            </a:endParaRPr>
          </a:p>
          <a:p>
            <a:pPr marL="927100" lvl="1" indent="-229235">
              <a:lnSpc>
                <a:spcPts val="2105"/>
              </a:lnSpc>
              <a:spcBef>
                <a:spcPts val="600"/>
              </a:spcBef>
              <a:buAutoNum type="alphaLcPeriod"/>
              <a:tabLst>
                <a:tab pos="927735" algn="l"/>
              </a:tabLst>
            </a:pPr>
            <a:r>
              <a:rPr lang="en-US" sz="2400" spc="-5" dirty="0">
                <a:latin typeface="Palatino Linotype" panose="02040502050505030304" pitchFamily="18" charset="0"/>
                <a:cs typeface="Caladea"/>
              </a:rPr>
              <a:t>Measurement/Split-Ballot</a:t>
            </a:r>
          </a:p>
          <a:p>
            <a:pPr marL="927100" lvl="1" indent="-229235">
              <a:lnSpc>
                <a:spcPts val="2105"/>
              </a:lnSpc>
              <a:spcBef>
                <a:spcPts val="600"/>
              </a:spcBef>
              <a:buAutoNum type="alphaLcPeriod"/>
              <a:tabLst>
                <a:tab pos="927735" algn="l"/>
              </a:tabLst>
            </a:pPr>
            <a:r>
              <a:rPr lang="en-US" sz="2400" spc="-5" dirty="0">
                <a:latin typeface="Palatino Linotype" panose="02040502050505030304" pitchFamily="18" charset="0"/>
                <a:cs typeface="Caladea"/>
              </a:rPr>
              <a:t>Factorial/Vignette</a:t>
            </a:r>
          </a:p>
          <a:p>
            <a:pPr marL="927100" lvl="1" indent="-229235">
              <a:lnSpc>
                <a:spcPts val="2105"/>
              </a:lnSpc>
              <a:spcBef>
                <a:spcPts val="600"/>
              </a:spcBef>
              <a:buAutoNum type="alphaLcPeriod"/>
              <a:tabLst>
                <a:tab pos="927735" algn="l"/>
              </a:tabLst>
            </a:pPr>
            <a:r>
              <a:rPr lang="en-US" sz="2400" spc="-5" dirty="0">
                <a:latin typeface="Palatino Linotype" panose="02040502050505030304" pitchFamily="18" charset="0"/>
                <a:cs typeface="Caladea"/>
              </a:rPr>
              <a:t>Conjoint</a:t>
            </a:r>
            <a:endParaRPr sz="2400" dirty="0">
              <a:latin typeface="Palatino Linotype" panose="02040502050505030304" pitchFamily="18" charset="0"/>
              <a:cs typeface="Caladea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Font typeface="Caladea"/>
              <a:buAutoNum type="arabicPeriod"/>
            </a:pPr>
            <a:endParaRPr sz="2000" dirty="0">
              <a:latin typeface="Palatino Linotype" panose="02040502050505030304" pitchFamily="18" charset="0"/>
              <a:cs typeface="Caladea"/>
            </a:endParaRPr>
          </a:p>
          <a:p>
            <a:pPr marL="240665">
              <a:lnSpc>
                <a:spcPts val="2135"/>
              </a:lnSpc>
              <a:spcBef>
                <a:spcPts val="600"/>
              </a:spcBef>
              <a:tabLst>
                <a:tab pos="470534" algn="l"/>
              </a:tabLst>
            </a:pPr>
            <a:endParaRPr sz="2400" dirty="0">
              <a:latin typeface="Palatino Linotype" panose="02040502050505030304" pitchFamily="18" charset="0"/>
              <a:cs typeface="Calad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ftr" sz="quarter" idx="11"/>
          </p:nvPr>
        </p:nvSpPr>
        <p:spPr>
          <a:xfrm>
            <a:off x="2764639" y="6570854"/>
            <a:ext cx="3617103" cy="142988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>
                <a:latin typeface="Palatino Linotype" panose="02040502050505030304" pitchFamily="18" charset="0"/>
              </a:rPr>
              <a:t>Survey</a:t>
            </a:r>
            <a:r>
              <a:rPr spc="-60" dirty="0">
                <a:latin typeface="Palatino Linotype" panose="02040502050505030304" pitchFamily="18" charset="0"/>
              </a:rPr>
              <a:t> </a:t>
            </a:r>
            <a:r>
              <a:rPr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259571" y="6454587"/>
            <a:ext cx="651510" cy="219932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400" spc="-5" dirty="0">
                <a:latin typeface="Palatino Linotype" panose="02040502050505030304" pitchFamily="18" charset="0"/>
                <a:cs typeface="Caladea"/>
              </a:rPr>
              <a:t>Page</a:t>
            </a:r>
            <a:r>
              <a:rPr sz="1400" spc="-40" dirty="0">
                <a:latin typeface="Palatino Linotype" panose="02040502050505030304" pitchFamily="18" charset="0"/>
                <a:cs typeface="Caladea"/>
              </a:rPr>
              <a:t> </a:t>
            </a:r>
            <a:fld id="{81D60167-4931-47E6-BA6A-407CBD079E47}" type="slidenum">
              <a:rPr sz="1400" dirty="0">
                <a:latin typeface="Palatino Linotype" panose="02040502050505030304" pitchFamily="18" charset="0"/>
                <a:cs typeface="Caladea"/>
              </a:rPr>
              <a:t>6</a:t>
            </a:fld>
            <a:endParaRPr sz="1400" dirty="0">
              <a:latin typeface="Palatino Linotype" panose="02040502050505030304" pitchFamily="18" charset="0"/>
              <a:cs typeface="Calade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629665"/>
            <a:ext cx="8392795" cy="4965462"/>
          </a:xfrm>
          <a:prstGeom prst="rect">
            <a:avLst/>
          </a:prstGeom>
        </p:spPr>
        <p:txBody>
          <a:bodyPr vert="horz" wrap="square" lIns="0" tIns="1371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3000" b="1" spc="-5" dirty="0">
                <a:solidFill>
                  <a:srgbClr val="C00000"/>
                </a:solidFill>
                <a:latin typeface="Palatino Linotype" panose="02040502050505030304" pitchFamily="18" charset="0"/>
                <a:cs typeface="Caladea"/>
              </a:rPr>
              <a:t>What is </a:t>
            </a:r>
            <a:r>
              <a:rPr sz="3000" b="1" dirty="0">
                <a:solidFill>
                  <a:srgbClr val="C00000"/>
                </a:solidFill>
                <a:latin typeface="Palatino Linotype" panose="02040502050505030304" pitchFamily="18" charset="0"/>
                <a:cs typeface="Caladea"/>
              </a:rPr>
              <a:t>a survey experiment?</a:t>
            </a:r>
            <a:endParaRPr sz="3000" dirty="0">
              <a:latin typeface="Palatino Linotype" panose="02040502050505030304" pitchFamily="18" charset="0"/>
              <a:cs typeface="Caladea"/>
            </a:endParaRPr>
          </a:p>
          <a:p>
            <a:pPr marL="240665">
              <a:lnSpc>
                <a:spcPts val="2135"/>
              </a:lnSpc>
              <a:spcBef>
                <a:spcPts val="585"/>
              </a:spcBef>
              <a:tabLst>
                <a:tab pos="470534" algn="l"/>
              </a:tabLst>
            </a:pPr>
            <a:endParaRPr lang="en-US" sz="1800" spc="-5" dirty="0">
              <a:latin typeface="Palatino Linotype" panose="02040502050505030304" pitchFamily="18" charset="0"/>
              <a:cs typeface="Caladea"/>
            </a:endParaRPr>
          </a:p>
          <a:p>
            <a:pPr marL="240665">
              <a:lnSpc>
                <a:spcPts val="2135"/>
              </a:lnSpc>
              <a:spcBef>
                <a:spcPts val="585"/>
              </a:spcBef>
              <a:tabLst>
                <a:tab pos="470534" algn="l"/>
              </a:tabLst>
            </a:pPr>
            <a:endParaRPr lang="en-US" spc="-5" dirty="0">
              <a:latin typeface="Palatino Linotype" panose="02040502050505030304" pitchFamily="18" charset="0"/>
              <a:cs typeface="Caladea"/>
            </a:endParaRPr>
          </a:p>
          <a:p>
            <a:pPr marL="240665">
              <a:lnSpc>
                <a:spcPts val="2135"/>
              </a:lnSpc>
              <a:spcBef>
                <a:spcPts val="585"/>
              </a:spcBef>
              <a:tabLst>
                <a:tab pos="470534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An experiment embedded within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a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survey</a:t>
            </a:r>
            <a:endParaRPr lang="en-US" sz="1800" spc="-5" dirty="0">
              <a:latin typeface="Palatino Linotype" panose="02040502050505030304" pitchFamily="18" charset="0"/>
              <a:cs typeface="Caladea"/>
            </a:endParaRPr>
          </a:p>
          <a:p>
            <a:pPr marL="240665">
              <a:lnSpc>
                <a:spcPts val="2135"/>
              </a:lnSpc>
              <a:spcBef>
                <a:spcPts val="585"/>
              </a:spcBef>
              <a:tabLst>
                <a:tab pos="470534" algn="l"/>
              </a:tabLst>
            </a:pP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12065" marR="400050">
              <a:lnSpc>
                <a:spcPts val="2110"/>
              </a:lnSpc>
              <a:spcBef>
                <a:spcPts val="210"/>
              </a:spcBef>
              <a:tabLst>
                <a:tab pos="241935" algn="l"/>
              </a:tabLst>
            </a:pPr>
            <a:r>
              <a:rPr lang="en-US" sz="1800" i="1" spc="-5" dirty="0">
                <a:latin typeface="Palatino Linotype" panose="02040502050505030304" pitchFamily="18" charset="0"/>
                <a:cs typeface="Caladea"/>
              </a:rPr>
              <a:t>“…studies </a:t>
            </a:r>
            <a:r>
              <a:rPr lang="en-US" sz="1800" i="1" dirty="0">
                <a:latin typeface="Palatino Linotype" panose="02040502050505030304" pitchFamily="18" charset="0"/>
                <a:cs typeface="Caladea"/>
              </a:rPr>
              <a:t>in </a:t>
            </a:r>
            <a:r>
              <a:rPr lang="en-US" sz="1800" i="1" spc="-5" dirty="0">
                <a:latin typeface="Palatino Linotype" panose="02040502050505030304" pitchFamily="18" charset="0"/>
                <a:cs typeface="Caladea"/>
              </a:rPr>
              <a:t>which </a:t>
            </a:r>
            <a:r>
              <a:rPr lang="en-US" sz="1800" i="1" dirty="0">
                <a:latin typeface="Palatino Linotype" panose="02040502050505030304" pitchFamily="18" charset="0"/>
                <a:cs typeface="Caladea"/>
              </a:rPr>
              <a:t>the </a:t>
            </a:r>
            <a:r>
              <a:rPr lang="en-US" sz="1800" i="1" spc="-5" dirty="0">
                <a:latin typeface="Palatino Linotype" panose="02040502050505030304" pitchFamily="18" charset="0"/>
                <a:cs typeface="Caladea"/>
              </a:rPr>
              <a:t>researcher </a:t>
            </a:r>
            <a:r>
              <a:rPr lang="en-US" sz="1800" i="1" dirty="0">
                <a:latin typeface="Palatino Linotype" panose="02040502050505030304" pitchFamily="18" charset="0"/>
                <a:cs typeface="Caladea"/>
              </a:rPr>
              <a:t>controls </a:t>
            </a:r>
            <a:r>
              <a:rPr lang="en-US" sz="1800" i="1" spc="-5" dirty="0">
                <a:latin typeface="Palatino Linotype" panose="02040502050505030304" pitchFamily="18" charset="0"/>
                <a:cs typeface="Caladea"/>
              </a:rPr>
              <a:t>the </a:t>
            </a:r>
            <a:r>
              <a:rPr lang="en-US" sz="1800" b="1" i="1" spc="-5" dirty="0">
                <a:latin typeface="Palatino Linotype" panose="02040502050505030304" pitchFamily="18" charset="0"/>
                <a:cs typeface="Caladea"/>
              </a:rPr>
              <a:t>random assignment of  participants to variations of </a:t>
            </a:r>
            <a:r>
              <a:rPr lang="en-US" sz="1800" b="1" i="1" dirty="0">
                <a:latin typeface="Palatino Linotype" panose="02040502050505030304" pitchFamily="18" charset="0"/>
                <a:cs typeface="Caladea"/>
              </a:rPr>
              <a:t>the </a:t>
            </a:r>
            <a:r>
              <a:rPr lang="en-US" sz="1800" b="1" i="1" spc="-5" dirty="0">
                <a:latin typeface="Palatino Linotype" panose="02040502050505030304" pitchFamily="18" charset="0"/>
                <a:cs typeface="Caladea"/>
              </a:rPr>
              <a:t>independent variable </a:t>
            </a:r>
            <a:r>
              <a:rPr lang="en-US" sz="1800" i="1" dirty="0">
                <a:latin typeface="Palatino Linotype" panose="02040502050505030304" pitchFamily="18" charset="0"/>
                <a:cs typeface="Caladea"/>
              </a:rPr>
              <a:t>in </a:t>
            </a:r>
            <a:r>
              <a:rPr lang="en-US" sz="1800" i="1" spc="-5" dirty="0">
                <a:latin typeface="Palatino Linotype" panose="02040502050505030304" pitchFamily="18" charset="0"/>
                <a:cs typeface="Caladea"/>
              </a:rPr>
              <a:t>order to observe  their effects on </a:t>
            </a:r>
            <a:r>
              <a:rPr lang="en-US" sz="1800" i="1" dirty="0">
                <a:latin typeface="Palatino Linotype" panose="02040502050505030304" pitchFamily="18" charset="0"/>
                <a:cs typeface="Caladea"/>
              </a:rPr>
              <a:t>a </a:t>
            </a:r>
            <a:r>
              <a:rPr lang="en-US" sz="1800" i="1" spc="-5" dirty="0">
                <a:latin typeface="Palatino Linotype" panose="02040502050505030304" pitchFamily="18" charset="0"/>
                <a:cs typeface="Caladea"/>
              </a:rPr>
              <a:t>dependent </a:t>
            </a:r>
            <a:r>
              <a:rPr lang="en-US" sz="1800" i="1" dirty="0">
                <a:latin typeface="Palatino Linotype" panose="02040502050505030304" pitchFamily="18" charset="0"/>
                <a:cs typeface="Caladea"/>
              </a:rPr>
              <a:t>variable.” (Mutz 2011, </a:t>
            </a:r>
            <a:r>
              <a:rPr lang="en-US" sz="1800" i="1" spc="-10" dirty="0">
                <a:latin typeface="Palatino Linotype" panose="02040502050505030304" pitchFamily="18" charset="0"/>
                <a:cs typeface="Caladea"/>
              </a:rPr>
              <a:t>p.2; </a:t>
            </a:r>
            <a:r>
              <a:rPr lang="en-US" sz="1800" i="1" spc="-5" dirty="0">
                <a:latin typeface="Palatino Linotype" panose="02040502050505030304" pitchFamily="18" charset="0"/>
                <a:cs typeface="Caladea"/>
              </a:rPr>
              <a:t>emphasis</a:t>
            </a:r>
            <a:r>
              <a:rPr lang="en-US" sz="1800" i="1" spc="5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lang="en-US" sz="1800" i="1" spc="-5" dirty="0">
                <a:latin typeface="Palatino Linotype" panose="02040502050505030304" pitchFamily="18" charset="0"/>
                <a:cs typeface="Caladea"/>
              </a:rPr>
              <a:t>mine)</a:t>
            </a:r>
            <a:endParaRPr lang="en-US" sz="1800" i="1" dirty="0">
              <a:latin typeface="Palatino Linotype" panose="02040502050505030304" pitchFamily="18" charset="0"/>
              <a:cs typeface="Caladea"/>
            </a:endParaRPr>
          </a:p>
          <a:p>
            <a:pPr lvl="1">
              <a:lnSpc>
                <a:spcPct val="100000"/>
              </a:lnSpc>
              <a:buFont typeface="Caladea"/>
              <a:buAutoNum type="alphaLcPeriod"/>
            </a:pPr>
            <a:endParaRPr sz="1850" dirty="0">
              <a:latin typeface="Palatino Linotype" panose="02040502050505030304" pitchFamily="18" charset="0"/>
              <a:cs typeface="Caladea"/>
            </a:endParaRPr>
          </a:p>
          <a:p>
            <a:pPr marL="240665" marR="850265">
              <a:lnSpc>
                <a:spcPts val="2110"/>
              </a:lnSpc>
              <a:tabLst>
                <a:tab pos="470534" algn="l"/>
              </a:tabLst>
            </a:pPr>
            <a:r>
              <a:rPr lang="en-US" sz="1800" spc="-5" dirty="0">
                <a:latin typeface="Palatino Linotype" panose="02040502050505030304" pitchFamily="18" charset="0"/>
                <a:cs typeface="Caladea"/>
              </a:rPr>
              <a:t>*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Designing an effective survey experiment requires designing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an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effective 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experiment </a:t>
            </a:r>
            <a:r>
              <a:rPr sz="1800" b="1" spc="-10" dirty="0">
                <a:latin typeface="Palatino Linotype" panose="02040502050505030304" pitchFamily="18" charset="0"/>
                <a:cs typeface="Caladea"/>
              </a:rPr>
              <a:t>and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an effective</a:t>
            </a:r>
            <a:r>
              <a:rPr sz="1800" spc="1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survey</a:t>
            </a:r>
            <a:r>
              <a:rPr lang="en-US" sz="1800" spc="-5" dirty="0">
                <a:latin typeface="Palatino Linotype" panose="02040502050505030304" pitchFamily="18" charset="0"/>
                <a:cs typeface="Caladea"/>
              </a:rPr>
              <a:t>*</a:t>
            </a:r>
          </a:p>
          <a:p>
            <a:pPr marL="240665" marR="850265">
              <a:lnSpc>
                <a:spcPts val="2110"/>
              </a:lnSpc>
              <a:tabLst>
                <a:tab pos="470534" algn="l"/>
              </a:tabLst>
            </a:pP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742950" lvl="1" indent="-285750">
              <a:lnSpc>
                <a:spcPct val="100000"/>
              </a:lnSpc>
              <a:spcBef>
                <a:spcPts val="15"/>
              </a:spcBef>
              <a:buFont typeface="Arial" panose="020B0604020202020204" pitchFamily="34" charset="0"/>
              <a:buChar char="•"/>
            </a:pPr>
            <a:endParaRPr lang="en-US" sz="1700" dirty="0">
              <a:latin typeface="Palatino Linotype" panose="02040502050505030304" pitchFamily="18" charset="0"/>
              <a:cs typeface="Caladea"/>
            </a:endParaRPr>
          </a:p>
          <a:p>
            <a:pPr marL="0" lvl="1">
              <a:lnSpc>
                <a:spcPct val="100000"/>
              </a:lnSpc>
              <a:spcBef>
                <a:spcPts val="15"/>
              </a:spcBef>
            </a:pPr>
            <a:r>
              <a:rPr lang="en-US" sz="1700" dirty="0">
                <a:latin typeface="Palatino Linotype" panose="02040502050505030304" pitchFamily="18" charset="0"/>
                <a:cs typeface="Caladea"/>
              </a:rPr>
              <a:t>If your dependent variable is about beliefs/policy preferences and you’re interested in the factors predicting those beliefs, this method is for you.</a:t>
            </a:r>
            <a:endParaRPr sz="1700" dirty="0">
              <a:latin typeface="Palatino Linotype" panose="02040502050505030304" pitchFamily="18" charset="0"/>
              <a:cs typeface="Caladea"/>
            </a:endParaRPr>
          </a:p>
          <a:p>
            <a:pPr marL="927100" lvl="1" indent="-229235">
              <a:lnSpc>
                <a:spcPts val="2135"/>
              </a:lnSpc>
              <a:buAutoNum type="alphaLcPeriod"/>
              <a:tabLst>
                <a:tab pos="927735" algn="l"/>
              </a:tabLst>
            </a:pPr>
            <a:endParaRPr sz="1800" dirty="0">
              <a:latin typeface="Palatino Linotype" panose="02040502050505030304" pitchFamily="18" charset="0"/>
              <a:cs typeface="Calad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70051" y="1804161"/>
            <a:ext cx="1586230" cy="567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130"/>
              </a:lnSpc>
              <a:spcBef>
                <a:spcPts val="100"/>
              </a:spcBef>
            </a:pPr>
            <a:r>
              <a:rPr sz="1800" u="sng" spc="-450" dirty="0">
                <a:uFill>
                  <a:solidFill>
                    <a:srgbClr val="000000"/>
                  </a:solidFill>
                </a:uFill>
                <a:latin typeface="Palatino Linotype" panose="02040502050505030304" pitchFamily="18" charset="0"/>
                <a:cs typeface="Times New Roman"/>
              </a:rPr>
              <a:t> </a:t>
            </a:r>
            <a:r>
              <a:rPr sz="1800" u="sng" spc="-15" dirty="0">
                <a:uFill>
                  <a:solidFill>
                    <a:srgbClr val="000000"/>
                  </a:solidFill>
                </a:uFill>
                <a:latin typeface="Palatino Linotype" panose="02040502050505030304" pitchFamily="18" charset="0"/>
                <a:cs typeface="Caladea"/>
              </a:rPr>
              <a:t>Before</a:t>
            </a:r>
            <a:r>
              <a:rPr sz="1800" u="sng" spc="-35" dirty="0">
                <a:uFill>
                  <a:solidFill>
                    <a:srgbClr val="000000"/>
                  </a:solidFill>
                </a:uFill>
                <a:latin typeface="Palatino Linotype" panose="02040502050505030304" pitchFamily="18" charset="0"/>
                <a:cs typeface="Caladea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Palatino Linotype" panose="02040502050505030304" pitchFamily="18" charset="0"/>
                <a:cs typeface="Caladea"/>
              </a:rPr>
              <a:t>Random</a:t>
            </a:r>
            <a:r>
              <a:rPr sz="1800" u="sng" spc="10" dirty="0">
                <a:uFill>
                  <a:solidFill>
                    <a:srgbClr val="000000"/>
                  </a:solidFill>
                </a:uFill>
                <a:latin typeface="Palatino Linotype" panose="02040502050505030304" pitchFamily="18" charset="0"/>
                <a:cs typeface="Caladea"/>
              </a:rPr>
              <a:t> 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R="40640" algn="ctr">
              <a:lnSpc>
                <a:spcPts val="2130"/>
              </a:lnSpc>
            </a:pPr>
            <a:r>
              <a:rPr sz="1800" u="sng" spc="-450" dirty="0">
                <a:uFill>
                  <a:solidFill>
                    <a:srgbClr val="000000"/>
                  </a:solidFill>
                </a:uFill>
                <a:latin typeface="Palatino Linotype" panose="02040502050505030304" pitchFamily="18" charset="0"/>
                <a:cs typeface="Times New Roman"/>
              </a:rPr>
              <a:t> 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Palatino Linotype" panose="02040502050505030304" pitchFamily="18" charset="0"/>
                <a:cs typeface="Caladea"/>
              </a:rPr>
              <a:t>Assignment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239452" y="2006155"/>
            <a:ext cx="771525" cy="771525"/>
            <a:chOff x="3239452" y="2006155"/>
            <a:chExt cx="771525" cy="771525"/>
          </a:xfrm>
        </p:grpSpPr>
        <p:sp>
          <p:nvSpPr>
            <p:cNvPr id="4" name="object 4"/>
            <p:cNvSpPr/>
            <p:nvPr/>
          </p:nvSpPr>
          <p:spPr>
            <a:xfrm>
              <a:off x="3244214" y="2010917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37" y="5034"/>
                  </a:lnTo>
                  <a:lnTo>
                    <a:pt x="106746" y="19372"/>
                  </a:lnTo>
                  <a:lnTo>
                    <a:pt x="71374" y="41867"/>
                  </a:lnTo>
                  <a:lnTo>
                    <a:pt x="41867" y="71374"/>
                  </a:lnTo>
                  <a:lnTo>
                    <a:pt x="19372" y="106746"/>
                  </a:lnTo>
                  <a:lnTo>
                    <a:pt x="5034" y="146837"/>
                  </a:lnTo>
                  <a:lnTo>
                    <a:pt x="0" y="190500"/>
                  </a:lnTo>
                  <a:lnTo>
                    <a:pt x="5034" y="234202"/>
                  </a:lnTo>
                  <a:lnTo>
                    <a:pt x="19372" y="274308"/>
                  </a:lnTo>
                  <a:lnTo>
                    <a:pt x="41867" y="309678"/>
                  </a:lnTo>
                  <a:lnTo>
                    <a:pt x="71374" y="339172"/>
                  </a:lnTo>
                  <a:lnTo>
                    <a:pt x="106746" y="361650"/>
                  </a:lnTo>
                  <a:lnTo>
                    <a:pt x="146837" y="375972"/>
                  </a:lnTo>
                  <a:lnTo>
                    <a:pt x="190500" y="381000"/>
                  </a:lnTo>
                  <a:lnTo>
                    <a:pt x="234162" y="375972"/>
                  </a:lnTo>
                  <a:lnTo>
                    <a:pt x="274253" y="361650"/>
                  </a:lnTo>
                  <a:lnTo>
                    <a:pt x="309625" y="339172"/>
                  </a:lnTo>
                  <a:lnTo>
                    <a:pt x="339132" y="309678"/>
                  </a:lnTo>
                  <a:lnTo>
                    <a:pt x="361627" y="274308"/>
                  </a:lnTo>
                  <a:lnTo>
                    <a:pt x="375965" y="234202"/>
                  </a:lnTo>
                  <a:lnTo>
                    <a:pt x="381000" y="190500"/>
                  </a:lnTo>
                  <a:lnTo>
                    <a:pt x="375965" y="146837"/>
                  </a:lnTo>
                  <a:lnTo>
                    <a:pt x="361627" y="106746"/>
                  </a:lnTo>
                  <a:lnTo>
                    <a:pt x="339132" y="71374"/>
                  </a:lnTo>
                  <a:lnTo>
                    <a:pt x="309625" y="41867"/>
                  </a:lnTo>
                  <a:lnTo>
                    <a:pt x="274253" y="19372"/>
                  </a:lnTo>
                  <a:lnTo>
                    <a:pt x="234162" y="5034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3244214" y="2010917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34" y="146837"/>
                  </a:lnTo>
                  <a:lnTo>
                    <a:pt x="19372" y="106746"/>
                  </a:lnTo>
                  <a:lnTo>
                    <a:pt x="41867" y="71374"/>
                  </a:lnTo>
                  <a:lnTo>
                    <a:pt x="71374" y="41867"/>
                  </a:lnTo>
                  <a:lnTo>
                    <a:pt x="106746" y="19372"/>
                  </a:lnTo>
                  <a:lnTo>
                    <a:pt x="146837" y="5034"/>
                  </a:lnTo>
                  <a:lnTo>
                    <a:pt x="190500" y="0"/>
                  </a:lnTo>
                  <a:lnTo>
                    <a:pt x="234162" y="5034"/>
                  </a:lnTo>
                  <a:lnTo>
                    <a:pt x="274253" y="19372"/>
                  </a:lnTo>
                  <a:lnTo>
                    <a:pt x="309625" y="41867"/>
                  </a:lnTo>
                  <a:lnTo>
                    <a:pt x="339132" y="71374"/>
                  </a:lnTo>
                  <a:lnTo>
                    <a:pt x="361627" y="106746"/>
                  </a:lnTo>
                  <a:lnTo>
                    <a:pt x="375965" y="146837"/>
                  </a:lnTo>
                  <a:lnTo>
                    <a:pt x="381000" y="190500"/>
                  </a:lnTo>
                  <a:lnTo>
                    <a:pt x="375965" y="234202"/>
                  </a:lnTo>
                  <a:lnTo>
                    <a:pt x="361627" y="274308"/>
                  </a:lnTo>
                  <a:lnTo>
                    <a:pt x="339132" y="309678"/>
                  </a:lnTo>
                  <a:lnTo>
                    <a:pt x="309625" y="339172"/>
                  </a:lnTo>
                  <a:lnTo>
                    <a:pt x="274253" y="361650"/>
                  </a:lnTo>
                  <a:lnTo>
                    <a:pt x="234162" y="375972"/>
                  </a:lnTo>
                  <a:lnTo>
                    <a:pt x="190500" y="381000"/>
                  </a:lnTo>
                  <a:lnTo>
                    <a:pt x="146837" y="375972"/>
                  </a:lnTo>
                  <a:lnTo>
                    <a:pt x="106746" y="361650"/>
                  </a:lnTo>
                  <a:lnTo>
                    <a:pt x="71374" y="339172"/>
                  </a:lnTo>
                  <a:lnTo>
                    <a:pt x="41867" y="309678"/>
                  </a:lnTo>
                  <a:lnTo>
                    <a:pt x="19372" y="274308"/>
                  </a:lnTo>
                  <a:lnTo>
                    <a:pt x="5034" y="234202"/>
                  </a:lnTo>
                  <a:lnTo>
                    <a:pt x="0" y="190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3625214" y="2391917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37" y="5034"/>
                  </a:lnTo>
                  <a:lnTo>
                    <a:pt x="106746" y="19372"/>
                  </a:lnTo>
                  <a:lnTo>
                    <a:pt x="71374" y="41867"/>
                  </a:lnTo>
                  <a:lnTo>
                    <a:pt x="41867" y="71374"/>
                  </a:lnTo>
                  <a:lnTo>
                    <a:pt x="19372" y="106746"/>
                  </a:lnTo>
                  <a:lnTo>
                    <a:pt x="5034" y="146837"/>
                  </a:lnTo>
                  <a:lnTo>
                    <a:pt x="0" y="190500"/>
                  </a:lnTo>
                  <a:lnTo>
                    <a:pt x="5034" y="234202"/>
                  </a:lnTo>
                  <a:lnTo>
                    <a:pt x="19372" y="274308"/>
                  </a:lnTo>
                  <a:lnTo>
                    <a:pt x="41867" y="309678"/>
                  </a:lnTo>
                  <a:lnTo>
                    <a:pt x="71374" y="339172"/>
                  </a:lnTo>
                  <a:lnTo>
                    <a:pt x="106746" y="361650"/>
                  </a:lnTo>
                  <a:lnTo>
                    <a:pt x="146837" y="375972"/>
                  </a:lnTo>
                  <a:lnTo>
                    <a:pt x="190500" y="381000"/>
                  </a:lnTo>
                  <a:lnTo>
                    <a:pt x="234162" y="375972"/>
                  </a:lnTo>
                  <a:lnTo>
                    <a:pt x="274253" y="361650"/>
                  </a:lnTo>
                  <a:lnTo>
                    <a:pt x="309625" y="339172"/>
                  </a:lnTo>
                  <a:lnTo>
                    <a:pt x="339132" y="309678"/>
                  </a:lnTo>
                  <a:lnTo>
                    <a:pt x="361627" y="274308"/>
                  </a:lnTo>
                  <a:lnTo>
                    <a:pt x="375965" y="234202"/>
                  </a:lnTo>
                  <a:lnTo>
                    <a:pt x="381000" y="190500"/>
                  </a:lnTo>
                  <a:lnTo>
                    <a:pt x="375965" y="146837"/>
                  </a:lnTo>
                  <a:lnTo>
                    <a:pt x="361627" y="106746"/>
                  </a:lnTo>
                  <a:lnTo>
                    <a:pt x="339132" y="71374"/>
                  </a:lnTo>
                  <a:lnTo>
                    <a:pt x="309625" y="41867"/>
                  </a:lnTo>
                  <a:lnTo>
                    <a:pt x="274253" y="19372"/>
                  </a:lnTo>
                  <a:lnTo>
                    <a:pt x="234162" y="5034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3625214" y="2391917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34" y="146837"/>
                  </a:lnTo>
                  <a:lnTo>
                    <a:pt x="19372" y="106746"/>
                  </a:lnTo>
                  <a:lnTo>
                    <a:pt x="41867" y="71374"/>
                  </a:lnTo>
                  <a:lnTo>
                    <a:pt x="71374" y="41867"/>
                  </a:lnTo>
                  <a:lnTo>
                    <a:pt x="106746" y="19372"/>
                  </a:lnTo>
                  <a:lnTo>
                    <a:pt x="146837" y="5034"/>
                  </a:lnTo>
                  <a:lnTo>
                    <a:pt x="190500" y="0"/>
                  </a:lnTo>
                  <a:lnTo>
                    <a:pt x="234162" y="5034"/>
                  </a:lnTo>
                  <a:lnTo>
                    <a:pt x="274253" y="19372"/>
                  </a:lnTo>
                  <a:lnTo>
                    <a:pt x="309625" y="41867"/>
                  </a:lnTo>
                  <a:lnTo>
                    <a:pt x="339132" y="71374"/>
                  </a:lnTo>
                  <a:lnTo>
                    <a:pt x="361627" y="106746"/>
                  </a:lnTo>
                  <a:lnTo>
                    <a:pt x="375965" y="146837"/>
                  </a:lnTo>
                  <a:lnTo>
                    <a:pt x="381000" y="190500"/>
                  </a:lnTo>
                  <a:lnTo>
                    <a:pt x="375965" y="234202"/>
                  </a:lnTo>
                  <a:lnTo>
                    <a:pt x="361627" y="274308"/>
                  </a:lnTo>
                  <a:lnTo>
                    <a:pt x="339132" y="309678"/>
                  </a:lnTo>
                  <a:lnTo>
                    <a:pt x="309625" y="339172"/>
                  </a:lnTo>
                  <a:lnTo>
                    <a:pt x="274253" y="361650"/>
                  </a:lnTo>
                  <a:lnTo>
                    <a:pt x="234162" y="375972"/>
                  </a:lnTo>
                  <a:lnTo>
                    <a:pt x="190500" y="381000"/>
                  </a:lnTo>
                  <a:lnTo>
                    <a:pt x="146837" y="375972"/>
                  </a:lnTo>
                  <a:lnTo>
                    <a:pt x="106746" y="361650"/>
                  </a:lnTo>
                  <a:lnTo>
                    <a:pt x="71374" y="339172"/>
                  </a:lnTo>
                  <a:lnTo>
                    <a:pt x="41867" y="309678"/>
                  </a:lnTo>
                  <a:lnTo>
                    <a:pt x="19372" y="274308"/>
                  </a:lnTo>
                  <a:lnTo>
                    <a:pt x="5034" y="234202"/>
                  </a:lnTo>
                  <a:lnTo>
                    <a:pt x="0" y="190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4230052" y="1548955"/>
            <a:ext cx="390525" cy="390525"/>
            <a:chOff x="4230052" y="1548955"/>
            <a:chExt cx="390525" cy="390525"/>
          </a:xfrm>
        </p:grpSpPr>
        <p:sp>
          <p:nvSpPr>
            <p:cNvPr id="9" name="object 9"/>
            <p:cNvSpPr/>
            <p:nvPr/>
          </p:nvSpPr>
          <p:spPr>
            <a:xfrm>
              <a:off x="4234815" y="1553717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37" y="5034"/>
                  </a:lnTo>
                  <a:lnTo>
                    <a:pt x="106746" y="19372"/>
                  </a:lnTo>
                  <a:lnTo>
                    <a:pt x="71374" y="41867"/>
                  </a:lnTo>
                  <a:lnTo>
                    <a:pt x="41867" y="71374"/>
                  </a:lnTo>
                  <a:lnTo>
                    <a:pt x="19372" y="106746"/>
                  </a:lnTo>
                  <a:lnTo>
                    <a:pt x="5034" y="146837"/>
                  </a:lnTo>
                  <a:lnTo>
                    <a:pt x="0" y="190500"/>
                  </a:lnTo>
                  <a:lnTo>
                    <a:pt x="5034" y="234202"/>
                  </a:lnTo>
                  <a:lnTo>
                    <a:pt x="19372" y="274308"/>
                  </a:lnTo>
                  <a:lnTo>
                    <a:pt x="41867" y="309678"/>
                  </a:lnTo>
                  <a:lnTo>
                    <a:pt x="71374" y="339172"/>
                  </a:lnTo>
                  <a:lnTo>
                    <a:pt x="106746" y="361650"/>
                  </a:lnTo>
                  <a:lnTo>
                    <a:pt x="146837" y="375972"/>
                  </a:lnTo>
                  <a:lnTo>
                    <a:pt x="190500" y="381000"/>
                  </a:lnTo>
                  <a:lnTo>
                    <a:pt x="234162" y="375972"/>
                  </a:lnTo>
                  <a:lnTo>
                    <a:pt x="274253" y="361650"/>
                  </a:lnTo>
                  <a:lnTo>
                    <a:pt x="309625" y="339172"/>
                  </a:lnTo>
                  <a:lnTo>
                    <a:pt x="339132" y="309678"/>
                  </a:lnTo>
                  <a:lnTo>
                    <a:pt x="361627" y="274308"/>
                  </a:lnTo>
                  <a:lnTo>
                    <a:pt x="375965" y="234202"/>
                  </a:lnTo>
                  <a:lnTo>
                    <a:pt x="381000" y="190500"/>
                  </a:lnTo>
                  <a:lnTo>
                    <a:pt x="375965" y="146837"/>
                  </a:lnTo>
                  <a:lnTo>
                    <a:pt x="361627" y="106746"/>
                  </a:lnTo>
                  <a:lnTo>
                    <a:pt x="339132" y="71374"/>
                  </a:lnTo>
                  <a:lnTo>
                    <a:pt x="309625" y="41867"/>
                  </a:lnTo>
                  <a:lnTo>
                    <a:pt x="274253" y="19372"/>
                  </a:lnTo>
                  <a:lnTo>
                    <a:pt x="234162" y="5034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234815" y="1553717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34" y="146837"/>
                  </a:lnTo>
                  <a:lnTo>
                    <a:pt x="19372" y="106746"/>
                  </a:lnTo>
                  <a:lnTo>
                    <a:pt x="41867" y="71374"/>
                  </a:lnTo>
                  <a:lnTo>
                    <a:pt x="71374" y="41867"/>
                  </a:lnTo>
                  <a:lnTo>
                    <a:pt x="106746" y="19372"/>
                  </a:lnTo>
                  <a:lnTo>
                    <a:pt x="146837" y="5034"/>
                  </a:lnTo>
                  <a:lnTo>
                    <a:pt x="190500" y="0"/>
                  </a:lnTo>
                  <a:lnTo>
                    <a:pt x="234162" y="5034"/>
                  </a:lnTo>
                  <a:lnTo>
                    <a:pt x="274253" y="19372"/>
                  </a:lnTo>
                  <a:lnTo>
                    <a:pt x="309625" y="41867"/>
                  </a:lnTo>
                  <a:lnTo>
                    <a:pt x="339132" y="71374"/>
                  </a:lnTo>
                  <a:lnTo>
                    <a:pt x="361627" y="106746"/>
                  </a:lnTo>
                  <a:lnTo>
                    <a:pt x="375965" y="146837"/>
                  </a:lnTo>
                  <a:lnTo>
                    <a:pt x="381000" y="190500"/>
                  </a:lnTo>
                  <a:lnTo>
                    <a:pt x="375965" y="234202"/>
                  </a:lnTo>
                  <a:lnTo>
                    <a:pt x="361627" y="274308"/>
                  </a:lnTo>
                  <a:lnTo>
                    <a:pt x="339132" y="309678"/>
                  </a:lnTo>
                  <a:lnTo>
                    <a:pt x="309625" y="339172"/>
                  </a:lnTo>
                  <a:lnTo>
                    <a:pt x="274253" y="361650"/>
                  </a:lnTo>
                  <a:lnTo>
                    <a:pt x="234162" y="375972"/>
                  </a:lnTo>
                  <a:lnTo>
                    <a:pt x="190500" y="381000"/>
                  </a:lnTo>
                  <a:lnTo>
                    <a:pt x="146837" y="375972"/>
                  </a:lnTo>
                  <a:lnTo>
                    <a:pt x="106746" y="361650"/>
                  </a:lnTo>
                  <a:lnTo>
                    <a:pt x="71374" y="339172"/>
                  </a:lnTo>
                  <a:lnTo>
                    <a:pt x="41867" y="309678"/>
                  </a:lnTo>
                  <a:lnTo>
                    <a:pt x="19372" y="274308"/>
                  </a:lnTo>
                  <a:lnTo>
                    <a:pt x="5034" y="234202"/>
                  </a:lnTo>
                  <a:lnTo>
                    <a:pt x="0" y="190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3620452" y="1472755"/>
            <a:ext cx="390525" cy="390525"/>
            <a:chOff x="3620452" y="1472755"/>
            <a:chExt cx="390525" cy="390525"/>
          </a:xfrm>
        </p:grpSpPr>
        <p:sp>
          <p:nvSpPr>
            <p:cNvPr id="12" name="object 12"/>
            <p:cNvSpPr/>
            <p:nvPr/>
          </p:nvSpPr>
          <p:spPr>
            <a:xfrm>
              <a:off x="3625215" y="1477517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37" y="5034"/>
                  </a:lnTo>
                  <a:lnTo>
                    <a:pt x="106746" y="19372"/>
                  </a:lnTo>
                  <a:lnTo>
                    <a:pt x="71374" y="41867"/>
                  </a:lnTo>
                  <a:lnTo>
                    <a:pt x="41867" y="71374"/>
                  </a:lnTo>
                  <a:lnTo>
                    <a:pt x="19372" y="106746"/>
                  </a:lnTo>
                  <a:lnTo>
                    <a:pt x="5034" y="146837"/>
                  </a:lnTo>
                  <a:lnTo>
                    <a:pt x="0" y="190500"/>
                  </a:lnTo>
                  <a:lnTo>
                    <a:pt x="5034" y="234202"/>
                  </a:lnTo>
                  <a:lnTo>
                    <a:pt x="19372" y="274308"/>
                  </a:lnTo>
                  <a:lnTo>
                    <a:pt x="41867" y="309678"/>
                  </a:lnTo>
                  <a:lnTo>
                    <a:pt x="71374" y="339172"/>
                  </a:lnTo>
                  <a:lnTo>
                    <a:pt x="106746" y="361650"/>
                  </a:lnTo>
                  <a:lnTo>
                    <a:pt x="146837" y="375972"/>
                  </a:lnTo>
                  <a:lnTo>
                    <a:pt x="190500" y="381000"/>
                  </a:lnTo>
                  <a:lnTo>
                    <a:pt x="234162" y="375972"/>
                  </a:lnTo>
                  <a:lnTo>
                    <a:pt x="274253" y="361650"/>
                  </a:lnTo>
                  <a:lnTo>
                    <a:pt x="309625" y="339172"/>
                  </a:lnTo>
                  <a:lnTo>
                    <a:pt x="339132" y="309678"/>
                  </a:lnTo>
                  <a:lnTo>
                    <a:pt x="361627" y="274308"/>
                  </a:lnTo>
                  <a:lnTo>
                    <a:pt x="375965" y="234202"/>
                  </a:lnTo>
                  <a:lnTo>
                    <a:pt x="381000" y="190500"/>
                  </a:lnTo>
                  <a:lnTo>
                    <a:pt x="375965" y="146837"/>
                  </a:lnTo>
                  <a:lnTo>
                    <a:pt x="361627" y="106746"/>
                  </a:lnTo>
                  <a:lnTo>
                    <a:pt x="339132" y="71374"/>
                  </a:lnTo>
                  <a:lnTo>
                    <a:pt x="309625" y="41867"/>
                  </a:lnTo>
                  <a:lnTo>
                    <a:pt x="274253" y="19372"/>
                  </a:lnTo>
                  <a:lnTo>
                    <a:pt x="234162" y="5034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3625215" y="1477517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34" y="146837"/>
                  </a:lnTo>
                  <a:lnTo>
                    <a:pt x="19372" y="106746"/>
                  </a:lnTo>
                  <a:lnTo>
                    <a:pt x="41867" y="71374"/>
                  </a:lnTo>
                  <a:lnTo>
                    <a:pt x="71374" y="41867"/>
                  </a:lnTo>
                  <a:lnTo>
                    <a:pt x="106746" y="19372"/>
                  </a:lnTo>
                  <a:lnTo>
                    <a:pt x="146837" y="5034"/>
                  </a:lnTo>
                  <a:lnTo>
                    <a:pt x="190500" y="0"/>
                  </a:lnTo>
                  <a:lnTo>
                    <a:pt x="234162" y="5034"/>
                  </a:lnTo>
                  <a:lnTo>
                    <a:pt x="274253" y="19372"/>
                  </a:lnTo>
                  <a:lnTo>
                    <a:pt x="309625" y="41867"/>
                  </a:lnTo>
                  <a:lnTo>
                    <a:pt x="339132" y="71374"/>
                  </a:lnTo>
                  <a:lnTo>
                    <a:pt x="361627" y="106746"/>
                  </a:lnTo>
                  <a:lnTo>
                    <a:pt x="375965" y="146837"/>
                  </a:lnTo>
                  <a:lnTo>
                    <a:pt x="381000" y="190500"/>
                  </a:lnTo>
                  <a:lnTo>
                    <a:pt x="375965" y="234202"/>
                  </a:lnTo>
                  <a:lnTo>
                    <a:pt x="361627" y="274308"/>
                  </a:lnTo>
                  <a:lnTo>
                    <a:pt x="339132" y="309678"/>
                  </a:lnTo>
                  <a:lnTo>
                    <a:pt x="309625" y="339172"/>
                  </a:lnTo>
                  <a:lnTo>
                    <a:pt x="274253" y="361650"/>
                  </a:lnTo>
                  <a:lnTo>
                    <a:pt x="234162" y="375972"/>
                  </a:lnTo>
                  <a:lnTo>
                    <a:pt x="190500" y="381000"/>
                  </a:lnTo>
                  <a:lnTo>
                    <a:pt x="146837" y="375972"/>
                  </a:lnTo>
                  <a:lnTo>
                    <a:pt x="106746" y="361650"/>
                  </a:lnTo>
                  <a:lnTo>
                    <a:pt x="71374" y="339172"/>
                  </a:lnTo>
                  <a:lnTo>
                    <a:pt x="41867" y="309678"/>
                  </a:lnTo>
                  <a:lnTo>
                    <a:pt x="19372" y="274308"/>
                  </a:lnTo>
                  <a:lnTo>
                    <a:pt x="5034" y="234202"/>
                  </a:lnTo>
                  <a:lnTo>
                    <a:pt x="0" y="190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14" name="object 14"/>
          <p:cNvGrpSpPr/>
          <p:nvPr/>
        </p:nvGrpSpPr>
        <p:grpSpPr>
          <a:xfrm>
            <a:off x="4611052" y="2463355"/>
            <a:ext cx="390525" cy="390525"/>
            <a:chOff x="4611052" y="2463355"/>
            <a:chExt cx="390525" cy="390525"/>
          </a:xfrm>
        </p:grpSpPr>
        <p:sp>
          <p:nvSpPr>
            <p:cNvPr id="15" name="object 15"/>
            <p:cNvSpPr/>
            <p:nvPr/>
          </p:nvSpPr>
          <p:spPr>
            <a:xfrm>
              <a:off x="4615815" y="2468117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37" y="5034"/>
                  </a:lnTo>
                  <a:lnTo>
                    <a:pt x="106746" y="19372"/>
                  </a:lnTo>
                  <a:lnTo>
                    <a:pt x="71374" y="41867"/>
                  </a:lnTo>
                  <a:lnTo>
                    <a:pt x="41867" y="71374"/>
                  </a:lnTo>
                  <a:lnTo>
                    <a:pt x="19372" y="106746"/>
                  </a:lnTo>
                  <a:lnTo>
                    <a:pt x="5034" y="146837"/>
                  </a:lnTo>
                  <a:lnTo>
                    <a:pt x="0" y="190500"/>
                  </a:lnTo>
                  <a:lnTo>
                    <a:pt x="5034" y="234202"/>
                  </a:lnTo>
                  <a:lnTo>
                    <a:pt x="19372" y="274308"/>
                  </a:lnTo>
                  <a:lnTo>
                    <a:pt x="41867" y="309678"/>
                  </a:lnTo>
                  <a:lnTo>
                    <a:pt x="71374" y="339172"/>
                  </a:lnTo>
                  <a:lnTo>
                    <a:pt x="106746" y="361650"/>
                  </a:lnTo>
                  <a:lnTo>
                    <a:pt x="146837" y="375972"/>
                  </a:lnTo>
                  <a:lnTo>
                    <a:pt x="190500" y="381000"/>
                  </a:lnTo>
                  <a:lnTo>
                    <a:pt x="234162" y="375972"/>
                  </a:lnTo>
                  <a:lnTo>
                    <a:pt x="274253" y="361650"/>
                  </a:lnTo>
                  <a:lnTo>
                    <a:pt x="309625" y="339172"/>
                  </a:lnTo>
                  <a:lnTo>
                    <a:pt x="339132" y="309678"/>
                  </a:lnTo>
                  <a:lnTo>
                    <a:pt x="361627" y="274308"/>
                  </a:lnTo>
                  <a:lnTo>
                    <a:pt x="375965" y="234202"/>
                  </a:lnTo>
                  <a:lnTo>
                    <a:pt x="381000" y="190500"/>
                  </a:lnTo>
                  <a:lnTo>
                    <a:pt x="375965" y="146837"/>
                  </a:lnTo>
                  <a:lnTo>
                    <a:pt x="361627" y="106746"/>
                  </a:lnTo>
                  <a:lnTo>
                    <a:pt x="339132" y="71374"/>
                  </a:lnTo>
                  <a:lnTo>
                    <a:pt x="309625" y="41867"/>
                  </a:lnTo>
                  <a:lnTo>
                    <a:pt x="274253" y="19372"/>
                  </a:lnTo>
                  <a:lnTo>
                    <a:pt x="234162" y="5034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4615815" y="2468117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34" y="146837"/>
                  </a:lnTo>
                  <a:lnTo>
                    <a:pt x="19372" y="106746"/>
                  </a:lnTo>
                  <a:lnTo>
                    <a:pt x="41867" y="71374"/>
                  </a:lnTo>
                  <a:lnTo>
                    <a:pt x="71374" y="41867"/>
                  </a:lnTo>
                  <a:lnTo>
                    <a:pt x="106746" y="19372"/>
                  </a:lnTo>
                  <a:lnTo>
                    <a:pt x="146837" y="5034"/>
                  </a:lnTo>
                  <a:lnTo>
                    <a:pt x="190500" y="0"/>
                  </a:lnTo>
                  <a:lnTo>
                    <a:pt x="234162" y="5034"/>
                  </a:lnTo>
                  <a:lnTo>
                    <a:pt x="274253" y="19372"/>
                  </a:lnTo>
                  <a:lnTo>
                    <a:pt x="309625" y="41867"/>
                  </a:lnTo>
                  <a:lnTo>
                    <a:pt x="339132" y="71374"/>
                  </a:lnTo>
                  <a:lnTo>
                    <a:pt x="361627" y="106746"/>
                  </a:lnTo>
                  <a:lnTo>
                    <a:pt x="375965" y="146837"/>
                  </a:lnTo>
                  <a:lnTo>
                    <a:pt x="381000" y="190500"/>
                  </a:lnTo>
                  <a:lnTo>
                    <a:pt x="375965" y="234202"/>
                  </a:lnTo>
                  <a:lnTo>
                    <a:pt x="361627" y="274308"/>
                  </a:lnTo>
                  <a:lnTo>
                    <a:pt x="339132" y="309678"/>
                  </a:lnTo>
                  <a:lnTo>
                    <a:pt x="309625" y="339172"/>
                  </a:lnTo>
                  <a:lnTo>
                    <a:pt x="274253" y="361650"/>
                  </a:lnTo>
                  <a:lnTo>
                    <a:pt x="234162" y="375972"/>
                  </a:lnTo>
                  <a:lnTo>
                    <a:pt x="190500" y="381000"/>
                  </a:lnTo>
                  <a:lnTo>
                    <a:pt x="146837" y="375972"/>
                  </a:lnTo>
                  <a:lnTo>
                    <a:pt x="106746" y="361650"/>
                  </a:lnTo>
                  <a:lnTo>
                    <a:pt x="71374" y="339172"/>
                  </a:lnTo>
                  <a:lnTo>
                    <a:pt x="41867" y="309678"/>
                  </a:lnTo>
                  <a:lnTo>
                    <a:pt x="19372" y="274308"/>
                  </a:lnTo>
                  <a:lnTo>
                    <a:pt x="5034" y="234202"/>
                  </a:lnTo>
                  <a:lnTo>
                    <a:pt x="0" y="190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4077652" y="2158555"/>
            <a:ext cx="390525" cy="390525"/>
            <a:chOff x="4077652" y="2158555"/>
            <a:chExt cx="390525" cy="390525"/>
          </a:xfrm>
        </p:grpSpPr>
        <p:sp>
          <p:nvSpPr>
            <p:cNvPr id="18" name="object 18"/>
            <p:cNvSpPr/>
            <p:nvPr/>
          </p:nvSpPr>
          <p:spPr>
            <a:xfrm>
              <a:off x="4082415" y="2163317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37" y="5034"/>
                  </a:lnTo>
                  <a:lnTo>
                    <a:pt x="106746" y="19372"/>
                  </a:lnTo>
                  <a:lnTo>
                    <a:pt x="71374" y="41867"/>
                  </a:lnTo>
                  <a:lnTo>
                    <a:pt x="41867" y="71374"/>
                  </a:lnTo>
                  <a:lnTo>
                    <a:pt x="19372" y="106746"/>
                  </a:lnTo>
                  <a:lnTo>
                    <a:pt x="5034" y="146837"/>
                  </a:lnTo>
                  <a:lnTo>
                    <a:pt x="0" y="190500"/>
                  </a:lnTo>
                  <a:lnTo>
                    <a:pt x="5034" y="234202"/>
                  </a:lnTo>
                  <a:lnTo>
                    <a:pt x="19372" y="274308"/>
                  </a:lnTo>
                  <a:lnTo>
                    <a:pt x="41867" y="309678"/>
                  </a:lnTo>
                  <a:lnTo>
                    <a:pt x="71374" y="339172"/>
                  </a:lnTo>
                  <a:lnTo>
                    <a:pt x="106746" y="361650"/>
                  </a:lnTo>
                  <a:lnTo>
                    <a:pt x="146837" y="375972"/>
                  </a:lnTo>
                  <a:lnTo>
                    <a:pt x="190500" y="381000"/>
                  </a:lnTo>
                  <a:lnTo>
                    <a:pt x="234162" y="375972"/>
                  </a:lnTo>
                  <a:lnTo>
                    <a:pt x="274253" y="361650"/>
                  </a:lnTo>
                  <a:lnTo>
                    <a:pt x="309625" y="339172"/>
                  </a:lnTo>
                  <a:lnTo>
                    <a:pt x="339132" y="309678"/>
                  </a:lnTo>
                  <a:lnTo>
                    <a:pt x="361627" y="274308"/>
                  </a:lnTo>
                  <a:lnTo>
                    <a:pt x="375965" y="234202"/>
                  </a:lnTo>
                  <a:lnTo>
                    <a:pt x="381000" y="190500"/>
                  </a:lnTo>
                  <a:lnTo>
                    <a:pt x="375965" y="146837"/>
                  </a:lnTo>
                  <a:lnTo>
                    <a:pt x="361627" y="106746"/>
                  </a:lnTo>
                  <a:lnTo>
                    <a:pt x="339132" y="71374"/>
                  </a:lnTo>
                  <a:lnTo>
                    <a:pt x="309625" y="41867"/>
                  </a:lnTo>
                  <a:lnTo>
                    <a:pt x="274253" y="19372"/>
                  </a:lnTo>
                  <a:lnTo>
                    <a:pt x="234162" y="5034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4082415" y="2163317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34" y="146837"/>
                  </a:lnTo>
                  <a:lnTo>
                    <a:pt x="19372" y="106746"/>
                  </a:lnTo>
                  <a:lnTo>
                    <a:pt x="41867" y="71374"/>
                  </a:lnTo>
                  <a:lnTo>
                    <a:pt x="71374" y="41867"/>
                  </a:lnTo>
                  <a:lnTo>
                    <a:pt x="106746" y="19372"/>
                  </a:lnTo>
                  <a:lnTo>
                    <a:pt x="146837" y="5034"/>
                  </a:lnTo>
                  <a:lnTo>
                    <a:pt x="190500" y="0"/>
                  </a:lnTo>
                  <a:lnTo>
                    <a:pt x="234162" y="5034"/>
                  </a:lnTo>
                  <a:lnTo>
                    <a:pt x="274253" y="19372"/>
                  </a:lnTo>
                  <a:lnTo>
                    <a:pt x="309625" y="41867"/>
                  </a:lnTo>
                  <a:lnTo>
                    <a:pt x="339132" y="71374"/>
                  </a:lnTo>
                  <a:lnTo>
                    <a:pt x="361627" y="106746"/>
                  </a:lnTo>
                  <a:lnTo>
                    <a:pt x="375965" y="146837"/>
                  </a:lnTo>
                  <a:lnTo>
                    <a:pt x="381000" y="190500"/>
                  </a:lnTo>
                  <a:lnTo>
                    <a:pt x="375965" y="234202"/>
                  </a:lnTo>
                  <a:lnTo>
                    <a:pt x="361627" y="274308"/>
                  </a:lnTo>
                  <a:lnTo>
                    <a:pt x="339132" y="309678"/>
                  </a:lnTo>
                  <a:lnTo>
                    <a:pt x="309625" y="339172"/>
                  </a:lnTo>
                  <a:lnTo>
                    <a:pt x="274253" y="361650"/>
                  </a:lnTo>
                  <a:lnTo>
                    <a:pt x="234162" y="375972"/>
                  </a:lnTo>
                  <a:lnTo>
                    <a:pt x="190500" y="381000"/>
                  </a:lnTo>
                  <a:lnTo>
                    <a:pt x="146837" y="375972"/>
                  </a:lnTo>
                  <a:lnTo>
                    <a:pt x="106746" y="361650"/>
                  </a:lnTo>
                  <a:lnTo>
                    <a:pt x="71374" y="339172"/>
                  </a:lnTo>
                  <a:lnTo>
                    <a:pt x="41867" y="309678"/>
                  </a:lnTo>
                  <a:lnTo>
                    <a:pt x="19372" y="274308"/>
                  </a:lnTo>
                  <a:lnTo>
                    <a:pt x="5034" y="234202"/>
                  </a:lnTo>
                  <a:lnTo>
                    <a:pt x="0" y="190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4992052" y="1472755"/>
            <a:ext cx="390525" cy="390525"/>
            <a:chOff x="4992052" y="1472755"/>
            <a:chExt cx="390525" cy="390525"/>
          </a:xfrm>
        </p:grpSpPr>
        <p:sp>
          <p:nvSpPr>
            <p:cNvPr id="21" name="object 21"/>
            <p:cNvSpPr/>
            <p:nvPr/>
          </p:nvSpPr>
          <p:spPr>
            <a:xfrm>
              <a:off x="4996815" y="1477517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37" y="5034"/>
                  </a:lnTo>
                  <a:lnTo>
                    <a:pt x="106746" y="19372"/>
                  </a:lnTo>
                  <a:lnTo>
                    <a:pt x="71374" y="41867"/>
                  </a:lnTo>
                  <a:lnTo>
                    <a:pt x="41867" y="71374"/>
                  </a:lnTo>
                  <a:lnTo>
                    <a:pt x="19372" y="106746"/>
                  </a:lnTo>
                  <a:lnTo>
                    <a:pt x="5034" y="146837"/>
                  </a:lnTo>
                  <a:lnTo>
                    <a:pt x="0" y="190500"/>
                  </a:lnTo>
                  <a:lnTo>
                    <a:pt x="5034" y="234202"/>
                  </a:lnTo>
                  <a:lnTo>
                    <a:pt x="19372" y="274308"/>
                  </a:lnTo>
                  <a:lnTo>
                    <a:pt x="41867" y="309678"/>
                  </a:lnTo>
                  <a:lnTo>
                    <a:pt x="71374" y="339172"/>
                  </a:lnTo>
                  <a:lnTo>
                    <a:pt x="106746" y="361650"/>
                  </a:lnTo>
                  <a:lnTo>
                    <a:pt x="146837" y="375972"/>
                  </a:lnTo>
                  <a:lnTo>
                    <a:pt x="190500" y="381000"/>
                  </a:lnTo>
                  <a:lnTo>
                    <a:pt x="234162" y="375972"/>
                  </a:lnTo>
                  <a:lnTo>
                    <a:pt x="274253" y="361650"/>
                  </a:lnTo>
                  <a:lnTo>
                    <a:pt x="309625" y="339172"/>
                  </a:lnTo>
                  <a:lnTo>
                    <a:pt x="339132" y="309678"/>
                  </a:lnTo>
                  <a:lnTo>
                    <a:pt x="361627" y="274308"/>
                  </a:lnTo>
                  <a:lnTo>
                    <a:pt x="375965" y="234202"/>
                  </a:lnTo>
                  <a:lnTo>
                    <a:pt x="381000" y="190500"/>
                  </a:lnTo>
                  <a:lnTo>
                    <a:pt x="375965" y="146837"/>
                  </a:lnTo>
                  <a:lnTo>
                    <a:pt x="361627" y="106746"/>
                  </a:lnTo>
                  <a:lnTo>
                    <a:pt x="339132" y="71374"/>
                  </a:lnTo>
                  <a:lnTo>
                    <a:pt x="309625" y="41867"/>
                  </a:lnTo>
                  <a:lnTo>
                    <a:pt x="274253" y="19372"/>
                  </a:lnTo>
                  <a:lnTo>
                    <a:pt x="234162" y="5034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4996815" y="1477517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34" y="146837"/>
                  </a:lnTo>
                  <a:lnTo>
                    <a:pt x="19372" y="106746"/>
                  </a:lnTo>
                  <a:lnTo>
                    <a:pt x="41867" y="71374"/>
                  </a:lnTo>
                  <a:lnTo>
                    <a:pt x="71374" y="41867"/>
                  </a:lnTo>
                  <a:lnTo>
                    <a:pt x="106746" y="19372"/>
                  </a:lnTo>
                  <a:lnTo>
                    <a:pt x="146837" y="5034"/>
                  </a:lnTo>
                  <a:lnTo>
                    <a:pt x="190500" y="0"/>
                  </a:lnTo>
                  <a:lnTo>
                    <a:pt x="234162" y="5034"/>
                  </a:lnTo>
                  <a:lnTo>
                    <a:pt x="274253" y="19372"/>
                  </a:lnTo>
                  <a:lnTo>
                    <a:pt x="309625" y="41867"/>
                  </a:lnTo>
                  <a:lnTo>
                    <a:pt x="339132" y="71374"/>
                  </a:lnTo>
                  <a:lnTo>
                    <a:pt x="361627" y="106746"/>
                  </a:lnTo>
                  <a:lnTo>
                    <a:pt x="375965" y="146837"/>
                  </a:lnTo>
                  <a:lnTo>
                    <a:pt x="381000" y="190500"/>
                  </a:lnTo>
                  <a:lnTo>
                    <a:pt x="375965" y="234202"/>
                  </a:lnTo>
                  <a:lnTo>
                    <a:pt x="361627" y="274308"/>
                  </a:lnTo>
                  <a:lnTo>
                    <a:pt x="339132" y="309678"/>
                  </a:lnTo>
                  <a:lnTo>
                    <a:pt x="309625" y="339172"/>
                  </a:lnTo>
                  <a:lnTo>
                    <a:pt x="274253" y="361650"/>
                  </a:lnTo>
                  <a:lnTo>
                    <a:pt x="234162" y="375972"/>
                  </a:lnTo>
                  <a:lnTo>
                    <a:pt x="190500" y="381000"/>
                  </a:lnTo>
                  <a:lnTo>
                    <a:pt x="146837" y="375972"/>
                  </a:lnTo>
                  <a:lnTo>
                    <a:pt x="106746" y="361650"/>
                  </a:lnTo>
                  <a:lnTo>
                    <a:pt x="71374" y="339172"/>
                  </a:lnTo>
                  <a:lnTo>
                    <a:pt x="41867" y="309678"/>
                  </a:lnTo>
                  <a:lnTo>
                    <a:pt x="19372" y="274308"/>
                  </a:lnTo>
                  <a:lnTo>
                    <a:pt x="5034" y="234202"/>
                  </a:lnTo>
                  <a:lnTo>
                    <a:pt x="0" y="190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4915852" y="2006155"/>
            <a:ext cx="390525" cy="390525"/>
            <a:chOff x="4915852" y="2006155"/>
            <a:chExt cx="390525" cy="390525"/>
          </a:xfrm>
        </p:grpSpPr>
        <p:sp>
          <p:nvSpPr>
            <p:cNvPr id="24" name="object 24"/>
            <p:cNvSpPr/>
            <p:nvPr/>
          </p:nvSpPr>
          <p:spPr>
            <a:xfrm>
              <a:off x="4920615" y="2010917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37" y="5034"/>
                  </a:lnTo>
                  <a:lnTo>
                    <a:pt x="106746" y="19372"/>
                  </a:lnTo>
                  <a:lnTo>
                    <a:pt x="71374" y="41867"/>
                  </a:lnTo>
                  <a:lnTo>
                    <a:pt x="41867" y="71374"/>
                  </a:lnTo>
                  <a:lnTo>
                    <a:pt x="19372" y="106746"/>
                  </a:lnTo>
                  <a:lnTo>
                    <a:pt x="5034" y="146837"/>
                  </a:lnTo>
                  <a:lnTo>
                    <a:pt x="0" y="190500"/>
                  </a:lnTo>
                  <a:lnTo>
                    <a:pt x="5034" y="234202"/>
                  </a:lnTo>
                  <a:lnTo>
                    <a:pt x="19372" y="274308"/>
                  </a:lnTo>
                  <a:lnTo>
                    <a:pt x="41867" y="309678"/>
                  </a:lnTo>
                  <a:lnTo>
                    <a:pt x="71374" y="339172"/>
                  </a:lnTo>
                  <a:lnTo>
                    <a:pt x="106746" y="361650"/>
                  </a:lnTo>
                  <a:lnTo>
                    <a:pt x="146837" y="375972"/>
                  </a:lnTo>
                  <a:lnTo>
                    <a:pt x="190500" y="381000"/>
                  </a:lnTo>
                  <a:lnTo>
                    <a:pt x="234162" y="375972"/>
                  </a:lnTo>
                  <a:lnTo>
                    <a:pt x="274253" y="361650"/>
                  </a:lnTo>
                  <a:lnTo>
                    <a:pt x="309625" y="339172"/>
                  </a:lnTo>
                  <a:lnTo>
                    <a:pt x="339132" y="309678"/>
                  </a:lnTo>
                  <a:lnTo>
                    <a:pt x="361627" y="274308"/>
                  </a:lnTo>
                  <a:lnTo>
                    <a:pt x="375965" y="234202"/>
                  </a:lnTo>
                  <a:lnTo>
                    <a:pt x="381000" y="190500"/>
                  </a:lnTo>
                  <a:lnTo>
                    <a:pt x="375965" y="146837"/>
                  </a:lnTo>
                  <a:lnTo>
                    <a:pt x="361627" y="106746"/>
                  </a:lnTo>
                  <a:lnTo>
                    <a:pt x="339132" y="71374"/>
                  </a:lnTo>
                  <a:lnTo>
                    <a:pt x="309625" y="41867"/>
                  </a:lnTo>
                  <a:lnTo>
                    <a:pt x="274253" y="19372"/>
                  </a:lnTo>
                  <a:lnTo>
                    <a:pt x="234162" y="5034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4920615" y="2010917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34" y="146837"/>
                  </a:lnTo>
                  <a:lnTo>
                    <a:pt x="19372" y="106746"/>
                  </a:lnTo>
                  <a:lnTo>
                    <a:pt x="41867" y="71374"/>
                  </a:lnTo>
                  <a:lnTo>
                    <a:pt x="71374" y="41867"/>
                  </a:lnTo>
                  <a:lnTo>
                    <a:pt x="106746" y="19372"/>
                  </a:lnTo>
                  <a:lnTo>
                    <a:pt x="146837" y="5034"/>
                  </a:lnTo>
                  <a:lnTo>
                    <a:pt x="190500" y="0"/>
                  </a:lnTo>
                  <a:lnTo>
                    <a:pt x="234162" y="5034"/>
                  </a:lnTo>
                  <a:lnTo>
                    <a:pt x="274253" y="19372"/>
                  </a:lnTo>
                  <a:lnTo>
                    <a:pt x="309625" y="41867"/>
                  </a:lnTo>
                  <a:lnTo>
                    <a:pt x="339132" y="71374"/>
                  </a:lnTo>
                  <a:lnTo>
                    <a:pt x="361627" y="106746"/>
                  </a:lnTo>
                  <a:lnTo>
                    <a:pt x="375965" y="146837"/>
                  </a:lnTo>
                  <a:lnTo>
                    <a:pt x="381000" y="190500"/>
                  </a:lnTo>
                  <a:lnTo>
                    <a:pt x="375965" y="234202"/>
                  </a:lnTo>
                  <a:lnTo>
                    <a:pt x="361627" y="274308"/>
                  </a:lnTo>
                  <a:lnTo>
                    <a:pt x="339132" y="309678"/>
                  </a:lnTo>
                  <a:lnTo>
                    <a:pt x="309625" y="339172"/>
                  </a:lnTo>
                  <a:lnTo>
                    <a:pt x="274253" y="361650"/>
                  </a:lnTo>
                  <a:lnTo>
                    <a:pt x="234162" y="375972"/>
                  </a:lnTo>
                  <a:lnTo>
                    <a:pt x="190500" y="381000"/>
                  </a:lnTo>
                  <a:lnTo>
                    <a:pt x="146837" y="375972"/>
                  </a:lnTo>
                  <a:lnTo>
                    <a:pt x="106746" y="361650"/>
                  </a:lnTo>
                  <a:lnTo>
                    <a:pt x="71374" y="339172"/>
                  </a:lnTo>
                  <a:lnTo>
                    <a:pt x="41867" y="309678"/>
                  </a:lnTo>
                  <a:lnTo>
                    <a:pt x="19372" y="274308"/>
                  </a:lnTo>
                  <a:lnTo>
                    <a:pt x="5034" y="234202"/>
                  </a:lnTo>
                  <a:lnTo>
                    <a:pt x="0" y="190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5601652" y="2234755"/>
            <a:ext cx="390525" cy="390525"/>
            <a:chOff x="5601652" y="2234755"/>
            <a:chExt cx="390525" cy="390525"/>
          </a:xfrm>
        </p:grpSpPr>
        <p:sp>
          <p:nvSpPr>
            <p:cNvPr id="27" name="object 27"/>
            <p:cNvSpPr/>
            <p:nvPr/>
          </p:nvSpPr>
          <p:spPr>
            <a:xfrm>
              <a:off x="5606415" y="2239517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37" y="5034"/>
                  </a:lnTo>
                  <a:lnTo>
                    <a:pt x="106746" y="19372"/>
                  </a:lnTo>
                  <a:lnTo>
                    <a:pt x="71374" y="41867"/>
                  </a:lnTo>
                  <a:lnTo>
                    <a:pt x="41867" y="71374"/>
                  </a:lnTo>
                  <a:lnTo>
                    <a:pt x="19372" y="106746"/>
                  </a:lnTo>
                  <a:lnTo>
                    <a:pt x="5034" y="146837"/>
                  </a:lnTo>
                  <a:lnTo>
                    <a:pt x="0" y="190500"/>
                  </a:lnTo>
                  <a:lnTo>
                    <a:pt x="5034" y="234202"/>
                  </a:lnTo>
                  <a:lnTo>
                    <a:pt x="19372" y="274308"/>
                  </a:lnTo>
                  <a:lnTo>
                    <a:pt x="41867" y="309678"/>
                  </a:lnTo>
                  <a:lnTo>
                    <a:pt x="71374" y="339172"/>
                  </a:lnTo>
                  <a:lnTo>
                    <a:pt x="106746" y="361650"/>
                  </a:lnTo>
                  <a:lnTo>
                    <a:pt x="146837" y="375972"/>
                  </a:lnTo>
                  <a:lnTo>
                    <a:pt x="190500" y="381000"/>
                  </a:lnTo>
                  <a:lnTo>
                    <a:pt x="234162" y="375972"/>
                  </a:lnTo>
                  <a:lnTo>
                    <a:pt x="274253" y="361650"/>
                  </a:lnTo>
                  <a:lnTo>
                    <a:pt x="309625" y="339172"/>
                  </a:lnTo>
                  <a:lnTo>
                    <a:pt x="339132" y="309678"/>
                  </a:lnTo>
                  <a:lnTo>
                    <a:pt x="361627" y="274308"/>
                  </a:lnTo>
                  <a:lnTo>
                    <a:pt x="375965" y="234202"/>
                  </a:lnTo>
                  <a:lnTo>
                    <a:pt x="381000" y="190500"/>
                  </a:lnTo>
                  <a:lnTo>
                    <a:pt x="375965" y="146837"/>
                  </a:lnTo>
                  <a:lnTo>
                    <a:pt x="361627" y="106746"/>
                  </a:lnTo>
                  <a:lnTo>
                    <a:pt x="339132" y="71374"/>
                  </a:lnTo>
                  <a:lnTo>
                    <a:pt x="309625" y="41867"/>
                  </a:lnTo>
                  <a:lnTo>
                    <a:pt x="274253" y="19372"/>
                  </a:lnTo>
                  <a:lnTo>
                    <a:pt x="234162" y="5034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5606415" y="2239517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34" y="146837"/>
                  </a:lnTo>
                  <a:lnTo>
                    <a:pt x="19372" y="106746"/>
                  </a:lnTo>
                  <a:lnTo>
                    <a:pt x="41867" y="71374"/>
                  </a:lnTo>
                  <a:lnTo>
                    <a:pt x="71374" y="41867"/>
                  </a:lnTo>
                  <a:lnTo>
                    <a:pt x="106746" y="19372"/>
                  </a:lnTo>
                  <a:lnTo>
                    <a:pt x="146837" y="5034"/>
                  </a:lnTo>
                  <a:lnTo>
                    <a:pt x="190500" y="0"/>
                  </a:lnTo>
                  <a:lnTo>
                    <a:pt x="234162" y="5034"/>
                  </a:lnTo>
                  <a:lnTo>
                    <a:pt x="274253" y="19372"/>
                  </a:lnTo>
                  <a:lnTo>
                    <a:pt x="309625" y="41867"/>
                  </a:lnTo>
                  <a:lnTo>
                    <a:pt x="339132" y="71374"/>
                  </a:lnTo>
                  <a:lnTo>
                    <a:pt x="361627" y="106746"/>
                  </a:lnTo>
                  <a:lnTo>
                    <a:pt x="375965" y="146837"/>
                  </a:lnTo>
                  <a:lnTo>
                    <a:pt x="381000" y="190500"/>
                  </a:lnTo>
                  <a:lnTo>
                    <a:pt x="375965" y="234202"/>
                  </a:lnTo>
                  <a:lnTo>
                    <a:pt x="361627" y="274308"/>
                  </a:lnTo>
                  <a:lnTo>
                    <a:pt x="339132" y="309678"/>
                  </a:lnTo>
                  <a:lnTo>
                    <a:pt x="309625" y="339172"/>
                  </a:lnTo>
                  <a:lnTo>
                    <a:pt x="274253" y="361650"/>
                  </a:lnTo>
                  <a:lnTo>
                    <a:pt x="234162" y="375972"/>
                  </a:lnTo>
                  <a:lnTo>
                    <a:pt x="190500" y="381000"/>
                  </a:lnTo>
                  <a:lnTo>
                    <a:pt x="146837" y="375972"/>
                  </a:lnTo>
                  <a:lnTo>
                    <a:pt x="106746" y="361650"/>
                  </a:lnTo>
                  <a:lnTo>
                    <a:pt x="71374" y="339172"/>
                  </a:lnTo>
                  <a:lnTo>
                    <a:pt x="41867" y="309678"/>
                  </a:lnTo>
                  <a:lnTo>
                    <a:pt x="19372" y="274308"/>
                  </a:lnTo>
                  <a:lnTo>
                    <a:pt x="5034" y="234202"/>
                  </a:lnTo>
                  <a:lnTo>
                    <a:pt x="0" y="190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5677852" y="1548955"/>
            <a:ext cx="390525" cy="390525"/>
            <a:chOff x="5677852" y="1548955"/>
            <a:chExt cx="390525" cy="390525"/>
          </a:xfrm>
        </p:grpSpPr>
        <p:sp>
          <p:nvSpPr>
            <p:cNvPr id="30" name="object 30"/>
            <p:cNvSpPr/>
            <p:nvPr/>
          </p:nvSpPr>
          <p:spPr>
            <a:xfrm>
              <a:off x="5682615" y="1553717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37" y="5034"/>
                  </a:lnTo>
                  <a:lnTo>
                    <a:pt x="106746" y="19372"/>
                  </a:lnTo>
                  <a:lnTo>
                    <a:pt x="71374" y="41867"/>
                  </a:lnTo>
                  <a:lnTo>
                    <a:pt x="41867" y="71374"/>
                  </a:lnTo>
                  <a:lnTo>
                    <a:pt x="19372" y="106746"/>
                  </a:lnTo>
                  <a:lnTo>
                    <a:pt x="5034" y="146837"/>
                  </a:lnTo>
                  <a:lnTo>
                    <a:pt x="0" y="190500"/>
                  </a:lnTo>
                  <a:lnTo>
                    <a:pt x="5034" y="234202"/>
                  </a:lnTo>
                  <a:lnTo>
                    <a:pt x="19372" y="274308"/>
                  </a:lnTo>
                  <a:lnTo>
                    <a:pt x="41867" y="309678"/>
                  </a:lnTo>
                  <a:lnTo>
                    <a:pt x="71374" y="339172"/>
                  </a:lnTo>
                  <a:lnTo>
                    <a:pt x="106746" y="361650"/>
                  </a:lnTo>
                  <a:lnTo>
                    <a:pt x="146837" y="375972"/>
                  </a:lnTo>
                  <a:lnTo>
                    <a:pt x="190500" y="381000"/>
                  </a:lnTo>
                  <a:lnTo>
                    <a:pt x="234162" y="375972"/>
                  </a:lnTo>
                  <a:lnTo>
                    <a:pt x="274253" y="361650"/>
                  </a:lnTo>
                  <a:lnTo>
                    <a:pt x="309625" y="339172"/>
                  </a:lnTo>
                  <a:lnTo>
                    <a:pt x="339132" y="309678"/>
                  </a:lnTo>
                  <a:lnTo>
                    <a:pt x="361627" y="274308"/>
                  </a:lnTo>
                  <a:lnTo>
                    <a:pt x="375965" y="234202"/>
                  </a:lnTo>
                  <a:lnTo>
                    <a:pt x="381000" y="190500"/>
                  </a:lnTo>
                  <a:lnTo>
                    <a:pt x="375965" y="146837"/>
                  </a:lnTo>
                  <a:lnTo>
                    <a:pt x="361627" y="106746"/>
                  </a:lnTo>
                  <a:lnTo>
                    <a:pt x="339132" y="71374"/>
                  </a:lnTo>
                  <a:lnTo>
                    <a:pt x="309625" y="41867"/>
                  </a:lnTo>
                  <a:lnTo>
                    <a:pt x="274253" y="19372"/>
                  </a:lnTo>
                  <a:lnTo>
                    <a:pt x="234162" y="5034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5682615" y="1553717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34" y="146837"/>
                  </a:lnTo>
                  <a:lnTo>
                    <a:pt x="19372" y="106746"/>
                  </a:lnTo>
                  <a:lnTo>
                    <a:pt x="41867" y="71374"/>
                  </a:lnTo>
                  <a:lnTo>
                    <a:pt x="71374" y="41867"/>
                  </a:lnTo>
                  <a:lnTo>
                    <a:pt x="106746" y="19372"/>
                  </a:lnTo>
                  <a:lnTo>
                    <a:pt x="146837" y="5034"/>
                  </a:lnTo>
                  <a:lnTo>
                    <a:pt x="190500" y="0"/>
                  </a:lnTo>
                  <a:lnTo>
                    <a:pt x="234162" y="5034"/>
                  </a:lnTo>
                  <a:lnTo>
                    <a:pt x="274253" y="19372"/>
                  </a:lnTo>
                  <a:lnTo>
                    <a:pt x="309625" y="41867"/>
                  </a:lnTo>
                  <a:lnTo>
                    <a:pt x="339132" y="71374"/>
                  </a:lnTo>
                  <a:lnTo>
                    <a:pt x="361627" y="106746"/>
                  </a:lnTo>
                  <a:lnTo>
                    <a:pt x="375965" y="146837"/>
                  </a:lnTo>
                  <a:lnTo>
                    <a:pt x="381000" y="190500"/>
                  </a:lnTo>
                  <a:lnTo>
                    <a:pt x="375965" y="234202"/>
                  </a:lnTo>
                  <a:lnTo>
                    <a:pt x="361627" y="274308"/>
                  </a:lnTo>
                  <a:lnTo>
                    <a:pt x="339132" y="309678"/>
                  </a:lnTo>
                  <a:lnTo>
                    <a:pt x="309625" y="339172"/>
                  </a:lnTo>
                  <a:lnTo>
                    <a:pt x="274253" y="361650"/>
                  </a:lnTo>
                  <a:lnTo>
                    <a:pt x="234162" y="375972"/>
                  </a:lnTo>
                  <a:lnTo>
                    <a:pt x="190500" y="381000"/>
                  </a:lnTo>
                  <a:lnTo>
                    <a:pt x="146837" y="375972"/>
                  </a:lnTo>
                  <a:lnTo>
                    <a:pt x="106746" y="361650"/>
                  </a:lnTo>
                  <a:lnTo>
                    <a:pt x="71374" y="339172"/>
                  </a:lnTo>
                  <a:lnTo>
                    <a:pt x="41867" y="309678"/>
                  </a:lnTo>
                  <a:lnTo>
                    <a:pt x="19372" y="274308"/>
                  </a:lnTo>
                  <a:lnTo>
                    <a:pt x="5034" y="234202"/>
                  </a:lnTo>
                  <a:lnTo>
                    <a:pt x="0" y="190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6607810" y="700147"/>
            <a:ext cx="2209800" cy="236218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182245" rIns="0" bIns="0" rtlCol="0">
            <a:spAutoFit/>
          </a:bodyPr>
          <a:lstStyle/>
          <a:p>
            <a:pPr marL="96520" marR="165100">
              <a:lnSpc>
                <a:spcPct val="97800"/>
              </a:lnSpc>
              <a:spcBef>
                <a:spcPts val="1435"/>
              </a:spcBef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Colors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symbolize  </a:t>
            </a:r>
            <a:r>
              <a:rPr sz="1800" b="1" spc="-25" dirty="0">
                <a:latin typeface="Palatino Linotype" panose="02040502050505030304" pitchFamily="18" charset="0"/>
                <a:cs typeface="Caladea"/>
              </a:rPr>
              <a:t>any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differentiating  attribute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among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the  individuals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(e.g.,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96520" marR="135255">
              <a:lnSpc>
                <a:spcPts val="2110"/>
              </a:lnSpc>
              <a:spcBef>
                <a:spcPts val="65"/>
              </a:spcBef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education, political  views,</a:t>
            </a:r>
            <a:r>
              <a:rPr sz="1800" spc="-5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15" dirty="0">
                <a:latin typeface="Palatino Linotype" panose="02040502050505030304" pitchFamily="18" charset="0"/>
                <a:cs typeface="Caladea"/>
              </a:rPr>
              <a:t>extraversion)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44727" y="3910965"/>
            <a:ext cx="1437005" cy="82073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35"/>
              </a:lnSpc>
              <a:spcBef>
                <a:spcPts val="100"/>
              </a:spcBef>
            </a:pPr>
            <a:r>
              <a:rPr sz="1800" u="sng" spc="-450" dirty="0">
                <a:uFill>
                  <a:solidFill>
                    <a:srgbClr val="000000"/>
                  </a:solidFill>
                </a:uFill>
                <a:latin typeface="Palatino Linotype" panose="02040502050505030304" pitchFamily="18" charset="0"/>
                <a:cs typeface="Times New Roman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Palatino Linotype" panose="02040502050505030304" pitchFamily="18" charset="0"/>
                <a:cs typeface="Caladea"/>
              </a:rPr>
              <a:t>After</a:t>
            </a:r>
            <a:r>
              <a:rPr sz="1800" u="sng" spc="-25" dirty="0">
                <a:uFill>
                  <a:solidFill>
                    <a:srgbClr val="000000"/>
                  </a:solidFill>
                </a:uFill>
                <a:latin typeface="Palatino Linotype" panose="02040502050505030304" pitchFamily="18" charset="0"/>
                <a:cs typeface="Caladea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Palatino Linotype" panose="02040502050505030304" pitchFamily="18" charset="0"/>
                <a:cs typeface="Caladea"/>
              </a:rPr>
              <a:t>Random</a:t>
            </a:r>
            <a:r>
              <a:rPr sz="1800" u="sng" spc="10" dirty="0">
                <a:uFill>
                  <a:solidFill>
                    <a:srgbClr val="000000"/>
                  </a:solidFill>
                </a:uFill>
                <a:latin typeface="Palatino Linotype" panose="02040502050505030304" pitchFamily="18" charset="0"/>
                <a:cs typeface="Caladea"/>
              </a:rPr>
              <a:t> 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119380">
              <a:lnSpc>
                <a:spcPts val="2135"/>
              </a:lnSpc>
            </a:pPr>
            <a:r>
              <a:rPr sz="1800" u="sng" spc="-450" dirty="0">
                <a:uFill>
                  <a:solidFill>
                    <a:srgbClr val="000000"/>
                  </a:solidFill>
                </a:uFill>
                <a:latin typeface="Palatino Linotype" panose="02040502050505030304" pitchFamily="18" charset="0"/>
                <a:cs typeface="Times New Roman"/>
              </a:rPr>
              <a:t> </a:t>
            </a:r>
            <a:r>
              <a:rPr sz="1800" u="sng" spc="-5" dirty="0">
                <a:uFill>
                  <a:solidFill>
                    <a:srgbClr val="000000"/>
                  </a:solidFill>
                </a:uFill>
                <a:latin typeface="Palatino Linotype" panose="02040502050505030304" pitchFamily="18" charset="0"/>
                <a:cs typeface="Caladea"/>
              </a:rPr>
              <a:t>Assignment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347979" y="3089782"/>
            <a:ext cx="2937510" cy="0"/>
          </a:xfrm>
          <a:custGeom>
            <a:avLst/>
            <a:gdLst/>
            <a:ahLst/>
            <a:cxnLst/>
            <a:rect l="l" t="t" r="r" b="b"/>
            <a:pathLst>
              <a:path w="2937510">
                <a:moveTo>
                  <a:pt x="0" y="0"/>
                </a:moveTo>
                <a:lnTo>
                  <a:pt x="2937510" y="0"/>
                </a:lnTo>
              </a:path>
            </a:pathLst>
          </a:custGeom>
          <a:ln w="9525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 dirty="0">
              <a:latin typeface="Palatino Linotype" panose="02040502050505030304" pitchFamily="18" charset="0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5541009" y="3089782"/>
            <a:ext cx="3493770" cy="0"/>
          </a:xfrm>
          <a:custGeom>
            <a:avLst/>
            <a:gdLst/>
            <a:ahLst/>
            <a:cxnLst/>
            <a:rect l="l" t="t" r="r" b="b"/>
            <a:pathLst>
              <a:path w="3493770">
                <a:moveTo>
                  <a:pt x="0" y="0"/>
                </a:moveTo>
                <a:lnTo>
                  <a:pt x="3493770" y="0"/>
                </a:lnTo>
              </a:path>
            </a:pathLst>
          </a:custGeom>
          <a:ln w="9525">
            <a:solidFill>
              <a:srgbClr val="000000"/>
            </a:solidFill>
            <a:prstDash val="sysDash"/>
          </a:ln>
        </p:spPr>
        <p:txBody>
          <a:bodyPr wrap="square" lIns="0" tIns="0" rIns="0" bIns="0" rtlCol="0"/>
          <a:lstStyle/>
          <a:p>
            <a:endParaRPr dirty="0">
              <a:latin typeface="Palatino Linotype" panose="02040502050505030304" pitchFamily="18" charset="0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285490" y="2897377"/>
            <a:ext cx="2255520" cy="502061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222885" rIns="0" bIns="0" rtlCol="0">
            <a:spAutoFit/>
          </a:bodyPr>
          <a:lstStyle/>
          <a:p>
            <a:pPr marL="285750">
              <a:lnSpc>
                <a:spcPct val="100000"/>
              </a:lnSpc>
              <a:spcBef>
                <a:spcPts val="1755"/>
              </a:spcBef>
            </a:pPr>
            <a:r>
              <a:rPr sz="1800" spc="-10" dirty="0">
                <a:latin typeface="Palatino Linotype" panose="02040502050505030304" pitchFamily="18" charset="0"/>
                <a:cs typeface="Caladea"/>
              </a:rPr>
              <a:t>Randomly</a:t>
            </a:r>
            <a:r>
              <a:rPr sz="1800" spc="-15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Assign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3696589" y="3512311"/>
            <a:ext cx="1278255" cy="385445"/>
          </a:xfrm>
          <a:custGeom>
            <a:avLst/>
            <a:gdLst/>
            <a:ahLst/>
            <a:cxnLst/>
            <a:rect l="l" t="t" r="r" b="b"/>
            <a:pathLst>
              <a:path w="1278254" h="385445">
                <a:moveTo>
                  <a:pt x="1277747" y="385191"/>
                </a:moveTo>
                <a:lnTo>
                  <a:pt x="1259586" y="355473"/>
                </a:lnTo>
                <a:lnTo>
                  <a:pt x="1233297" y="312420"/>
                </a:lnTo>
                <a:lnTo>
                  <a:pt x="1215618" y="340715"/>
                </a:lnTo>
                <a:lnTo>
                  <a:pt x="685761" y="9474"/>
                </a:lnTo>
                <a:lnTo>
                  <a:pt x="687959" y="8255"/>
                </a:lnTo>
                <a:lnTo>
                  <a:pt x="683387" y="0"/>
                </a:lnTo>
                <a:lnTo>
                  <a:pt x="676617" y="3759"/>
                </a:lnTo>
                <a:lnTo>
                  <a:pt x="670814" y="127"/>
                </a:lnTo>
                <a:lnTo>
                  <a:pt x="665734" y="8128"/>
                </a:lnTo>
                <a:lnTo>
                  <a:pt x="667156" y="9029"/>
                </a:lnTo>
                <a:lnTo>
                  <a:pt x="64312" y="343979"/>
                </a:lnTo>
                <a:lnTo>
                  <a:pt x="48133" y="314833"/>
                </a:lnTo>
                <a:lnTo>
                  <a:pt x="0" y="385191"/>
                </a:lnTo>
                <a:lnTo>
                  <a:pt x="85090" y="381381"/>
                </a:lnTo>
                <a:lnTo>
                  <a:pt x="72390" y="358521"/>
                </a:lnTo>
                <a:lnTo>
                  <a:pt x="68948" y="352323"/>
                </a:lnTo>
                <a:lnTo>
                  <a:pt x="676300" y="14744"/>
                </a:lnTo>
                <a:lnTo>
                  <a:pt x="1210589" y="348754"/>
                </a:lnTo>
                <a:lnTo>
                  <a:pt x="1192911" y="377063"/>
                </a:lnTo>
                <a:lnTo>
                  <a:pt x="1277747" y="3851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dirty="0">
              <a:latin typeface="Palatino Linotype" panose="02040502050505030304" pitchFamily="18" charset="0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2518092" y="4193095"/>
            <a:ext cx="390525" cy="390525"/>
            <a:chOff x="2518092" y="4193095"/>
            <a:chExt cx="390525" cy="390525"/>
          </a:xfrm>
        </p:grpSpPr>
        <p:sp>
          <p:nvSpPr>
            <p:cNvPr id="39" name="object 39"/>
            <p:cNvSpPr/>
            <p:nvPr/>
          </p:nvSpPr>
          <p:spPr>
            <a:xfrm>
              <a:off x="2522854" y="4197858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37" y="5027"/>
                  </a:lnTo>
                  <a:lnTo>
                    <a:pt x="106746" y="19349"/>
                  </a:lnTo>
                  <a:lnTo>
                    <a:pt x="71374" y="41827"/>
                  </a:lnTo>
                  <a:lnTo>
                    <a:pt x="41867" y="71321"/>
                  </a:lnTo>
                  <a:lnTo>
                    <a:pt x="19372" y="106691"/>
                  </a:lnTo>
                  <a:lnTo>
                    <a:pt x="5034" y="146797"/>
                  </a:lnTo>
                  <a:lnTo>
                    <a:pt x="0" y="190500"/>
                  </a:lnTo>
                  <a:lnTo>
                    <a:pt x="5034" y="234162"/>
                  </a:lnTo>
                  <a:lnTo>
                    <a:pt x="19372" y="274253"/>
                  </a:lnTo>
                  <a:lnTo>
                    <a:pt x="41867" y="309625"/>
                  </a:lnTo>
                  <a:lnTo>
                    <a:pt x="71374" y="339132"/>
                  </a:lnTo>
                  <a:lnTo>
                    <a:pt x="106746" y="361627"/>
                  </a:lnTo>
                  <a:lnTo>
                    <a:pt x="146837" y="375965"/>
                  </a:lnTo>
                  <a:lnTo>
                    <a:pt x="190500" y="381000"/>
                  </a:lnTo>
                  <a:lnTo>
                    <a:pt x="234162" y="375965"/>
                  </a:lnTo>
                  <a:lnTo>
                    <a:pt x="274253" y="361627"/>
                  </a:lnTo>
                  <a:lnTo>
                    <a:pt x="309625" y="339132"/>
                  </a:lnTo>
                  <a:lnTo>
                    <a:pt x="339132" y="309625"/>
                  </a:lnTo>
                  <a:lnTo>
                    <a:pt x="361627" y="274253"/>
                  </a:lnTo>
                  <a:lnTo>
                    <a:pt x="375965" y="234162"/>
                  </a:lnTo>
                  <a:lnTo>
                    <a:pt x="381000" y="190500"/>
                  </a:lnTo>
                  <a:lnTo>
                    <a:pt x="375965" y="146797"/>
                  </a:lnTo>
                  <a:lnTo>
                    <a:pt x="361627" y="106691"/>
                  </a:lnTo>
                  <a:lnTo>
                    <a:pt x="339132" y="71321"/>
                  </a:lnTo>
                  <a:lnTo>
                    <a:pt x="309625" y="41827"/>
                  </a:lnTo>
                  <a:lnTo>
                    <a:pt x="274253" y="19349"/>
                  </a:lnTo>
                  <a:lnTo>
                    <a:pt x="234162" y="5027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2522854" y="4197858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34" y="146797"/>
                  </a:lnTo>
                  <a:lnTo>
                    <a:pt x="19372" y="106691"/>
                  </a:lnTo>
                  <a:lnTo>
                    <a:pt x="41867" y="71321"/>
                  </a:lnTo>
                  <a:lnTo>
                    <a:pt x="71374" y="41827"/>
                  </a:lnTo>
                  <a:lnTo>
                    <a:pt x="106746" y="19349"/>
                  </a:lnTo>
                  <a:lnTo>
                    <a:pt x="146837" y="5027"/>
                  </a:lnTo>
                  <a:lnTo>
                    <a:pt x="190500" y="0"/>
                  </a:lnTo>
                  <a:lnTo>
                    <a:pt x="234162" y="5027"/>
                  </a:lnTo>
                  <a:lnTo>
                    <a:pt x="274253" y="19349"/>
                  </a:lnTo>
                  <a:lnTo>
                    <a:pt x="309625" y="41827"/>
                  </a:lnTo>
                  <a:lnTo>
                    <a:pt x="339132" y="71321"/>
                  </a:lnTo>
                  <a:lnTo>
                    <a:pt x="361627" y="106691"/>
                  </a:lnTo>
                  <a:lnTo>
                    <a:pt x="375965" y="146797"/>
                  </a:lnTo>
                  <a:lnTo>
                    <a:pt x="381000" y="190500"/>
                  </a:lnTo>
                  <a:lnTo>
                    <a:pt x="375965" y="234162"/>
                  </a:lnTo>
                  <a:lnTo>
                    <a:pt x="361627" y="274253"/>
                  </a:lnTo>
                  <a:lnTo>
                    <a:pt x="339132" y="309625"/>
                  </a:lnTo>
                  <a:lnTo>
                    <a:pt x="309625" y="339132"/>
                  </a:lnTo>
                  <a:lnTo>
                    <a:pt x="274253" y="361627"/>
                  </a:lnTo>
                  <a:lnTo>
                    <a:pt x="234162" y="375965"/>
                  </a:lnTo>
                  <a:lnTo>
                    <a:pt x="190500" y="381000"/>
                  </a:lnTo>
                  <a:lnTo>
                    <a:pt x="146837" y="375965"/>
                  </a:lnTo>
                  <a:lnTo>
                    <a:pt x="106746" y="361627"/>
                  </a:lnTo>
                  <a:lnTo>
                    <a:pt x="71374" y="339132"/>
                  </a:lnTo>
                  <a:lnTo>
                    <a:pt x="41867" y="309625"/>
                  </a:lnTo>
                  <a:lnTo>
                    <a:pt x="19372" y="274253"/>
                  </a:lnTo>
                  <a:lnTo>
                    <a:pt x="5034" y="234162"/>
                  </a:lnTo>
                  <a:lnTo>
                    <a:pt x="0" y="190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41" name="object 41"/>
          <p:cNvGrpSpPr/>
          <p:nvPr/>
        </p:nvGrpSpPr>
        <p:grpSpPr>
          <a:xfrm>
            <a:off x="2822892" y="4802695"/>
            <a:ext cx="390525" cy="390525"/>
            <a:chOff x="2822892" y="4802695"/>
            <a:chExt cx="390525" cy="390525"/>
          </a:xfrm>
        </p:grpSpPr>
        <p:sp>
          <p:nvSpPr>
            <p:cNvPr id="42" name="object 42"/>
            <p:cNvSpPr/>
            <p:nvPr/>
          </p:nvSpPr>
          <p:spPr>
            <a:xfrm>
              <a:off x="2827654" y="4807458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37" y="5027"/>
                  </a:lnTo>
                  <a:lnTo>
                    <a:pt x="106746" y="19349"/>
                  </a:lnTo>
                  <a:lnTo>
                    <a:pt x="71374" y="41827"/>
                  </a:lnTo>
                  <a:lnTo>
                    <a:pt x="41867" y="71321"/>
                  </a:lnTo>
                  <a:lnTo>
                    <a:pt x="19372" y="106691"/>
                  </a:lnTo>
                  <a:lnTo>
                    <a:pt x="5034" y="146797"/>
                  </a:lnTo>
                  <a:lnTo>
                    <a:pt x="0" y="190500"/>
                  </a:lnTo>
                  <a:lnTo>
                    <a:pt x="5034" y="234162"/>
                  </a:lnTo>
                  <a:lnTo>
                    <a:pt x="19372" y="274253"/>
                  </a:lnTo>
                  <a:lnTo>
                    <a:pt x="41867" y="309625"/>
                  </a:lnTo>
                  <a:lnTo>
                    <a:pt x="71374" y="339132"/>
                  </a:lnTo>
                  <a:lnTo>
                    <a:pt x="106746" y="361627"/>
                  </a:lnTo>
                  <a:lnTo>
                    <a:pt x="146837" y="375965"/>
                  </a:lnTo>
                  <a:lnTo>
                    <a:pt x="190500" y="381000"/>
                  </a:lnTo>
                  <a:lnTo>
                    <a:pt x="234162" y="375965"/>
                  </a:lnTo>
                  <a:lnTo>
                    <a:pt x="274253" y="361627"/>
                  </a:lnTo>
                  <a:lnTo>
                    <a:pt x="309625" y="339132"/>
                  </a:lnTo>
                  <a:lnTo>
                    <a:pt x="339132" y="309625"/>
                  </a:lnTo>
                  <a:lnTo>
                    <a:pt x="361627" y="274253"/>
                  </a:lnTo>
                  <a:lnTo>
                    <a:pt x="375965" y="234162"/>
                  </a:lnTo>
                  <a:lnTo>
                    <a:pt x="381000" y="190500"/>
                  </a:lnTo>
                  <a:lnTo>
                    <a:pt x="375965" y="146797"/>
                  </a:lnTo>
                  <a:lnTo>
                    <a:pt x="361627" y="106691"/>
                  </a:lnTo>
                  <a:lnTo>
                    <a:pt x="339132" y="71321"/>
                  </a:lnTo>
                  <a:lnTo>
                    <a:pt x="309625" y="41827"/>
                  </a:lnTo>
                  <a:lnTo>
                    <a:pt x="274253" y="19349"/>
                  </a:lnTo>
                  <a:lnTo>
                    <a:pt x="234162" y="5027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2827654" y="4807458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34" y="146797"/>
                  </a:lnTo>
                  <a:lnTo>
                    <a:pt x="19372" y="106691"/>
                  </a:lnTo>
                  <a:lnTo>
                    <a:pt x="41867" y="71321"/>
                  </a:lnTo>
                  <a:lnTo>
                    <a:pt x="71374" y="41827"/>
                  </a:lnTo>
                  <a:lnTo>
                    <a:pt x="106746" y="19349"/>
                  </a:lnTo>
                  <a:lnTo>
                    <a:pt x="146837" y="5027"/>
                  </a:lnTo>
                  <a:lnTo>
                    <a:pt x="190500" y="0"/>
                  </a:lnTo>
                  <a:lnTo>
                    <a:pt x="234162" y="5027"/>
                  </a:lnTo>
                  <a:lnTo>
                    <a:pt x="274253" y="19349"/>
                  </a:lnTo>
                  <a:lnTo>
                    <a:pt x="309625" y="41827"/>
                  </a:lnTo>
                  <a:lnTo>
                    <a:pt x="339132" y="71321"/>
                  </a:lnTo>
                  <a:lnTo>
                    <a:pt x="361627" y="106691"/>
                  </a:lnTo>
                  <a:lnTo>
                    <a:pt x="375965" y="146797"/>
                  </a:lnTo>
                  <a:lnTo>
                    <a:pt x="381000" y="190500"/>
                  </a:lnTo>
                  <a:lnTo>
                    <a:pt x="375965" y="234162"/>
                  </a:lnTo>
                  <a:lnTo>
                    <a:pt x="361627" y="274253"/>
                  </a:lnTo>
                  <a:lnTo>
                    <a:pt x="339132" y="309625"/>
                  </a:lnTo>
                  <a:lnTo>
                    <a:pt x="309625" y="339132"/>
                  </a:lnTo>
                  <a:lnTo>
                    <a:pt x="274253" y="361627"/>
                  </a:lnTo>
                  <a:lnTo>
                    <a:pt x="234162" y="375965"/>
                  </a:lnTo>
                  <a:lnTo>
                    <a:pt x="190500" y="381000"/>
                  </a:lnTo>
                  <a:lnTo>
                    <a:pt x="146837" y="375965"/>
                  </a:lnTo>
                  <a:lnTo>
                    <a:pt x="106746" y="361627"/>
                  </a:lnTo>
                  <a:lnTo>
                    <a:pt x="71374" y="339132"/>
                  </a:lnTo>
                  <a:lnTo>
                    <a:pt x="41867" y="309625"/>
                  </a:lnTo>
                  <a:lnTo>
                    <a:pt x="19372" y="274253"/>
                  </a:lnTo>
                  <a:lnTo>
                    <a:pt x="5034" y="234162"/>
                  </a:lnTo>
                  <a:lnTo>
                    <a:pt x="0" y="190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3051492" y="4040695"/>
            <a:ext cx="390525" cy="390525"/>
            <a:chOff x="3051492" y="4040695"/>
            <a:chExt cx="390525" cy="390525"/>
          </a:xfrm>
        </p:grpSpPr>
        <p:sp>
          <p:nvSpPr>
            <p:cNvPr id="45" name="object 45"/>
            <p:cNvSpPr/>
            <p:nvPr/>
          </p:nvSpPr>
          <p:spPr>
            <a:xfrm>
              <a:off x="3056254" y="4045458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37" y="5027"/>
                  </a:lnTo>
                  <a:lnTo>
                    <a:pt x="106746" y="19349"/>
                  </a:lnTo>
                  <a:lnTo>
                    <a:pt x="71374" y="41827"/>
                  </a:lnTo>
                  <a:lnTo>
                    <a:pt x="41867" y="71321"/>
                  </a:lnTo>
                  <a:lnTo>
                    <a:pt x="19372" y="106691"/>
                  </a:lnTo>
                  <a:lnTo>
                    <a:pt x="5034" y="146797"/>
                  </a:lnTo>
                  <a:lnTo>
                    <a:pt x="0" y="190500"/>
                  </a:lnTo>
                  <a:lnTo>
                    <a:pt x="5034" y="234162"/>
                  </a:lnTo>
                  <a:lnTo>
                    <a:pt x="19372" y="274253"/>
                  </a:lnTo>
                  <a:lnTo>
                    <a:pt x="41867" y="309625"/>
                  </a:lnTo>
                  <a:lnTo>
                    <a:pt x="71374" y="339132"/>
                  </a:lnTo>
                  <a:lnTo>
                    <a:pt x="106746" y="361627"/>
                  </a:lnTo>
                  <a:lnTo>
                    <a:pt x="146837" y="375965"/>
                  </a:lnTo>
                  <a:lnTo>
                    <a:pt x="190500" y="381000"/>
                  </a:lnTo>
                  <a:lnTo>
                    <a:pt x="234162" y="375965"/>
                  </a:lnTo>
                  <a:lnTo>
                    <a:pt x="274253" y="361627"/>
                  </a:lnTo>
                  <a:lnTo>
                    <a:pt x="309625" y="339132"/>
                  </a:lnTo>
                  <a:lnTo>
                    <a:pt x="339132" y="309625"/>
                  </a:lnTo>
                  <a:lnTo>
                    <a:pt x="361627" y="274253"/>
                  </a:lnTo>
                  <a:lnTo>
                    <a:pt x="375965" y="234162"/>
                  </a:lnTo>
                  <a:lnTo>
                    <a:pt x="380999" y="190500"/>
                  </a:lnTo>
                  <a:lnTo>
                    <a:pt x="375965" y="146797"/>
                  </a:lnTo>
                  <a:lnTo>
                    <a:pt x="361627" y="106691"/>
                  </a:lnTo>
                  <a:lnTo>
                    <a:pt x="339132" y="71321"/>
                  </a:lnTo>
                  <a:lnTo>
                    <a:pt x="309625" y="41827"/>
                  </a:lnTo>
                  <a:lnTo>
                    <a:pt x="274253" y="19349"/>
                  </a:lnTo>
                  <a:lnTo>
                    <a:pt x="234162" y="5027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3056254" y="4045458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34" y="146797"/>
                  </a:lnTo>
                  <a:lnTo>
                    <a:pt x="19372" y="106691"/>
                  </a:lnTo>
                  <a:lnTo>
                    <a:pt x="41867" y="71321"/>
                  </a:lnTo>
                  <a:lnTo>
                    <a:pt x="71374" y="41827"/>
                  </a:lnTo>
                  <a:lnTo>
                    <a:pt x="106746" y="19349"/>
                  </a:lnTo>
                  <a:lnTo>
                    <a:pt x="146837" y="5027"/>
                  </a:lnTo>
                  <a:lnTo>
                    <a:pt x="190500" y="0"/>
                  </a:lnTo>
                  <a:lnTo>
                    <a:pt x="234162" y="5027"/>
                  </a:lnTo>
                  <a:lnTo>
                    <a:pt x="274253" y="19349"/>
                  </a:lnTo>
                  <a:lnTo>
                    <a:pt x="309625" y="41827"/>
                  </a:lnTo>
                  <a:lnTo>
                    <a:pt x="339132" y="71321"/>
                  </a:lnTo>
                  <a:lnTo>
                    <a:pt x="361627" y="106691"/>
                  </a:lnTo>
                  <a:lnTo>
                    <a:pt x="375965" y="146797"/>
                  </a:lnTo>
                  <a:lnTo>
                    <a:pt x="380999" y="190500"/>
                  </a:lnTo>
                  <a:lnTo>
                    <a:pt x="375965" y="234162"/>
                  </a:lnTo>
                  <a:lnTo>
                    <a:pt x="361627" y="274253"/>
                  </a:lnTo>
                  <a:lnTo>
                    <a:pt x="339132" y="309625"/>
                  </a:lnTo>
                  <a:lnTo>
                    <a:pt x="309625" y="339132"/>
                  </a:lnTo>
                  <a:lnTo>
                    <a:pt x="274253" y="361627"/>
                  </a:lnTo>
                  <a:lnTo>
                    <a:pt x="234162" y="375965"/>
                  </a:lnTo>
                  <a:lnTo>
                    <a:pt x="190500" y="381000"/>
                  </a:lnTo>
                  <a:lnTo>
                    <a:pt x="146837" y="375965"/>
                  </a:lnTo>
                  <a:lnTo>
                    <a:pt x="106746" y="361627"/>
                  </a:lnTo>
                  <a:lnTo>
                    <a:pt x="71374" y="339132"/>
                  </a:lnTo>
                  <a:lnTo>
                    <a:pt x="41867" y="309625"/>
                  </a:lnTo>
                  <a:lnTo>
                    <a:pt x="19372" y="274253"/>
                  </a:lnTo>
                  <a:lnTo>
                    <a:pt x="5034" y="234162"/>
                  </a:lnTo>
                  <a:lnTo>
                    <a:pt x="0" y="190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47" name="object 47"/>
          <p:cNvGrpSpPr/>
          <p:nvPr/>
        </p:nvGrpSpPr>
        <p:grpSpPr>
          <a:xfrm>
            <a:off x="2289492" y="4650295"/>
            <a:ext cx="390525" cy="390525"/>
            <a:chOff x="2289492" y="4650295"/>
            <a:chExt cx="390525" cy="390525"/>
          </a:xfrm>
        </p:grpSpPr>
        <p:sp>
          <p:nvSpPr>
            <p:cNvPr id="48" name="object 48"/>
            <p:cNvSpPr/>
            <p:nvPr/>
          </p:nvSpPr>
          <p:spPr>
            <a:xfrm>
              <a:off x="2294254" y="4655058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37" y="5027"/>
                  </a:lnTo>
                  <a:lnTo>
                    <a:pt x="106746" y="19349"/>
                  </a:lnTo>
                  <a:lnTo>
                    <a:pt x="71374" y="41827"/>
                  </a:lnTo>
                  <a:lnTo>
                    <a:pt x="41867" y="71321"/>
                  </a:lnTo>
                  <a:lnTo>
                    <a:pt x="19372" y="106691"/>
                  </a:lnTo>
                  <a:lnTo>
                    <a:pt x="5034" y="146797"/>
                  </a:lnTo>
                  <a:lnTo>
                    <a:pt x="0" y="190500"/>
                  </a:lnTo>
                  <a:lnTo>
                    <a:pt x="5034" y="234162"/>
                  </a:lnTo>
                  <a:lnTo>
                    <a:pt x="19372" y="274253"/>
                  </a:lnTo>
                  <a:lnTo>
                    <a:pt x="41867" y="309625"/>
                  </a:lnTo>
                  <a:lnTo>
                    <a:pt x="71374" y="339132"/>
                  </a:lnTo>
                  <a:lnTo>
                    <a:pt x="106746" y="361627"/>
                  </a:lnTo>
                  <a:lnTo>
                    <a:pt x="146837" y="375965"/>
                  </a:lnTo>
                  <a:lnTo>
                    <a:pt x="190500" y="381000"/>
                  </a:lnTo>
                  <a:lnTo>
                    <a:pt x="234162" y="375965"/>
                  </a:lnTo>
                  <a:lnTo>
                    <a:pt x="274253" y="361627"/>
                  </a:lnTo>
                  <a:lnTo>
                    <a:pt x="309625" y="339132"/>
                  </a:lnTo>
                  <a:lnTo>
                    <a:pt x="339132" y="309625"/>
                  </a:lnTo>
                  <a:lnTo>
                    <a:pt x="361627" y="274253"/>
                  </a:lnTo>
                  <a:lnTo>
                    <a:pt x="375965" y="234162"/>
                  </a:lnTo>
                  <a:lnTo>
                    <a:pt x="381000" y="190500"/>
                  </a:lnTo>
                  <a:lnTo>
                    <a:pt x="375965" y="146797"/>
                  </a:lnTo>
                  <a:lnTo>
                    <a:pt x="361627" y="106691"/>
                  </a:lnTo>
                  <a:lnTo>
                    <a:pt x="339132" y="71321"/>
                  </a:lnTo>
                  <a:lnTo>
                    <a:pt x="309625" y="41827"/>
                  </a:lnTo>
                  <a:lnTo>
                    <a:pt x="274253" y="19349"/>
                  </a:lnTo>
                  <a:lnTo>
                    <a:pt x="234162" y="5027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  <p:sp>
          <p:nvSpPr>
            <p:cNvPr id="49" name="object 49"/>
            <p:cNvSpPr/>
            <p:nvPr/>
          </p:nvSpPr>
          <p:spPr>
            <a:xfrm>
              <a:off x="2294254" y="4655058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34" y="146797"/>
                  </a:lnTo>
                  <a:lnTo>
                    <a:pt x="19372" y="106691"/>
                  </a:lnTo>
                  <a:lnTo>
                    <a:pt x="41867" y="71321"/>
                  </a:lnTo>
                  <a:lnTo>
                    <a:pt x="71374" y="41827"/>
                  </a:lnTo>
                  <a:lnTo>
                    <a:pt x="106746" y="19349"/>
                  </a:lnTo>
                  <a:lnTo>
                    <a:pt x="146837" y="5027"/>
                  </a:lnTo>
                  <a:lnTo>
                    <a:pt x="190500" y="0"/>
                  </a:lnTo>
                  <a:lnTo>
                    <a:pt x="234162" y="5027"/>
                  </a:lnTo>
                  <a:lnTo>
                    <a:pt x="274253" y="19349"/>
                  </a:lnTo>
                  <a:lnTo>
                    <a:pt x="309625" y="41827"/>
                  </a:lnTo>
                  <a:lnTo>
                    <a:pt x="339132" y="71321"/>
                  </a:lnTo>
                  <a:lnTo>
                    <a:pt x="361627" y="106691"/>
                  </a:lnTo>
                  <a:lnTo>
                    <a:pt x="375965" y="146797"/>
                  </a:lnTo>
                  <a:lnTo>
                    <a:pt x="381000" y="190500"/>
                  </a:lnTo>
                  <a:lnTo>
                    <a:pt x="375965" y="234162"/>
                  </a:lnTo>
                  <a:lnTo>
                    <a:pt x="361627" y="274253"/>
                  </a:lnTo>
                  <a:lnTo>
                    <a:pt x="339132" y="309625"/>
                  </a:lnTo>
                  <a:lnTo>
                    <a:pt x="309625" y="339132"/>
                  </a:lnTo>
                  <a:lnTo>
                    <a:pt x="274253" y="361627"/>
                  </a:lnTo>
                  <a:lnTo>
                    <a:pt x="234162" y="375965"/>
                  </a:lnTo>
                  <a:lnTo>
                    <a:pt x="190500" y="381000"/>
                  </a:lnTo>
                  <a:lnTo>
                    <a:pt x="146837" y="375965"/>
                  </a:lnTo>
                  <a:lnTo>
                    <a:pt x="106746" y="361627"/>
                  </a:lnTo>
                  <a:lnTo>
                    <a:pt x="71374" y="339132"/>
                  </a:lnTo>
                  <a:lnTo>
                    <a:pt x="41867" y="309625"/>
                  </a:lnTo>
                  <a:lnTo>
                    <a:pt x="19372" y="274253"/>
                  </a:lnTo>
                  <a:lnTo>
                    <a:pt x="5034" y="234162"/>
                  </a:lnTo>
                  <a:lnTo>
                    <a:pt x="0" y="190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50" name="object 50"/>
          <p:cNvGrpSpPr/>
          <p:nvPr/>
        </p:nvGrpSpPr>
        <p:grpSpPr>
          <a:xfrm>
            <a:off x="3356292" y="4650295"/>
            <a:ext cx="390525" cy="390525"/>
            <a:chOff x="3356292" y="4650295"/>
            <a:chExt cx="390525" cy="390525"/>
          </a:xfrm>
        </p:grpSpPr>
        <p:sp>
          <p:nvSpPr>
            <p:cNvPr id="51" name="object 51"/>
            <p:cNvSpPr/>
            <p:nvPr/>
          </p:nvSpPr>
          <p:spPr>
            <a:xfrm>
              <a:off x="3361054" y="4655058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37" y="5027"/>
                  </a:lnTo>
                  <a:lnTo>
                    <a:pt x="106746" y="19349"/>
                  </a:lnTo>
                  <a:lnTo>
                    <a:pt x="71374" y="41827"/>
                  </a:lnTo>
                  <a:lnTo>
                    <a:pt x="41867" y="71321"/>
                  </a:lnTo>
                  <a:lnTo>
                    <a:pt x="19372" y="106691"/>
                  </a:lnTo>
                  <a:lnTo>
                    <a:pt x="5034" y="146797"/>
                  </a:lnTo>
                  <a:lnTo>
                    <a:pt x="0" y="190500"/>
                  </a:lnTo>
                  <a:lnTo>
                    <a:pt x="5034" y="234162"/>
                  </a:lnTo>
                  <a:lnTo>
                    <a:pt x="19372" y="274253"/>
                  </a:lnTo>
                  <a:lnTo>
                    <a:pt x="41867" y="309625"/>
                  </a:lnTo>
                  <a:lnTo>
                    <a:pt x="71374" y="339132"/>
                  </a:lnTo>
                  <a:lnTo>
                    <a:pt x="106746" y="361627"/>
                  </a:lnTo>
                  <a:lnTo>
                    <a:pt x="146837" y="375965"/>
                  </a:lnTo>
                  <a:lnTo>
                    <a:pt x="190500" y="381000"/>
                  </a:lnTo>
                  <a:lnTo>
                    <a:pt x="234162" y="375965"/>
                  </a:lnTo>
                  <a:lnTo>
                    <a:pt x="274253" y="361627"/>
                  </a:lnTo>
                  <a:lnTo>
                    <a:pt x="309625" y="339132"/>
                  </a:lnTo>
                  <a:lnTo>
                    <a:pt x="339132" y="309625"/>
                  </a:lnTo>
                  <a:lnTo>
                    <a:pt x="361627" y="274253"/>
                  </a:lnTo>
                  <a:lnTo>
                    <a:pt x="375965" y="234162"/>
                  </a:lnTo>
                  <a:lnTo>
                    <a:pt x="381000" y="190500"/>
                  </a:lnTo>
                  <a:lnTo>
                    <a:pt x="375965" y="146797"/>
                  </a:lnTo>
                  <a:lnTo>
                    <a:pt x="361627" y="106691"/>
                  </a:lnTo>
                  <a:lnTo>
                    <a:pt x="339132" y="71321"/>
                  </a:lnTo>
                  <a:lnTo>
                    <a:pt x="309625" y="41827"/>
                  </a:lnTo>
                  <a:lnTo>
                    <a:pt x="274253" y="19349"/>
                  </a:lnTo>
                  <a:lnTo>
                    <a:pt x="234162" y="5027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3361054" y="4655058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34" y="146797"/>
                  </a:lnTo>
                  <a:lnTo>
                    <a:pt x="19372" y="106691"/>
                  </a:lnTo>
                  <a:lnTo>
                    <a:pt x="41867" y="71321"/>
                  </a:lnTo>
                  <a:lnTo>
                    <a:pt x="71374" y="41827"/>
                  </a:lnTo>
                  <a:lnTo>
                    <a:pt x="106746" y="19349"/>
                  </a:lnTo>
                  <a:lnTo>
                    <a:pt x="146837" y="5027"/>
                  </a:lnTo>
                  <a:lnTo>
                    <a:pt x="190500" y="0"/>
                  </a:lnTo>
                  <a:lnTo>
                    <a:pt x="234162" y="5027"/>
                  </a:lnTo>
                  <a:lnTo>
                    <a:pt x="274253" y="19349"/>
                  </a:lnTo>
                  <a:lnTo>
                    <a:pt x="309625" y="41827"/>
                  </a:lnTo>
                  <a:lnTo>
                    <a:pt x="339132" y="71321"/>
                  </a:lnTo>
                  <a:lnTo>
                    <a:pt x="361627" y="106691"/>
                  </a:lnTo>
                  <a:lnTo>
                    <a:pt x="375965" y="146797"/>
                  </a:lnTo>
                  <a:lnTo>
                    <a:pt x="381000" y="190500"/>
                  </a:lnTo>
                  <a:lnTo>
                    <a:pt x="375965" y="234162"/>
                  </a:lnTo>
                  <a:lnTo>
                    <a:pt x="361627" y="274253"/>
                  </a:lnTo>
                  <a:lnTo>
                    <a:pt x="339132" y="309625"/>
                  </a:lnTo>
                  <a:lnTo>
                    <a:pt x="309625" y="339132"/>
                  </a:lnTo>
                  <a:lnTo>
                    <a:pt x="274253" y="361627"/>
                  </a:lnTo>
                  <a:lnTo>
                    <a:pt x="234162" y="375965"/>
                  </a:lnTo>
                  <a:lnTo>
                    <a:pt x="190500" y="381000"/>
                  </a:lnTo>
                  <a:lnTo>
                    <a:pt x="146837" y="375965"/>
                  </a:lnTo>
                  <a:lnTo>
                    <a:pt x="106746" y="361627"/>
                  </a:lnTo>
                  <a:lnTo>
                    <a:pt x="71374" y="339132"/>
                  </a:lnTo>
                  <a:lnTo>
                    <a:pt x="41867" y="309625"/>
                  </a:lnTo>
                  <a:lnTo>
                    <a:pt x="19372" y="274253"/>
                  </a:lnTo>
                  <a:lnTo>
                    <a:pt x="5034" y="234162"/>
                  </a:lnTo>
                  <a:lnTo>
                    <a:pt x="0" y="190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53" name="object 53"/>
          <p:cNvGrpSpPr/>
          <p:nvPr/>
        </p:nvGrpSpPr>
        <p:grpSpPr>
          <a:xfrm>
            <a:off x="5839142" y="3980370"/>
            <a:ext cx="390525" cy="390525"/>
            <a:chOff x="5839142" y="3980370"/>
            <a:chExt cx="390525" cy="390525"/>
          </a:xfrm>
        </p:grpSpPr>
        <p:sp>
          <p:nvSpPr>
            <p:cNvPr id="54" name="object 54"/>
            <p:cNvSpPr/>
            <p:nvPr/>
          </p:nvSpPr>
          <p:spPr>
            <a:xfrm>
              <a:off x="5843904" y="3985133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37" y="5027"/>
                  </a:lnTo>
                  <a:lnTo>
                    <a:pt x="106746" y="19349"/>
                  </a:lnTo>
                  <a:lnTo>
                    <a:pt x="71374" y="41827"/>
                  </a:lnTo>
                  <a:lnTo>
                    <a:pt x="41867" y="71321"/>
                  </a:lnTo>
                  <a:lnTo>
                    <a:pt x="19372" y="106691"/>
                  </a:lnTo>
                  <a:lnTo>
                    <a:pt x="5034" y="146797"/>
                  </a:lnTo>
                  <a:lnTo>
                    <a:pt x="0" y="190500"/>
                  </a:lnTo>
                  <a:lnTo>
                    <a:pt x="5034" y="234162"/>
                  </a:lnTo>
                  <a:lnTo>
                    <a:pt x="19372" y="274253"/>
                  </a:lnTo>
                  <a:lnTo>
                    <a:pt x="41867" y="309625"/>
                  </a:lnTo>
                  <a:lnTo>
                    <a:pt x="71374" y="339132"/>
                  </a:lnTo>
                  <a:lnTo>
                    <a:pt x="106746" y="361627"/>
                  </a:lnTo>
                  <a:lnTo>
                    <a:pt x="146837" y="375965"/>
                  </a:lnTo>
                  <a:lnTo>
                    <a:pt x="190500" y="381000"/>
                  </a:lnTo>
                  <a:lnTo>
                    <a:pt x="234162" y="375965"/>
                  </a:lnTo>
                  <a:lnTo>
                    <a:pt x="274253" y="361627"/>
                  </a:lnTo>
                  <a:lnTo>
                    <a:pt x="309625" y="339132"/>
                  </a:lnTo>
                  <a:lnTo>
                    <a:pt x="339132" y="309625"/>
                  </a:lnTo>
                  <a:lnTo>
                    <a:pt x="361627" y="274253"/>
                  </a:lnTo>
                  <a:lnTo>
                    <a:pt x="375965" y="234162"/>
                  </a:lnTo>
                  <a:lnTo>
                    <a:pt x="381000" y="190500"/>
                  </a:lnTo>
                  <a:lnTo>
                    <a:pt x="375965" y="146797"/>
                  </a:lnTo>
                  <a:lnTo>
                    <a:pt x="361627" y="106691"/>
                  </a:lnTo>
                  <a:lnTo>
                    <a:pt x="339132" y="71321"/>
                  </a:lnTo>
                  <a:lnTo>
                    <a:pt x="309625" y="41827"/>
                  </a:lnTo>
                  <a:lnTo>
                    <a:pt x="274253" y="19349"/>
                  </a:lnTo>
                  <a:lnTo>
                    <a:pt x="234162" y="5027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  <p:sp>
          <p:nvSpPr>
            <p:cNvPr id="55" name="object 55"/>
            <p:cNvSpPr/>
            <p:nvPr/>
          </p:nvSpPr>
          <p:spPr>
            <a:xfrm>
              <a:off x="5843904" y="3985133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34" y="146797"/>
                  </a:lnTo>
                  <a:lnTo>
                    <a:pt x="19372" y="106691"/>
                  </a:lnTo>
                  <a:lnTo>
                    <a:pt x="41867" y="71321"/>
                  </a:lnTo>
                  <a:lnTo>
                    <a:pt x="71374" y="41827"/>
                  </a:lnTo>
                  <a:lnTo>
                    <a:pt x="106746" y="19349"/>
                  </a:lnTo>
                  <a:lnTo>
                    <a:pt x="146837" y="5027"/>
                  </a:lnTo>
                  <a:lnTo>
                    <a:pt x="190500" y="0"/>
                  </a:lnTo>
                  <a:lnTo>
                    <a:pt x="234162" y="5027"/>
                  </a:lnTo>
                  <a:lnTo>
                    <a:pt x="274253" y="19349"/>
                  </a:lnTo>
                  <a:lnTo>
                    <a:pt x="309625" y="41827"/>
                  </a:lnTo>
                  <a:lnTo>
                    <a:pt x="339132" y="71321"/>
                  </a:lnTo>
                  <a:lnTo>
                    <a:pt x="361627" y="106691"/>
                  </a:lnTo>
                  <a:lnTo>
                    <a:pt x="375965" y="146797"/>
                  </a:lnTo>
                  <a:lnTo>
                    <a:pt x="381000" y="190500"/>
                  </a:lnTo>
                  <a:lnTo>
                    <a:pt x="375965" y="234162"/>
                  </a:lnTo>
                  <a:lnTo>
                    <a:pt x="361627" y="274253"/>
                  </a:lnTo>
                  <a:lnTo>
                    <a:pt x="339132" y="309625"/>
                  </a:lnTo>
                  <a:lnTo>
                    <a:pt x="309625" y="339132"/>
                  </a:lnTo>
                  <a:lnTo>
                    <a:pt x="274253" y="361627"/>
                  </a:lnTo>
                  <a:lnTo>
                    <a:pt x="234162" y="375965"/>
                  </a:lnTo>
                  <a:lnTo>
                    <a:pt x="190500" y="381000"/>
                  </a:lnTo>
                  <a:lnTo>
                    <a:pt x="146837" y="375965"/>
                  </a:lnTo>
                  <a:lnTo>
                    <a:pt x="106746" y="361627"/>
                  </a:lnTo>
                  <a:lnTo>
                    <a:pt x="71374" y="339132"/>
                  </a:lnTo>
                  <a:lnTo>
                    <a:pt x="41867" y="309625"/>
                  </a:lnTo>
                  <a:lnTo>
                    <a:pt x="19372" y="274253"/>
                  </a:lnTo>
                  <a:lnTo>
                    <a:pt x="5034" y="234162"/>
                  </a:lnTo>
                  <a:lnTo>
                    <a:pt x="0" y="190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56" name="object 56"/>
          <p:cNvGrpSpPr/>
          <p:nvPr/>
        </p:nvGrpSpPr>
        <p:grpSpPr>
          <a:xfrm>
            <a:off x="5153342" y="4056570"/>
            <a:ext cx="771525" cy="1152525"/>
            <a:chOff x="5153342" y="4056570"/>
            <a:chExt cx="771525" cy="1152525"/>
          </a:xfrm>
        </p:grpSpPr>
        <p:sp>
          <p:nvSpPr>
            <p:cNvPr id="57" name="object 57"/>
            <p:cNvSpPr/>
            <p:nvPr/>
          </p:nvSpPr>
          <p:spPr>
            <a:xfrm>
              <a:off x="5158104" y="4061333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37" y="5027"/>
                  </a:lnTo>
                  <a:lnTo>
                    <a:pt x="106746" y="19349"/>
                  </a:lnTo>
                  <a:lnTo>
                    <a:pt x="71374" y="41827"/>
                  </a:lnTo>
                  <a:lnTo>
                    <a:pt x="41867" y="71321"/>
                  </a:lnTo>
                  <a:lnTo>
                    <a:pt x="19372" y="106691"/>
                  </a:lnTo>
                  <a:lnTo>
                    <a:pt x="5034" y="146797"/>
                  </a:lnTo>
                  <a:lnTo>
                    <a:pt x="0" y="190500"/>
                  </a:lnTo>
                  <a:lnTo>
                    <a:pt x="5034" y="234162"/>
                  </a:lnTo>
                  <a:lnTo>
                    <a:pt x="19372" y="274253"/>
                  </a:lnTo>
                  <a:lnTo>
                    <a:pt x="41867" y="309625"/>
                  </a:lnTo>
                  <a:lnTo>
                    <a:pt x="71374" y="339132"/>
                  </a:lnTo>
                  <a:lnTo>
                    <a:pt x="106746" y="361627"/>
                  </a:lnTo>
                  <a:lnTo>
                    <a:pt x="146837" y="375965"/>
                  </a:lnTo>
                  <a:lnTo>
                    <a:pt x="190500" y="381000"/>
                  </a:lnTo>
                  <a:lnTo>
                    <a:pt x="234162" y="375965"/>
                  </a:lnTo>
                  <a:lnTo>
                    <a:pt x="274253" y="361627"/>
                  </a:lnTo>
                  <a:lnTo>
                    <a:pt x="309625" y="339132"/>
                  </a:lnTo>
                  <a:lnTo>
                    <a:pt x="339132" y="309625"/>
                  </a:lnTo>
                  <a:lnTo>
                    <a:pt x="361627" y="274253"/>
                  </a:lnTo>
                  <a:lnTo>
                    <a:pt x="375965" y="234162"/>
                  </a:lnTo>
                  <a:lnTo>
                    <a:pt x="381000" y="190500"/>
                  </a:lnTo>
                  <a:lnTo>
                    <a:pt x="375965" y="146797"/>
                  </a:lnTo>
                  <a:lnTo>
                    <a:pt x="361627" y="106691"/>
                  </a:lnTo>
                  <a:lnTo>
                    <a:pt x="339132" y="71321"/>
                  </a:lnTo>
                  <a:lnTo>
                    <a:pt x="309625" y="41827"/>
                  </a:lnTo>
                  <a:lnTo>
                    <a:pt x="274253" y="19349"/>
                  </a:lnTo>
                  <a:lnTo>
                    <a:pt x="234162" y="5027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  <p:sp>
          <p:nvSpPr>
            <p:cNvPr id="58" name="object 58"/>
            <p:cNvSpPr/>
            <p:nvPr/>
          </p:nvSpPr>
          <p:spPr>
            <a:xfrm>
              <a:off x="5158104" y="4061333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34" y="146797"/>
                  </a:lnTo>
                  <a:lnTo>
                    <a:pt x="19372" y="106691"/>
                  </a:lnTo>
                  <a:lnTo>
                    <a:pt x="41867" y="71321"/>
                  </a:lnTo>
                  <a:lnTo>
                    <a:pt x="71374" y="41827"/>
                  </a:lnTo>
                  <a:lnTo>
                    <a:pt x="106746" y="19349"/>
                  </a:lnTo>
                  <a:lnTo>
                    <a:pt x="146837" y="5027"/>
                  </a:lnTo>
                  <a:lnTo>
                    <a:pt x="190500" y="0"/>
                  </a:lnTo>
                  <a:lnTo>
                    <a:pt x="234162" y="5027"/>
                  </a:lnTo>
                  <a:lnTo>
                    <a:pt x="274253" y="19349"/>
                  </a:lnTo>
                  <a:lnTo>
                    <a:pt x="309625" y="41827"/>
                  </a:lnTo>
                  <a:lnTo>
                    <a:pt x="339132" y="71321"/>
                  </a:lnTo>
                  <a:lnTo>
                    <a:pt x="361627" y="106691"/>
                  </a:lnTo>
                  <a:lnTo>
                    <a:pt x="375965" y="146797"/>
                  </a:lnTo>
                  <a:lnTo>
                    <a:pt x="381000" y="190500"/>
                  </a:lnTo>
                  <a:lnTo>
                    <a:pt x="375965" y="234162"/>
                  </a:lnTo>
                  <a:lnTo>
                    <a:pt x="361627" y="274253"/>
                  </a:lnTo>
                  <a:lnTo>
                    <a:pt x="339132" y="309625"/>
                  </a:lnTo>
                  <a:lnTo>
                    <a:pt x="309625" y="339132"/>
                  </a:lnTo>
                  <a:lnTo>
                    <a:pt x="274253" y="361627"/>
                  </a:lnTo>
                  <a:lnTo>
                    <a:pt x="234162" y="375965"/>
                  </a:lnTo>
                  <a:lnTo>
                    <a:pt x="190500" y="381000"/>
                  </a:lnTo>
                  <a:lnTo>
                    <a:pt x="146837" y="375965"/>
                  </a:lnTo>
                  <a:lnTo>
                    <a:pt x="106746" y="361627"/>
                  </a:lnTo>
                  <a:lnTo>
                    <a:pt x="71374" y="339132"/>
                  </a:lnTo>
                  <a:lnTo>
                    <a:pt x="41867" y="309625"/>
                  </a:lnTo>
                  <a:lnTo>
                    <a:pt x="19372" y="274253"/>
                  </a:lnTo>
                  <a:lnTo>
                    <a:pt x="5034" y="234162"/>
                  </a:lnTo>
                  <a:lnTo>
                    <a:pt x="0" y="190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  <p:sp>
          <p:nvSpPr>
            <p:cNvPr id="59" name="object 59"/>
            <p:cNvSpPr/>
            <p:nvPr/>
          </p:nvSpPr>
          <p:spPr>
            <a:xfrm>
              <a:off x="5539104" y="4442333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37" y="5027"/>
                  </a:lnTo>
                  <a:lnTo>
                    <a:pt x="106746" y="19349"/>
                  </a:lnTo>
                  <a:lnTo>
                    <a:pt x="71374" y="41827"/>
                  </a:lnTo>
                  <a:lnTo>
                    <a:pt x="41867" y="71321"/>
                  </a:lnTo>
                  <a:lnTo>
                    <a:pt x="19372" y="106691"/>
                  </a:lnTo>
                  <a:lnTo>
                    <a:pt x="5034" y="146797"/>
                  </a:lnTo>
                  <a:lnTo>
                    <a:pt x="0" y="190500"/>
                  </a:lnTo>
                  <a:lnTo>
                    <a:pt x="5034" y="234162"/>
                  </a:lnTo>
                  <a:lnTo>
                    <a:pt x="19372" y="274253"/>
                  </a:lnTo>
                  <a:lnTo>
                    <a:pt x="41867" y="309625"/>
                  </a:lnTo>
                  <a:lnTo>
                    <a:pt x="71374" y="339132"/>
                  </a:lnTo>
                  <a:lnTo>
                    <a:pt x="106746" y="361627"/>
                  </a:lnTo>
                  <a:lnTo>
                    <a:pt x="146837" y="375965"/>
                  </a:lnTo>
                  <a:lnTo>
                    <a:pt x="190500" y="381000"/>
                  </a:lnTo>
                  <a:lnTo>
                    <a:pt x="234162" y="375965"/>
                  </a:lnTo>
                  <a:lnTo>
                    <a:pt x="274253" y="361627"/>
                  </a:lnTo>
                  <a:lnTo>
                    <a:pt x="309625" y="339132"/>
                  </a:lnTo>
                  <a:lnTo>
                    <a:pt x="339132" y="309625"/>
                  </a:lnTo>
                  <a:lnTo>
                    <a:pt x="361627" y="274253"/>
                  </a:lnTo>
                  <a:lnTo>
                    <a:pt x="375965" y="234162"/>
                  </a:lnTo>
                  <a:lnTo>
                    <a:pt x="381000" y="190500"/>
                  </a:lnTo>
                  <a:lnTo>
                    <a:pt x="375965" y="146797"/>
                  </a:lnTo>
                  <a:lnTo>
                    <a:pt x="361627" y="106691"/>
                  </a:lnTo>
                  <a:lnTo>
                    <a:pt x="339132" y="71321"/>
                  </a:lnTo>
                  <a:lnTo>
                    <a:pt x="309625" y="41827"/>
                  </a:lnTo>
                  <a:lnTo>
                    <a:pt x="274253" y="19349"/>
                  </a:lnTo>
                  <a:lnTo>
                    <a:pt x="234162" y="5027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  <p:sp>
          <p:nvSpPr>
            <p:cNvPr id="60" name="object 60"/>
            <p:cNvSpPr/>
            <p:nvPr/>
          </p:nvSpPr>
          <p:spPr>
            <a:xfrm>
              <a:off x="5539104" y="4442333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34" y="146797"/>
                  </a:lnTo>
                  <a:lnTo>
                    <a:pt x="19372" y="106691"/>
                  </a:lnTo>
                  <a:lnTo>
                    <a:pt x="41867" y="71321"/>
                  </a:lnTo>
                  <a:lnTo>
                    <a:pt x="71374" y="41827"/>
                  </a:lnTo>
                  <a:lnTo>
                    <a:pt x="106746" y="19349"/>
                  </a:lnTo>
                  <a:lnTo>
                    <a:pt x="146837" y="5027"/>
                  </a:lnTo>
                  <a:lnTo>
                    <a:pt x="190500" y="0"/>
                  </a:lnTo>
                  <a:lnTo>
                    <a:pt x="234162" y="5027"/>
                  </a:lnTo>
                  <a:lnTo>
                    <a:pt x="274253" y="19349"/>
                  </a:lnTo>
                  <a:lnTo>
                    <a:pt x="309625" y="41827"/>
                  </a:lnTo>
                  <a:lnTo>
                    <a:pt x="339132" y="71321"/>
                  </a:lnTo>
                  <a:lnTo>
                    <a:pt x="361627" y="106691"/>
                  </a:lnTo>
                  <a:lnTo>
                    <a:pt x="375965" y="146797"/>
                  </a:lnTo>
                  <a:lnTo>
                    <a:pt x="381000" y="190500"/>
                  </a:lnTo>
                  <a:lnTo>
                    <a:pt x="375965" y="234162"/>
                  </a:lnTo>
                  <a:lnTo>
                    <a:pt x="361627" y="274253"/>
                  </a:lnTo>
                  <a:lnTo>
                    <a:pt x="339132" y="309625"/>
                  </a:lnTo>
                  <a:lnTo>
                    <a:pt x="309625" y="339132"/>
                  </a:lnTo>
                  <a:lnTo>
                    <a:pt x="274253" y="361627"/>
                  </a:lnTo>
                  <a:lnTo>
                    <a:pt x="234162" y="375965"/>
                  </a:lnTo>
                  <a:lnTo>
                    <a:pt x="190500" y="381000"/>
                  </a:lnTo>
                  <a:lnTo>
                    <a:pt x="146837" y="375965"/>
                  </a:lnTo>
                  <a:lnTo>
                    <a:pt x="106746" y="361627"/>
                  </a:lnTo>
                  <a:lnTo>
                    <a:pt x="71374" y="339132"/>
                  </a:lnTo>
                  <a:lnTo>
                    <a:pt x="41867" y="309625"/>
                  </a:lnTo>
                  <a:lnTo>
                    <a:pt x="19372" y="274253"/>
                  </a:lnTo>
                  <a:lnTo>
                    <a:pt x="5034" y="234162"/>
                  </a:lnTo>
                  <a:lnTo>
                    <a:pt x="0" y="190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  <p:sp>
          <p:nvSpPr>
            <p:cNvPr id="61" name="object 61"/>
            <p:cNvSpPr/>
            <p:nvPr/>
          </p:nvSpPr>
          <p:spPr>
            <a:xfrm>
              <a:off x="5234304" y="4823333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37" y="5027"/>
                  </a:lnTo>
                  <a:lnTo>
                    <a:pt x="106746" y="19349"/>
                  </a:lnTo>
                  <a:lnTo>
                    <a:pt x="71374" y="41827"/>
                  </a:lnTo>
                  <a:lnTo>
                    <a:pt x="41867" y="71321"/>
                  </a:lnTo>
                  <a:lnTo>
                    <a:pt x="19372" y="106691"/>
                  </a:lnTo>
                  <a:lnTo>
                    <a:pt x="5034" y="146797"/>
                  </a:lnTo>
                  <a:lnTo>
                    <a:pt x="0" y="190500"/>
                  </a:lnTo>
                  <a:lnTo>
                    <a:pt x="5034" y="234162"/>
                  </a:lnTo>
                  <a:lnTo>
                    <a:pt x="19372" y="274253"/>
                  </a:lnTo>
                  <a:lnTo>
                    <a:pt x="41867" y="309625"/>
                  </a:lnTo>
                  <a:lnTo>
                    <a:pt x="71374" y="339132"/>
                  </a:lnTo>
                  <a:lnTo>
                    <a:pt x="106746" y="361627"/>
                  </a:lnTo>
                  <a:lnTo>
                    <a:pt x="146837" y="375965"/>
                  </a:lnTo>
                  <a:lnTo>
                    <a:pt x="190500" y="381000"/>
                  </a:lnTo>
                  <a:lnTo>
                    <a:pt x="234162" y="375965"/>
                  </a:lnTo>
                  <a:lnTo>
                    <a:pt x="274253" y="361627"/>
                  </a:lnTo>
                  <a:lnTo>
                    <a:pt x="309625" y="339132"/>
                  </a:lnTo>
                  <a:lnTo>
                    <a:pt x="339132" y="309625"/>
                  </a:lnTo>
                  <a:lnTo>
                    <a:pt x="361627" y="274253"/>
                  </a:lnTo>
                  <a:lnTo>
                    <a:pt x="375965" y="234162"/>
                  </a:lnTo>
                  <a:lnTo>
                    <a:pt x="381000" y="190500"/>
                  </a:lnTo>
                  <a:lnTo>
                    <a:pt x="375965" y="146797"/>
                  </a:lnTo>
                  <a:lnTo>
                    <a:pt x="361627" y="106691"/>
                  </a:lnTo>
                  <a:lnTo>
                    <a:pt x="339132" y="71321"/>
                  </a:lnTo>
                  <a:lnTo>
                    <a:pt x="309625" y="41827"/>
                  </a:lnTo>
                  <a:lnTo>
                    <a:pt x="274253" y="19349"/>
                  </a:lnTo>
                  <a:lnTo>
                    <a:pt x="234162" y="5027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  <p:sp>
          <p:nvSpPr>
            <p:cNvPr id="62" name="object 62"/>
            <p:cNvSpPr/>
            <p:nvPr/>
          </p:nvSpPr>
          <p:spPr>
            <a:xfrm>
              <a:off x="5234304" y="4823333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34" y="146797"/>
                  </a:lnTo>
                  <a:lnTo>
                    <a:pt x="19372" y="106691"/>
                  </a:lnTo>
                  <a:lnTo>
                    <a:pt x="41867" y="71321"/>
                  </a:lnTo>
                  <a:lnTo>
                    <a:pt x="71374" y="41827"/>
                  </a:lnTo>
                  <a:lnTo>
                    <a:pt x="106746" y="19349"/>
                  </a:lnTo>
                  <a:lnTo>
                    <a:pt x="146837" y="5027"/>
                  </a:lnTo>
                  <a:lnTo>
                    <a:pt x="190500" y="0"/>
                  </a:lnTo>
                  <a:lnTo>
                    <a:pt x="234162" y="5027"/>
                  </a:lnTo>
                  <a:lnTo>
                    <a:pt x="274253" y="19349"/>
                  </a:lnTo>
                  <a:lnTo>
                    <a:pt x="309625" y="41827"/>
                  </a:lnTo>
                  <a:lnTo>
                    <a:pt x="339132" y="71321"/>
                  </a:lnTo>
                  <a:lnTo>
                    <a:pt x="361627" y="106691"/>
                  </a:lnTo>
                  <a:lnTo>
                    <a:pt x="375965" y="146797"/>
                  </a:lnTo>
                  <a:lnTo>
                    <a:pt x="381000" y="190500"/>
                  </a:lnTo>
                  <a:lnTo>
                    <a:pt x="375965" y="234162"/>
                  </a:lnTo>
                  <a:lnTo>
                    <a:pt x="361627" y="274253"/>
                  </a:lnTo>
                  <a:lnTo>
                    <a:pt x="339132" y="309625"/>
                  </a:lnTo>
                  <a:lnTo>
                    <a:pt x="309625" y="339132"/>
                  </a:lnTo>
                  <a:lnTo>
                    <a:pt x="274253" y="361627"/>
                  </a:lnTo>
                  <a:lnTo>
                    <a:pt x="234162" y="375965"/>
                  </a:lnTo>
                  <a:lnTo>
                    <a:pt x="190500" y="381000"/>
                  </a:lnTo>
                  <a:lnTo>
                    <a:pt x="146837" y="375965"/>
                  </a:lnTo>
                  <a:lnTo>
                    <a:pt x="106746" y="361627"/>
                  </a:lnTo>
                  <a:lnTo>
                    <a:pt x="71374" y="339132"/>
                  </a:lnTo>
                  <a:lnTo>
                    <a:pt x="41867" y="309625"/>
                  </a:lnTo>
                  <a:lnTo>
                    <a:pt x="19372" y="274253"/>
                  </a:lnTo>
                  <a:lnTo>
                    <a:pt x="5034" y="234162"/>
                  </a:lnTo>
                  <a:lnTo>
                    <a:pt x="0" y="190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</p:grpSp>
      <p:grpSp>
        <p:nvGrpSpPr>
          <p:cNvPr id="63" name="object 63"/>
          <p:cNvGrpSpPr/>
          <p:nvPr/>
        </p:nvGrpSpPr>
        <p:grpSpPr>
          <a:xfrm>
            <a:off x="6067742" y="4589970"/>
            <a:ext cx="390525" cy="390525"/>
            <a:chOff x="6067742" y="4589970"/>
            <a:chExt cx="390525" cy="390525"/>
          </a:xfrm>
        </p:grpSpPr>
        <p:sp>
          <p:nvSpPr>
            <p:cNvPr id="64" name="object 64"/>
            <p:cNvSpPr/>
            <p:nvPr/>
          </p:nvSpPr>
          <p:spPr>
            <a:xfrm>
              <a:off x="6072504" y="4594733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190500" y="0"/>
                  </a:moveTo>
                  <a:lnTo>
                    <a:pt x="146837" y="5027"/>
                  </a:lnTo>
                  <a:lnTo>
                    <a:pt x="106746" y="19349"/>
                  </a:lnTo>
                  <a:lnTo>
                    <a:pt x="71374" y="41827"/>
                  </a:lnTo>
                  <a:lnTo>
                    <a:pt x="41867" y="71321"/>
                  </a:lnTo>
                  <a:lnTo>
                    <a:pt x="19372" y="106691"/>
                  </a:lnTo>
                  <a:lnTo>
                    <a:pt x="5034" y="146797"/>
                  </a:lnTo>
                  <a:lnTo>
                    <a:pt x="0" y="190500"/>
                  </a:lnTo>
                  <a:lnTo>
                    <a:pt x="5034" y="234162"/>
                  </a:lnTo>
                  <a:lnTo>
                    <a:pt x="19372" y="274253"/>
                  </a:lnTo>
                  <a:lnTo>
                    <a:pt x="41867" y="309625"/>
                  </a:lnTo>
                  <a:lnTo>
                    <a:pt x="71374" y="339132"/>
                  </a:lnTo>
                  <a:lnTo>
                    <a:pt x="106746" y="361627"/>
                  </a:lnTo>
                  <a:lnTo>
                    <a:pt x="146837" y="375965"/>
                  </a:lnTo>
                  <a:lnTo>
                    <a:pt x="190500" y="381000"/>
                  </a:lnTo>
                  <a:lnTo>
                    <a:pt x="234162" y="375965"/>
                  </a:lnTo>
                  <a:lnTo>
                    <a:pt x="274253" y="361627"/>
                  </a:lnTo>
                  <a:lnTo>
                    <a:pt x="309625" y="339132"/>
                  </a:lnTo>
                  <a:lnTo>
                    <a:pt x="339132" y="309625"/>
                  </a:lnTo>
                  <a:lnTo>
                    <a:pt x="361627" y="274253"/>
                  </a:lnTo>
                  <a:lnTo>
                    <a:pt x="375965" y="234162"/>
                  </a:lnTo>
                  <a:lnTo>
                    <a:pt x="381000" y="190500"/>
                  </a:lnTo>
                  <a:lnTo>
                    <a:pt x="375965" y="146797"/>
                  </a:lnTo>
                  <a:lnTo>
                    <a:pt x="361627" y="106691"/>
                  </a:lnTo>
                  <a:lnTo>
                    <a:pt x="339132" y="71321"/>
                  </a:lnTo>
                  <a:lnTo>
                    <a:pt x="309625" y="41827"/>
                  </a:lnTo>
                  <a:lnTo>
                    <a:pt x="274253" y="19349"/>
                  </a:lnTo>
                  <a:lnTo>
                    <a:pt x="234162" y="5027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  <p:sp>
          <p:nvSpPr>
            <p:cNvPr id="65" name="object 65"/>
            <p:cNvSpPr/>
            <p:nvPr/>
          </p:nvSpPr>
          <p:spPr>
            <a:xfrm>
              <a:off x="6072504" y="4594733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190500"/>
                  </a:moveTo>
                  <a:lnTo>
                    <a:pt x="5034" y="146797"/>
                  </a:lnTo>
                  <a:lnTo>
                    <a:pt x="19372" y="106691"/>
                  </a:lnTo>
                  <a:lnTo>
                    <a:pt x="41867" y="71321"/>
                  </a:lnTo>
                  <a:lnTo>
                    <a:pt x="71374" y="41827"/>
                  </a:lnTo>
                  <a:lnTo>
                    <a:pt x="106746" y="19349"/>
                  </a:lnTo>
                  <a:lnTo>
                    <a:pt x="146837" y="5027"/>
                  </a:lnTo>
                  <a:lnTo>
                    <a:pt x="190500" y="0"/>
                  </a:lnTo>
                  <a:lnTo>
                    <a:pt x="234162" y="5027"/>
                  </a:lnTo>
                  <a:lnTo>
                    <a:pt x="274253" y="19349"/>
                  </a:lnTo>
                  <a:lnTo>
                    <a:pt x="309625" y="41827"/>
                  </a:lnTo>
                  <a:lnTo>
                    <a:pt x="339132" y="71321"/>
                  </a:lnTo>
                  <a:lnTo>
                    <a:pt x="361627" y="106691"/>
                  </a:lnTo>
                  <a:lnTo>
                    <a:pt x="375965" y="146797"/>
                  </a:lnTo>
                  <a:lnTo>
                    <a:pt x="381000" y="190500"/>
                  </a:lnTo>
                  <a:lnTo>
                    <a:pt x="375965" y="234162"/>
                  </a:lnTo>
                  <a:lnTo>
                    <a:pt x="361627" y="274253"/>
                  </a:lnTo>
                  <a:lnTo>
                    <a:pt x="339132" y="309625"/>
                  </a:lnTo>
                  <a:lnTo>
                    <a:pt x="309625" y="339132"/>
                  </a:lnTo>
                  <a:lnTo>
                    <a:pt x="274253" y="361627"/>
                  </a:lnTo>
                  <a:lnTo>
                    <a:pt x="234162" y="375965"/>
                  </a:lnTo>
                  <a:lnTo>
                    <a:pt x="190500" y="381000"/>
                  </a:lnTo>
                  <a:lnTo>
                    <a:pt x="146837" y="375965"/>
                  </a:lnTo>
                  <a:lnTo>
                    <a:pt x="106746" y="361627"/>
                  </a:lnTo>
                  <a:lnTo>
                    <a:pt x="71374" y="339132"/>
                  </a:lnTo>
                  <a:lnTo>
                    <a:pt x="41867" y="309625"/>
                  </a:lnTo>
                  <a:lnTo>
                    <a:pt x="19372" y="274253"/>
                  </a:lnTo>
                  <a:lnTo>
                    <a:pt x="5034" y="234162"/>
                  </a:lnTo>
                  <a:lnTo>
                    <a:pt x="0" y="19050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Palatino Linotype" panose="02040502050505030304" pitchFamily="18" charset="0"/>
              </a:endParaRPr>
            </a:p>
          </p:txBody>
        </p:sp>
      </p:grpSp>
      <p:sp>
        <p:nvSpPr>
          <p:cNvPr id="66" name="object 66"/>
          <p:cNvSpPr txBox="1"/>
          <p:nvPr/>
        </p:nvSpPr>
        <p:spPr>
          <a:xfrm>
            <a:off x="2282698" y="5500827"/>
            <a:ext cx="983615" cy="552844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 indent="114300">
              <a:lnSpc>
                <a:spcPts val="2110"/>
              </a:lnSpc>
              <a:spcBef>
                <a:spcPts val="210"/>
              </a:spcBef>
            </a:pPr>
            <a:r>
              <a:rPr sz="1600" spc="-5" dirty="0">
                <a:latin typeface="Palatino Linotype" panose="02040502050505030304" pitchFamily="18" charset="0"/>
                <a:cs typeface="Caladea"/>
              </a:rPr>
              <a:t>Control  Co</a:t>
            </a:r>
            <a:r>
              <a:rPr sz="1600" dirty="0">
                <a:latin typeface="Palatino Linotype" panose="02040502050505030304" pitchFamily="18" charset="0"/>
                <a:cs typeface="Caladea"/>
              </a:rPr>
              <a:t>n</a:t>
            </a:r>
            <a:r>
              <a:rPr sz="1600" spc="-5" dirty="0">
                <a:latin typeface="Palatino Linotype" panose="02040502050505030304" pitchFamily="18" charset="0"/>
                <a:cs typeface="Caladea"/>
              </a:rPr>
              <a:t>dit</a:t>
            </a:r>
            <a:r>
              <a:rPr sz="1600" dirty="0">
                <a:latin typeface="Palatino Linotype" panose="02040502050505030304" pitchFamily="18" charset="0"/>
                <a:cs typeface="Caladea"/>
              </a:rPr>
              <a:t>i</a:t>
            </a:r>
            <a:r>
              <a:rPr sz="1600" spc="-15" dirty="0">
                <a:latin typeface="Palatino Linotype" panose="02040502050505030304" pitchFamily="18" charset="0"/>
                <a:cs typeface="Caladea"/>
              </a:rPr>
              <a:t>o</a:t>
            </a:r>
            <a:r>
              <a:rPr sz="1600" dirty="0">
                <a:latin typeface="Palatino Linotype" panose="02040502050505030304" pitchFamily="18" charset="0"/>
                <a:cs typeface="Caladea"/>
              </a:rPr>
              <a:t>n</a:t>
            </a:r>
          </a:p>
        </p:txBody>
      </p:sp>
      <p:sp>
        <p:nvSpPr>
          <p:cNvPr id="68" name="object 68"/>
          <p:cNvSpPr txBox="1">
            <a:spLocks noGrp="1"/>
          </p:cNvSpPr>
          <p:nvPr>
            <p:ph type="ftr" sz="quarter" idx="11"/>
          </p:nvPr>
        </p:nvSpPr>
        <p:spPr>
          <a:xfrm>
            <a:off x="2764639" y="6570854"/>
            <a:ext cx="3617103" cy="142988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>
                <a:latin typeface="Palatino Linotype" panose="02040502050505030304" pitchFamily="18" charset="0"/>
              </a:rPr>
              <a:t>Survey</a:t>
            </a:r>
            <a:r>
              <a:rPr spc="-60" dirty="0">
                <a:latin typeface="Palatino Linotype" panose="02040502050505030304" pitchFamily="18" charset="0"/>
              </a:rPr>
              <a:t> </a:t>
            </a:r>
            <a:r>
              <a:rPr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69" name="object 69"/>
          <p:cNvSpPr txBox="1"/>
          <p:nvPr/>
        </p:nvSpPr>
        <p:spPr>
          <a:xfrm>
            <a:off x="8259571" y="6454587"/>
            <a:ext cx="651510" cy="219932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400" spc="-5" dirty="0">
                <a:latin typeface="Palatino Linotype" panose="02040502050505030304" pitchFamily="18" charset="0"/>
                <a:cs typeface="Caladea"/>
              </a:rPr>
              <a:t>Page</a:t>
            </a:r>
            <a:r>
              <a:rPr sz="1400" spc="-40" dirty="0">
                <a:latin typeface="Palatino Linotype" panose="02040502050505030304" pitchFamily="18" charset="0"/>
                <a:cs typeface="Caladea"/>
              </a:rPr>
              <a:t> </a:t>
            </a:r>
            <a:fld id="{81D60167-4931-47E6-BA6A-407CBD079E47}" type="slidenum">
              <a:rPr sz="1400" dirty="0">
                <a:latin typeface="Palatino Linotype" panose="02040502050505030304" pitchFamily="18" charset="0"/>
                <a:cs typeface="Caladea"/>
              </a:rPr>
              <a:t>7</a:t>
            </a:fld>
            <a:endParaRPr sz="1400" dirty="0">
              <a:latin typeface="Palatino Linotype" panose="02040502050505030304" pitchFamily="18" charset="0"/>
              <a:cs typeface="Caladea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407533" y="5508447"/>
            <a:ext cx="1052830" cy="552844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45720" marR="5080" indent="-33655">
              <a:lnSpc>
                <a:spcPts val="2110"/>
              </a:lnSpc>
              <a:spcBef>
                <a:spcPts val="210"/>
              </a:spcBef>
            </a:pPr>
            <a:r>
              <a:rPr sz="1600" spc="-65" dirty="0">
                <a:latin typeface="Palatino Linotype" panose="02040502050505030304" pitchFamily="18" charset="0"/>
                <a:cs typeface="Caladea"/>
              </a:rPr>
              <a:t>T</a:t>
            </a:r>
            <a:r>
              <a:rPr sz="1600" spc="-30" dirty="0">
                <a:latin typeface="Palatino Linotype" panose="02040502050505030304" pitchFamily="18" charset="0"/>
                <a:cs typeface="Caladea"/>
              </a:rPr>
              <a:t>r</a:t>
            </a:r>
            <a:r>
              <a:rPr sz="1600" dirty="0">
                <a:latin typeface="Palatino Linotype" panose="02040502050505030304" pitchFamily="18" charset="0"/>
                <a:cs typeface="Caladea"/>
              </a:rPr>
              <a:t>eatment  </a:t>
            </a:r>
            <a:r>
              <a:rPr sz="1600" spc="-5" dirty="0">
                <a:latin typeface="Palatino Linotype" panose="02040502050505030304" pitchFamily="18" charset="0"/>
                <a:cs typeface="Caladea"/>
              </a:rPr>
              <a:t>Condition</a:t>
            </a:r>
            <a:endParaRPr sz="1600" dirty="0">
              <a:latin typeface="Palatino Linotype" panose="02040502050505030304" pitchFamily="18" charset="0"/>
              <a:cs typeface="Caladea"/>
            </a:endParaRPr>
          </a:p>
        </p:txBody>
      </p:sp>
      <p:sp>
        <p:nvSpPr>
          <p:cNvPr id="70" name="object 2">
            <a:extLst>
              <a:ext uri="{FF2B5EF4-FFF2-40B4-BE49-F238E27FC236}">
                <a16:creationId xmlns:a16="http://schemas.microsoft.com/office/drawing/2014/main" id="{A446B20A-88C7-4E1D-832C-4BCDD9752790}"/>
              </a:ext>
            </a:extLst>
          </p:cNvPr>
          <p:cNvSpPr txBox="1">
            <a:spLocks/>
          </p:cNvSpPr>
          <p:nvPr/>
        </p:nvSpPr>
        <p:spPr>
          <a:xfrm>
            <a:off x="444500" y="333247"/>
            <a:ext cx="641350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000" spc="-5" dirty="0">
                <a:solidFill>
                  <a:srgbClr val="C00000"/>
                </a:solidFill>
                <a:latin typeface="Palatino Linotype" panose="02040502050505030304" pitchFamily="18" charset="0"/>
              </a:rPr>
              <a:t>Internal</a:t>
            </a:r>
            <a:r>
              <a:rPr lang="en-US" sz="3000" dirty="0">
                <a:solidFill>
                  <a:srgbClr val="C00000"/>
                </a:solidFill>
                <a:latin typeface="Palatino Linotype" panose="02040502050505030304" pitchFamily="18" charset="0"/>
              </a:rPr>
              <a:t> </a:t>
            </a:r>
            <a:r>
              <a:rPr lang="en-US" sz="3000" spc="-5" dirty="0">
                <a:solidFill>
                  <a:srgbClr val="C00000"/>
                </a:solidFill>
                <a:latin typeface="Palatino Linotype" panose="02040502050505030304" pitchFamily="18" charset="0"/>
              </a:rPr>
              <a:t>validity &amp; Random assignment</a:t>
            </a:r>
            <a:endParaRPr lang="en-US" sz="3000" dirty="0">
              <a:latin typeface="Palatino Linotype" panose="0204050205050503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4800" y="550036"/>
            <a:ext cx="9006840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5900">
              <a:lnSpc>
                <a:spcPct val="100000"/>
              </a:lnSpc>
              <a:spcBef>
                <a:spcPts val="95"/>
              </a:spcBef>
              <a:tabLst>
                <a:tab pos="8648065" algn="l"/>
              </a:tabLst>
            </a:pPr>
            <a:r>
              <a:rPr sz="4000" spc="-10" dirty="0"/>
              <a:t>Why </a:t>
            </a:r>
            <a:r>
              <a:rPr sz="4000" spc="-5" dirty="0"/>
              <a:t>Conduct a Survey</a:t>
            </a:r>
            <a:r>
              <a:rPr sz="4000" spc="-20" dirty="0"/>
              <a:t> </a:t>
            </a:r>
            <a:r>
              <a:rPr sz="4000" spc="-5" dirty="0"/>
              <a:t>Experiment?	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11"/>
          </p:nvPr>
        </p:nvSpPr>
        <p:spPr>
          <a:xfrm>
            <a:off x="2764639" y="6570854"/>
            <a:ext cx="3617103" cy="142988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>
                <a:latin typeface="Palatino Linotype" panose="02040502050505030304" pitchFamily="18" charset="0"/>
              </a:rPr>
              <a:t>Survey</a:t>
            </a:r>
            <a:r>
              <a:rPr spc="-60" dirty="0">
                <a:latin typeface="Palatino Linotype" panose="02040502050505030304" pitchFamily="18" charset="0"/>
              </a:rPr>
              <a:t> </a:t>
            </a:r>
            <a:r>
              <a:rPr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8259571" y="6454587"/>
            <a:ext cx="651510" cy="219932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400" spc="-5" dirty="0">
                <a:latin typeface="Palatino Linotype" panose="02040502050505030304" pitchFamily="18" charset="0"/>
                <a:cs typeface="Caladea"/>
              </a:rPr>
              <a:t>Page</a:t>
            </a:r>
            <a:r>
              <a:rPr sz="1400" spc="-40" dirty="0">
                <a:latin typeface="Palatino Linotype" panose="02040502050505030304" pitchFamily="18" charset="0"/>
                <a:cs typeface="Caladea"/>
              </a:rPr>
              <a:t> </a:t>
            </a:r>
            <a:fld id="{81D60167-4931-47E6-BA6A-407CBD079E47}" type="slidenum">
              <a:rPr sz="1400" dirty="0">
                <a:latin typeface="Palatino Linotype" panose="02040502050505030304" pitchFamily="18" charset="0"/>
                <a:cs typeface="Caladea"/>
              </a:rPr>
              <a:t>8</a:t>
            </a:fld>
            <a:endParaRPr sz="1400" dirty="0">
              <a:latin typeface="Palatino Linotype" panose="02040502050505030304" pitchFamily="18" charset="0"/>
              <a:cs typeface="Calade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2590" y="1371600"/>
            <a:ext cx="8338820" cy="4649991"/>
          </a:xfrm>
          <a:prstGeom prst="rect">
            <a:avLst/>
          </a:prstGeom>
        </p:spPr>
        <p:txBody>
          <a:bodyPr vert="horz" wrap="square" lIns="0" tIns="177800" rIns="0" bIns="0" rtlCol="0">
            <a:spAutoFit/>
          </a:bodyPr>
          <a:lstStyle/>
          <a:p>
            <a:pPr marL="12700">
              <a:spcBef>
                <a:spcPts val="1400"/>
              </a:spcBef>
              <a:spcAft>
                <a:spcPts val="600"/>
              </a:spcAft>
            </a:pPr>
            <a:r>
              <a:rPr lang="en-US" sz="2000" spc="-5" dirty="0">
                <a:latin typeface="Palatino Linotype" panose="02040502050505030304" pitchFamily="18" charset="0"/>
                <a:cs typeface="Caladea"/>
              </a:rPr>
              <a:t>Experiments address the fundamental problem of causal inference using randomization</a:t>
            </a:r>
            <a:endParaRPr lang="en-US" sz="3000" spc="-5" dirty="0">
              <a:latin typeface="Palatino Linotype" panose="02040502050505030304" pitchFamily="18" charset="0"/>
              <a:cs typeface="Caladea"/>
            </a:endParaRPr>
          </a:p>
          <a:p>
            <a:pPr indent="-229235">
              <a:lnSpc>
                <a:spcPts val="2135"/>
              </a:lnSpc>
              <a:spcBef>
                <a:spcPts val="780"/>
              </a:spcBef>
              <a:spcAft>
                <a:spcPts val="600"/>
              </a:spcAft>
              <a:buAutoNum type="arabicPeriod"/>
              <a:tabLst>
                <a:tab pos="470534" algn="l"/>
              </a:tabLst>
            </a:pPr>
            <a:r>
              <a:rPr lang="en-US" sz="1800" spc="-5" dirty="0">
                <a:latin typeface="Palatino Linotype" panose="02040502050505030304" pitchFamily="18" charset="0"/>
                <a:cs typeface="Caladea"/>
              </a:rPr>
              <a:t>Thus, they are </a:t>
            </a:r>
            <a:r>
              <a:rPr sz="1800" dirty="0">
                <a:solidFill>
                  <a:schemeClr val="accent5"/>
                </a:solidFill>
                <a:latin typeface="Palatino Linotype" panose="02040502050505030304" pitchFamily="18" charset="0"/>
                <a:cs typeface="Caladea"/>
              </a:rPr>
              <a:t>excellent </a:t>
            </a:r>
            <a:r>
              <a:rPr sz="1800" spc="-5" dirty="0">
                <a:solidFill>
                  <a:schemeClr val="accent5"/>
                </a:solidFill>
                <a:latin typeface="Palatino Linotype" panose="02040502050505030304" pitchFamily="18" charset="0"/>
                <a:cs typeface="Caladea"/>
              </a:rPr>
              <a:t>for </a:t>
            </a:r>
            <a:r>
              <a:rPr sz="1800" b="1" spc="-5" dirty="0">
                <a:solidFill>
                  <a:schemeClr val="accent5"/>
                </a:solidFill>
                <a:latin typeface="Palatino Linotype" panose="02040502050505030304" pitchFamily="18" charset="0"/>
                <a:cs typeface="Caladea"/>
              </a:rPr>
              <a:t>internal</a:t>
            </a:r>
            <a:r>
              <a:rPr sz="1800" b="1" spc="35" dirty="0">
                <a:solidFill>
                  <a:schemeClr val="accent5"/>
                </a:solidFill>
                <a:latin typeface="Palatino Linotype" panose="02040502050505030304" pitchFamily="18" charset="0"/>
                <a:cs typeface="Caladea"/>
              </a:rPr>
              <a:t> </a:t>
            </a:r>
            <a:r>
              <a:rPr sz="1800" b="1" dirty="0">
                <a:solidFill>
                  <a:schemeClr val="accent5"/>
                </a:solidFill>
                <a:latin typeface="Palatino Linotype" panose="02040502050505030304" pitchFamily="18" charset="0"/>
                <a:cs typeface="Caladea"/>
              </a:rPr>
              <a:t>validity</a:t>
            </a:r>
            <a:endParaRPr dirty="0">
              <a:latin typeface="Palatino Linotype" panose="02040502050505030304" pitchFamily="18" charset="0"/>
              <a:cs typeface="Caladea"/>
            </a:endParaRPr>
          </a:p>
          <a:p>
            <a:pPr marL="457200" marR="18415" lvl="2" indent="-228600">
              <a:lnSpc>
                <a:spcPts val="2110"/>
              </a:lnSpc>
              <a:spcBef>
                <a:spcPts val="90"/>
              </a:spcBef>
              <a:spcAft>
                <a:spcPts val="600"/>
              </a:spcAft>
              <a:buAutoNum type="alphaLcPeriod"/>
              <a:tabLst>
                <a:tab pos="927735" algn="l"/>
              </a:tabLst>
            </a:pPr>
            <a:r>
              <a:rPr lang="en-US" spc="-5" dirty="0">
                <a:latin typeface="Palatino Linotype" panose="02040502050505030304" pitchFamily="18" charset="0"/>
                <a:cs typeface="Caladea"/>
              </a:rPr>
              <a:t>Rules out alternative explanations/back doors</a:t>
            </a:r>
          </a:p>
          <a:p>
            <a:pPr marL="457200" marR="18415" lvl="2" indent="-228600">
              <a:lnSpc>
                <a:spcPts val="2110"/>
              </a:lnSpc>
              <a:spcBef>
                <a:spcPts val="90"/>
              </a:spcBef>
              <a:spcAft>
                <a:spcPts val="600"/>
              </a:spcAft>
              <a:buAutoNum type="alphaLcPeriod"/>
              <a:tabLst>
                <a:tab pos="927735" algn="l"/>
              </a:tabLst>
            </a:pPr>
            <a:endParaRPr lang="en-US" sz="1650" spc="-5" dirty="0">
              <a:latin typeface="Palatino Linotype" panose="02040502050505030304" pitchFamily="18" charset="0"/>
              <a:cs typeface="Caladea"/>
            </a:endParaRPr>
          </a:p>
          <a:p>
            <a:pPr marL="457200" marR="18415" lvl="2" indent="-228600">
              <a:lnSpc>
                <a:spcPts val="2110"/>
              </a:lnSpc>
              <a:spcBef>
                <a:spcPts val="90"/>
              </a:spcBef>
              <a:spcAft>
                <a:spcPts val="600"/>
              </a:spcAft>
              <a:buAutoNum type="alphaLcPeriod"/>
              <a:tabLst>
                <a:tab pos="927735" algn="l"/>
              </a:tabLst>
            </a:pPr>
            <a:endParaRPr sz="1650" dirty="0">
              <a:latin typeface="Palatino Linotype" panose="02040502050505030304" pitchFamily="18" charset="0"/>
              <a:cs typeface="Caladea"/>
            </a:endParaRPr>
          </a:p>
          <a:p>
            <a:pPr marL="241300" marR="226695" indent="-229235">
              <a:lnSpc>
                <a:spcPts val="2110"/>
              </a:lnSpc>
              <a:spcBef>
                <a:spcPts val="210"/>
              </a:spcBef>
              <a:buAutoNum type="arabicPeriod"/>
              <a:tabLst>
                <a:tab pos="241935" algn="l"/>
              </a:tabLst>
            </a:pPr>
            <a:r>
              <a:rPr lang="en-US" b="1" spc="-5" dirty="0">
                <a:solidFill>
                  <a:srgbClr val="0070C0"/>
                </a:solidFill>
                <a:latin typeface="Palatino Linotype" panose="02040502050505030304" pitchFamily="18" charset="0"/>
                <a:cs typeface="Caladea"/>
              </a:rPr>
              <a:t>Caveat: Construct validity </a:t>
            </a:r>
            <a:r>
              <a:rPr lang="en-US" spc="-5" dirty="0">
                <a:latin typeface="Palatino Linotype" panose="02040502050505030304" pitchFamily="18" charset="0"/>
                <a:cs typeface="Caladea"/>
              </a:rPr>
              <a:t>is </a:t>
            </a:r>
            <a:r>
              <a:rPr lang="en-US" dirty="0">
                <a:latin typeface="Palatino Linotype" panose="02040502050505030304" pitchFamily="18" charset="0"/>
                <a:cs typeface="Caladea"/>
              </a:rPr>
              <a:t>how </a:t>
            </a:r>
            <a:r>
              <a:rPr lang="en-US" spc="-5" dirty="0">
                <a:latin typeface="Palatino Linotype" panose="02040502050505030304" pitchFamily="18" charset="0"/>
                <a:cs typeface="Caladea"/>
              </a:rPr>
              <a:t>well </a:t>
            </a:r>
            <a:r>
              <a:rPr lang="en-US" dirty="0">
                <a:latin typeface="Palatino Linotype" panose="02040502050505030304" pitchFamily="18" charset="0"/>
                <a:cs typeface="Caladea"/>
              </a:rPr>
              <a:t>a </a:t>
            </a:r>
            <a:r>
              <a:rPr lang="en-US" spc="-5" dirty="0">
                <a:latin typeface="Palatino Linotype" panose="02040502050505030304" pitchFamily="18" charset="0"/>
                <a:cs typeface="Caladea"/>
              </a:rPr>
              <a:t>given set </a:t>
            </a:r>
            <a:r>
              <a:rPr lang="en-US" dirty="0">
                <a:latin typeface="Palatino Linotype" panose="02040502050505030304" pitchFamily="18" charset="0"/>
                <a:cs typeface="Caladea"/>
              </a:rPr>
              <a:t>of </a:t>
            </a:r>
            <a:r>
              <a:rPr lang="en-US" spc="-10" dirty="0">
                <a:latin typeface="Palatino Linotype" panose="02040502050505030304" pitchFamily="18" charset="0"/>
                <a:cs typeface="Caladea"/>
              </a:rPr>
              <a:t>measures </a:t>
            </a:r>
            <a:r>
              <a:rPr lang="en-US" spc="-5" dirty="0">
                <a:latin typeface="Palatino Linotype" panose="02040502050505030304" pitchFamily="18" charset="0"/>
                <a:cs typeface="Caladea"/>
              </a:rPr>
              <a:t>represent the </a:t>
            </a:r>
            <a:r>
              <a:rPr lang="en-US" spc="-10" dirty="0">
                <a:latin typeface="Palatino Linotype" panose="02040502050505030304" pitchFamily="18" charset="0"/>
                <a:cs typeface="Caladea"/>
              </a:rPr>
              <a:t>underlying  </a:t>
            </a:r>
            <a:r>
              <a:rPr lang="en-US" spc="-5" dirty="0">
                <a:latin typeface="Palatino Linotype" panose="02040502050505030304" pitchFamily="18" charset="0"/>
                <a:cs typeface="Caladea"/>
              </a:rPr>
              <a:t>concepts they are meant </a:t>
            </a:r>
            <a:r>
              <a:rPr lang="en-US" dirty="0">
                <a:latin typeface="Palatino Linotype" panose="02040502050505030304" pitchFamily="18" charset="0"/>
                <a:cs typeface="Caladea"/>
              </a:rPr>
              <a:t>to</a:t>
            </a:r>
            <a:r>
              <a:rPr lang="en-US" spc="-5" dirty="0">
                <a:latin typeface="Palatino Linotype" panose="02040502050505030304" pitchFamily="18" charset="0"/>
                <a:cs typeface="Caladea"/>
              </a:rPr>
              <a:t> quantify</a:t>
            </a:r>
            <a:endParaRPr lang="en-US" dirty="0">
              <a:latin typeface="Palatino Linotype" panose="02040502050505030304" pitchFamily="18" charset="0"/>
              <a:cs typeface="Caladea"/>
            </a:endParaRPr>
          </a:p>
          <a:p>
            <a:pPr marL="698500" lvl="1" indent="-229235">
              <a:lnSpc>
                <a:spcPts val="2014"/>
              </a:lnSpc>
              <a:buAutoNum type="alphaLcPeriod"/>
              <a:tabLst>
                <a:tab pos="699135" algn="l"/>
              </a:tabLst>
            </a:pPr>
            <a:r>
              <a:rPr lang="en-US" spc="-5" dirty="0">
                <a:latin typeface="Palatino Linotype" panose="02040502050505030304" pitchFamily="18" charset="0"/>
                <a:cs typeface="Caladea"/>
              </a:rPr>
              <a:t>E.g. Does your “competence </a:t>
            </a:r>
            <a:r>
              <a:rPr lang="en-US" dirty="0">
                <a:latin typeface="Palatino Linotype" panose="02040502050505030304" pitchFamily="18" charset="0"/>
                <a:cs typeface="Caladea"/>
              </a:rPr>
              <a:t>scale” </a:t>
            </a:r>
            <a:r>
              <a:rPr lang="en-US" spc="-5" dirty="0">
                <a:latin typeface="Palatino Linotype" panose="02040502050505030304" pitchFamily="18" charset="0"/>
                <a:cs typeface="Caladea"/>
              </a:rPr>
              <a:t>actually </a:t>
            </a:r>
            <a:r>
              <a:rPr lang="en-US" spc="-10" dirty="0">
                <a:latin typeface="Palatino Linotype" panose="02040502050505030304" pitchFamily="18" charset="0"/>
                <a:cs typeface="Caladea"/>
              </a:rPr>
              <a:t>measure </a:t>
            </a:r>
            <a:r>
              <a:rPr lang="en-US" dirty="0">
                <a:latin typeface="Palatino Linotype" panose="02040502050505030304" pitchFamily="18" charset="0"/>
                <a:cs typeface="Caladea"/>
              </a:rPr>
              <a:t>competence? </a:t>
            </a:r>
            <a:r>
              <a:rPr lang="en-US" spc="-5" dirty="0">
                <a:latin typeface="Palatino Linotype" panose="02040502050505030304" pitchFamily="18" charset="0"/>
                <a:cs typeface="Caladea"/>
              </a:rPr>
              <a:t>Does</a:t>
            </a:r>
            <a:r>
              <a:rPr lang="en-US" spc="2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lang="en-US" dirty="0">
                <a:latin typeface="Palatino Linotype" panose="02040502050505030304" pitchFamily="18" charset="0"/>
                <a:cs typeface="Caladea"/>
              </a:rPr>
              <a:t>it</a:t>
            </a:r>
          </a:p>
          <a:p>
            <a:pPr marL="698500">
              <a:lnSpc>
                <a:spcPts val="2135"/>
              </a:lnSpc>
            </a:pPr>
            <a:r>
              <a:rPr lang="en-US" spc="-5" dirty="0">
                <a:latin typeface="Palatino Linotype" panose="02040502050505030304" pitchFamily="18" charset="0"/>
                <a:cs typeface="Caladea"/>
              </a:rPr>
              <a:t>instead measure </a:t>
            </a:r>
            <a:r>
              <a:rPr lang="en-US" dirty="0">
                <a:latin typeface="Palatino Linotype" panose="02040502050505030304" pitchFamily="18" charset="0"/>
                <a:cs typeface="Caladea"/>
              </a:rPr>
              <a:t>intelligence? </a:t>
            </a:r>
            <a:r>
              <a:rPr lang="en-US" spc="-5" dirty="0">
                <a:latin typeface="Palatino Linotype" panose="02040502050505030304" pitchFamily="18" charset="0"/>
                <a:cs typeface="Caladea"/>
              </a:rPr>
              <a:t>Are </a:t>
            </a:r>
            <a:r>
              <a:rPr lang="en-US" spc="-10" dirty="0">
                <a:latin typeface="Palatino Linotype" panose="02040502050505030304" pitchFamily="18" charset="0"/>
                <a:cs typeface="Caladea"/>
              </a:rPr>
              <a:t>these </a:t>
            </a:r>
            <a:r>
              <a:rPr lang="en-US" spc="-5" dirty="0">
                <a:latin typeface="Palatino Linotype" panose="02040502050505030304" pitchFamily="18" charset="0"/>
                <a:cs typeface="Caladea"/>
              </a:rPr>
              <a:t>different?</a:t>
            </a:r>
          </a:p>
          <a:p>
            <a:pPr marL="984250" indent="-285750">
              <a:lnSpc>
                <a:spcPts val="2135"/>
              </a:lnSpc>
              <a:buFont typeface="Arial" panose="020B0604020202020204" pitchFamily="34" charset="0"/>
              <a:buChar char="•"/>
            </a:pPr>
            <a:endParaRPr lang="en-US" spc="-5" dirty="0">
              <a:latin typeface="Palatino Linotype" panose="02040502050505030304" pitchFamily="18" charset="0"/>
              <a:cs typeface="Caladea"/>
            </a:endParaRPr>
          </a:p>
          <a:p>
            <a:pPr marL="984250" indent="-285750">
              <a:lnSpc>
                <a:spcPts val="2135"/>
              </a:lnSpc>
              <a:buFont typeface="Arial" panose="020B0604020202020204" pitchFamily="34" charset="0"/>
              <a:buChar char="•"/>
            </a:pPr>
            <a:endParaRPr lang="en-US" dirty="0">
              <a:latin typeface="Palatino Linotype" panose="02040502050505030304" pitchFamily="18" charset="0"/>
              <a:cs typeface="Caladea"/>
            </a:endParaRPr>
          </a:p>
          <a:p>
            <a:pPr marL="113665" indent="-342900">
              <a:lnSpc>
                <a:spcPts val="2135"/>
              </a:lnSpc>
              <a:spcAft>
                <a:spcPts val="600"/>
              </a:spcAft>
              <a:buFont typeface="+mj-lt"/>
              <a:buAutoNum type="arabicPeriod" startAt="3"/>
              <a:tabLst>
                <a:tab pos="470534" algn="l"/>
              </a:tabLst>
            </a:pPr>
            <a:r>
              <a:rPr lang="en-US" spc="-5" dirty="0">
                <a:latin typeface="Palatino Linotype" panose="02040502050505030304" pitchFamily="18" charset="0"/>
                <a:cs typeface="Caladea"/>
              </a:rPr>
              <a:t>BUT,</a:t>
            </a:r>
            <a:r>
              <a:rPr lang="en-US" dirty="0">
                <a:solidFill>
                  <a:srgbClr val="C00000"/>
                </a:solidFill>
                <a:latin typeface="Palatino Linotype" panose="02040502050505030304" pitchFamily="18" charset="0"/>
                <a:cs typeface="Caladea"/>
              </a:rPr>
              <a:t> low </a:t>
            </a:r>
            <a:r>
              <a:rPr lang="en-US" b="1" spc="-5" dirty="0">
                <a:solidFill>
                  <a:srgbClr val="C00000"/>
                </a:solidFill>
                <a:latin typeface="Palatino Linotype" panose="02040502050505030304" pitchFamily="18" charset="0"/>
                <a:cs typeface="Caladea"/>
              </a:rPr>
              <a:t>external</a:t>
            </a:r>
            <a:r>
              <a:rPr lang="en-US" b="1" spc="25" dirty="0">
                <a:solidFill>
                  <a:srgbClr val="C00000"/>
                </a:solidFill>
                <a:latin typeface="Palatino Linotype" panose="02040502050505030304" pitchFamily="18" charset="0"/>
                <a:cs typeface="Caladea"/>
              </a:rPr>
              <a:t> </a:t>
            </a:r>
            <a:r>
              <a:rPr lang="en-US" b="1" spc="-5" dirty="0">
                <a:solidFill>
                  <a:srgbClr val="C00000"/>
                </a:solidFill>
                <a:latin typeface="Palatino Linotype" panose="02040502050505030304" pitchFamily="18" charset="0"/>
                <a:cs typeface="Caladea"/>
              </a:rPr>
              <a:t>validity</a:t>
            </a:r>
            <a:endParaRPr lang="en-US" dirty="0">
              <a:solidFill>
                <a:srgbClr val="C00000"/>
              </a:solidFill>
              <a:latin typeface="Palatino Linotype" panose="02040502050505030304" pitchFamily="18" charset="0"/>
              <a:cs typeface="Caladea"/>
            </a:endParaRPr>
          </a:p>
          <a:p>
            <a:pPr lvl="3">
              <a:lnSpc>
                <a:spcPct val="100000"/>
              </a:lnSpc>
              <a:spcBef>
                <a:spcPts val="10"/>
              </a:spcBef>
              <a:spcAft>
                <a:spcPts val="600"/>
              </a:spcAft>
            </a:pPr>
            <a:endParaRPr sz="1800" dirty="0">
              <a:latin typeface="Palatino Linotype" panose="02040502050505030304" pitchFamily="18" charset="0"/>
              <a:cs typeface="Calad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333247"/>
            <a:ext cx="293116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u="none" spc="-5" dirty="0">
                <a:solidFill>
                  <a:srgbClr val="C00000"/>
                </a:solidFill>
              </a:rPr>
              <a:t>External</a:t>
            </a:r>
            <a:r>
              <a:rPr sz="3000" u="none" spc="-50" dirty="0">
                <a:solidFill>
                  <a:srgbClr val="C00000"/>
                </a:solidFill>
              </a:rPr>
              <a:t> </a:t>
            </a:r>
            <a:r>
              <a:rPr sz="3000" u="none" spc="-5" dirty="0">
                <a:solidFill>
                  <a:srgbClr val="C00000"/>
                </a:solidFill>
              </a:rPr>
              <a:t>validity</a:t>
            </a:r>
            <a:endParaRPr sz="3000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>
          <a:xfrm>
            <a:off x="2764639" y="6570854"/>
            <a:ext cx="3617103" cy="142988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>
                <a:latin typeface="Palatino Linotype" panose="02040502050505030304" pitchFamily="18" charset="0"/>
              </a:rPr>
              <a:t>Survey</a:t>
            </a:r>
            <a:r>
              <a:rPr spc="-60" dirty="0">
                <a:latin typeface="Palatino Linotype" panose="02040502050505030304" pitchFamily="18" charset="0"/>
              </a:rPr>
              <a:t> </a:t>
            </a:r>
            <a:r>
              <a:rPr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73100" y="891285"/>
            <a:ext cx="8011795" cy="2277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9235">
              <a:lnSpc>
                <a:spcPts val="2130"/>
              </a:lnSpc>
              <a:spcBef>
                <a:spcPts val="100"/>
              </a:spcBef>
              <a:buAutoNum type="arabicPeriod"/>
              <a:tabLst>
                <a:tab pos="2419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Why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not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just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sample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undergraduates?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698500" lvl="1" indent="-229235">
              <a:lnSpc>
                <a:spcPts val="2105"/>
              </a:lnSpc>
              <a:buFont typeface="Caladea"/>
              <a:buAutoNum type="alphaLcPeriod"/>
              <a:tabLst>
                <a:tab pos="699135" algn="l"/>
              </a:tabLst>
            </a:pPr>
            <a:r>
              <a:rPr sz="1800" i="1" spc="-5" dirty="0">
                <a:latin typeface="Palatino Linotype" panose="02040502050505030304" pitchFamily="18" charset="0"/>
                <a:cs typeface="Caladea"/>
              </a:rPr>
              <a:t>“College sophomores may not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be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people.” </a:t>
            </a:r>
            <a:r>
              <a:rPr sz="1500" spc="-5" dirty="0">
                <a:latin typeface="Palatino Linotype" panose="02040502050505030304" pitchFamily="18" charset="0"/>
                <a:cs typeface="Caladea"/>
              </a:rPr>
              <a:t>(</a:t>
            </a:r>
            <a:r>
              <a:rPr sz="1500" spc="-5" dirty="0">
                <a:solidFill>
                  <a:srgbClr val="0000FF"/>
                </a:solidFill>
                <a:latin typeface="Palatino Linotype" panose="02040502050505030304" pitchFamily="18" charset="0"/>
                <a:cs typeface="Caladea"/>
                <a:hlinkClick r:id="rId2"/>
              </a:rPr>
              <a:t>Tolman quoting Hovland</a:t>
            </a:r>
            <a:r>
              <a:rPr sz="1500" spc="60" dirty="0">
                <a:solidFill>
                  <a:srgbClr val="0000FF"/>
                </a:solidFill>
                <a:latin typeface="Palatino Linotype" panose="02040502050505030304" pitchFamily="18" charset="0"/>
                <a:cs typeface="Caladea"/>
                <a:hlinkClick r:id="rId2"/>
              </a:rPr>
              <a:t> </a:t>
            </a:r>
            <a:r>
              <a:rPr sz="1500" spc="-5" dirty="0">
                <a:solidFill>
                  <a:srgbClr val="0000FF"/>
                </a:solidFill>
                <a:latin typeface="Palatino Linotype" panose="02040502050505030304" pitchFamily="18" charset="0"/>
                <a:cs typeface="Caladea"/>
                <a:hlinkClick r:id="rId2"/>
              </a:rPr>
              <a:t>1959</a:t>
            </a:r>
            <a:r>
              <a:rPr sz="1500" spc="-5" dirty="0">
                <a:latin typeface="Palatino Linotype" panose="02040502050505030304" pitchFamily="18" charset="0"/>
                <a:cs typeface="Caladea"/>
              </a:rPr>
              <a:t>)</a:t>
            </a:r>
            <a:endParaRPr sz="1500" dirty="0">
              <a:latin typeface="Palatino Linotype" panose="02040502050505030304" pitchFamily="18" charset="0"/>
              <a:cs typeface="Caladea"/>
            </a:endParaRPr>
          </a:p>
          <a:p>
            <a:pPr marL="698500" marR="196215" lvl="1" indent="-228600">
              <a:lnSpc>
                <a:spcPts val="2110"/>
              </a:lnSpc>
              <a:spcBef>
                <a:spcPts val="85"/>
              </a:spcBef>
              <a:buAutoNum type="alphaLcPeriod"/>
              <a:tabLst>
                <a:tab pos="699135" algn="l"/>
              </a:tabLst>
            </a:pPr>
            <a:r>
              <a:rPr sz="1800" dirty="0">
                <a:latin typeface="Palatino Linotype" panose="02040502050505030304" pitchFamily="18" charset="0"/>
                <a:cs typeface="Caladea"/>
              </a:rPr>
              <a:t>U.S.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undergraduates are WEIRD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(Western,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Educated, Industrialized,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Rich, 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Democratic) </a:t>
            </a:r>
            <a:r>
              <a:rPr sz="1500" dirty="0">
                <a:solidFill>
                  <a:srgbClr val="0000FF"/>
                </a:solidFill>
                <a:latin typeface="Palatino Linotype" panose="02040502050505030304" pitchFamily="18" charset="0"/>
                <a:cs typeface="Caladea"/>
                <a:hlinkClick r:id="rId3"/>
              </a:rPr>
              <a:t>Henrich et </a:t>
            </a:r>
            <a:r>
              <a:rPr sz="1500" spc="-10" dirty="0">
                <a:solidFill>
                  <a:srgbClr val="0000FF"/>
                </a:solidFill>
                <a:latin typeface="Palatino Linotype" panose="02040502050505030304" pitchFamily="18" charset="0"/>
                <a:cs typeface="Caladea"/>
                <a:hlinkClick r:id="rId3"/>
              </a:rPr>
              <a:t>al.</a:t>
            </a:r>
            <a:r>
              <a:rPr sz="1500" spc="10" dirty="0">
                <a:solidFill>
                  <a:srgbClr val="0000FF"/>
                </a:solidFill>
                <a:latin typeface="Palatino Linotype" panose="02040502050505030304" pitchFamily="18" charset="0"/>
                <a:cs typeface="Caladea"/>
                <a:hlinkClick r:id="rId3"/>
              </a:rPr>
              <a:t> </a:t>
            </a:r>
            <a:r>
              <a:rPr sz="1500" spc="-5" dirty="0">
                <a:solidFill>
                  <a:srgbClr val="0000FF"/>
                </a:solidFill>
                <a:latin typeface="Palatino Linotype" panose="02040502050505030304" pitchFamily="18" charset="0"/>
                <a:cs typeface="Caladea"/>
                <a:hlinkClick r:id="rId3"/>
              </a:rPr>
              <a:t>2010</a:t>
            </a:r>
            <a:endParaRPr sz="1500" dirty="0">
              <a:latin typeface="Palatino Linotype" panose="02040502050505030304" pitchFamily="18" charset="0"/>
              <a:cs typeface="Caladea"/>
            </a:endParaRPr>
          </a:p>
          <a:p>
            <a:pPr lvl="1">
              <a:lnSpc>
                <a:spcPct val="100000"/>
              </a:lnSpc>
              <a:buFont typeface="Caladea"/>
              <a:buAutoNum type="alphaLcPeriod"/>
            </a:pPr>
            <a:endParaRPr sz="2500" dirty="0">
              <a:latin typeface="Palatino Linotype" panose="02040502050505030304" pitchFamily="18" charset="0"/>
              <a:cs typeface="Caladea"/>
            </a:endParaRPr>
          </a:p>
          <a:p>
            <a:pPr marL="241300" marR="5080" indent="-229235">
              <a:lnSpc>
                <a:spcPts val="2100"/>
              </a:lnSpc>
              <a:spcBef>
                <a:spcPts val="5"/>
              </a:spcBef>
              <a:buAutoNum type="arabicPeriod"/>
              <a:tabLst>
                <a:tab pos="2419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Some research questions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can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probably be answered with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a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study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on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any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sample 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(e.g.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a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convenience</a:t>
            </a:r>
            <a:r>
              <a:rPr sz="1800" spc="-15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sample)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698500" lvl="1" indent="-229235">
              <a:lnSpc>
                <a:spcPts val="2050"/>
              </a:lnSpc>
              <a:buAutoNum type="alphaLcPeriod"/>
              <a:tabLst>
                <a:tab pos="6991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Many research questions require more diverse/specific</a:t>
            </a:r>
            <a:r>
              <a:rPr sz="1800" spc="5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samples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34489" y="3457955"/>
            <a:ext cx="6056502" cy="29807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Palatino Linotype" panose="02040502050505030304" pitchFamily="18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259571" y="6454587"/>
            <a:ext cx="651510" cy="219932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400" spc="-5" dirty="0">
                <a:latin typeface="Palatino Linotype" panose="02040502050505030304" pitchFamily="18" charset="0"/>
                <a:cs typeface="Caladea"/>
              </a:rPr>
              <a:t>Page</a:t>
            </a:r>
            <a:r>
              <a:rPr sz="1400" spc="-40" dirty="0">
                <a:latin typeface="Palatino Linotype" panose="02040502050505030304" pitchFamily="18" charset="0"/>
                <a:cs typeface="Caladea"/>
              </a:rPr>
              <a:t> </a:t>
            </a:r>
            <a:fld id="{81D60167-4931-47E6-BA6A-407CBD079E47}" type="slidenum">
              <a:rPr sz="1400" dirty="0">
                <a:latin typeface="Palatino Linotype" panose="02040502050505030304" pitchFamily="18" charset="0"/>
                <a:cs typeface="Caladea"/>
              </a:rPr>
              <a:t>9</a:t>
            </a:fld>
            <a:endParaRPr sz="1400" dirty="0">
              <a:latin typeface="Palatino Linotype" panose="02040502050505030304" pitchFamily="18" charset="0"/>
              <a:cs typeface="Calad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339343"/>
            <a:ext cx="559054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500" u="none" spc="-5" dirty="0">
                <a:solidFill>
                  <a:srgbClr val="006FC0"/>
                </a:solidFill>
              </a:rPr>
              <a:t>Example</a:t>
            </a:r>
            <a:endParaRPr sz="2500" dirty="0"/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11"/>
          </p:nvPr>
        </p:nvSpPr>
        <p:spPr>
          <a:xfrm>
            <a:off x="2764639" y="6570854"/>
            <a:ext cx="3617103" cy="142988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>
                <a:latin typeface="Palatino Linotype" panose="02040502050505030304" pitchFamily="18" charset="0"/>
              </a:rPr>
              <a:t>Survey</a:t>
            </a:r>
            <a:r>
              <a:rPr spc="-60" dirty="0">
                <a:latin typeface="Palatino Linotype" panose="02040502050505030304" pitchFamily="18" charset="0"/>
              </a:rPr>
              <a:t> </a:t>
            </a:r>
            <a:r>
              <a:rPr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11175" y="854006"/>
            <a:ext cx="8188325" cy="2873864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241300" marR="5080" indent="-229235">
              <a:lnSpc>
                <a:spcPts val="2110"/>
              </a:lnSpc>
              <a:spcBef>
                <a:spcPts val="210"/>
              </a:spcBef>
              <a:buAutoNum type="arabicPeriod"/>
              <a:tabLst>
                <a:tab pos="241935" algn="l"/>
              </a:tabLst>
            </a:pPr>
            <a:r>
              <a:rPr lang="en-US" b="1" spc="-5" dirty="0">
                <a:latin typeface="Palatino Linotype" panose="02040502050505030304" pitchFamily="18" charset="0"/>
                <a:cs typeface="Caladea"/>
              </a:rPr>
              <a:t>R</a:t>
            </a:r>
            <a:r>
              <a:rPr sz="1800" b="1" spc="-5" dirty="0">
                <a:latin typeface="Palatino Linotype" panose="02040502050505030304" pitchFamily="18" charset="0"/>
                <a:cs typeface="Caladea"/>
              </a:rPr>
              <a:t>esearch question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: does </a:t>
            </a:r>
            <a:r>
              <a:rPr lang="en-US" sz="1800" spc="-5" dirty="0">
                <a:latin typeface="Palatino Linotype" panose="02040502050505030304" pitchFamily="18" charset="0"/>
                <a:cs typeface="Caladea"/>
              </a:rPr>
              <a:t>applicants’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educational attainment influence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perceptions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of 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a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person’s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competence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and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capability?</a:t>
            </a:r>
            <a:endParaRPr lang="en-US" sz="1800" dirty="0">
              <a:latin typeface="Palatino Linotype" panose="02040502050505030304" pitchFamily="18" charset="0"/>
              <a:cs typeface="Caladea"/>
            </a:endParaRPr>
          </a:p>
          <a:p>
            <a:pPr marL="755015" marR="5080" lvl="1" indent="-285750">
              <a:lnSpc>
                <a:spcPts val="2110"/>
              </a:lnSpc>
              <a:spcBef>
                <a:spcPts val="210"/>
              </a:spcBef>
              <a:buFont typeface="Arial" panose="020B0604020202020204" pitchFamily="34" charset="0"/>
              <a:buChar char="•"/>
              <a:tabLst>
                <a:tab pos="241935" algn="l"/>
              </a:tabLst>
            </a:pPr>
            <a:r>
              <a:rPr lang="en-US" u="sng" dirty="0">
                <a:latin typeface="Palatino Linotype" panose="02040502050505030304" pitchFamily="18" charset="0"/>
                <a:cs typeface="Caladea"/>
              </a:rPr>
              <a:t>Small group discussion</a:t>
            </a:r>
            <a:r>
              <a:rPr lang="en-US" dirty="0">
                <a:latin typeface="Palatino Linotype" panose="02040502050505030304" pitchFamily="18" charset="0"/>
                <a:cs typeface="Caladea"/>
              </a:rPr>
              <a:t>: </a:t>
            </a:r>
          </a:p>
          <a:p>
            <a:pPr marL="1212215" marR="5080" lvl="2" indent="-285750">
              <a:lnSpc>
                <a:spcPts val="2110"/>
              </a:lnSpc>
              <a:spcBef>
                <a:spcPts val="210"/>
              </a:spcBef>
              <a:buFont typeface="Arial" panose="020B0604020202020204" pitchFamily="34" charset="0"/>
              <a:buChar char="•"/>
              <a:tabLst>
                <a:tab pos="241935" algn="l"/>
              </a:tabLst>
            </a:pPr>
            <a:r>
              <a:rPr lang="en-US" dirty="0">
                <a:latin typeface="Palatino Linotype" panose="02040502050505030304" pitchFamily="18" charset="0"/>
                <a:cs typeface="Caladea"/>
              </a:rPr>
              <a:t>How would we test this in a survey experiment? </a:t>
            </a:r>
          </a:p>
          <a:p>
            <a:pPr marL="1212215" marR="5080" lvl="2" indent="-285750">
              <a:lnSpc>
                <a:spcPts val="2110"/>
              </a:lnSpc>
              <a:spcBef>
                <a:spcPts val="210"/>
              </a:spcBef>
              <a:buFont typeface="Arial" panose="020B0604020202020204" pitchFamily="34" charset="0"/>
              <a:buChar char="•"/>
              <a:tabLst>
                <a:tab pos="241935" algn="l"/>
              </a:tabLst>
            </a:pPr>
            <a:r>
              <a:rPr lang="en-US" dirty="0">
                <a:latin typeface="Palatino Linotype" panose="02040502050505030304" pitchFamily="18" charset="0"/>
                <a:cs typeface="Caladea"/>
              </a:rPr>
              <a:t>What would be the sample? </a:t>
            </a:r>
          </a:p>
          <a:p>
            <a:pPr marL="1212215" marR="5080" lvl="2" indent="-285750">
              <a:lnSpc>
                <a:spcPts val="2110"/>
              </a:lnSpc>
              <a:spcBef>
                <a:spcPts val="210"/>
              </a:spcBef>
              <a:buFont typeface="Arial" panose="020B0604020202020204" pitchFamily="34" charset="0"/>
              <a:buChar char="•"/>
              <a:tabLst>
                <a:tab pos="241935" algn="l"/>
              </a:tabLst>
            </a:pPr>
            <a:r>
              <a:rPr lang="en-US" dirty="0">
                <a:latin typeface="Palatino Linotype" panose="02040502050505030304" pitchFamily="18" charset="0"/>
                <a:cs typeface="Caladea"/>
              </a:rPr>
              <a:t>What would be the manipulation (treatment)? </a:t>
            </a:r>
          </a:p>
          <a:p>
            <a:pPr marL="1212215" marR="5080" lvl="2" indent="-285750">
              <a:lnSpc>
                <a:spcPts val="2110"/>
              </a:lnSpc>
              <a:spcBef>
                <a:spcPts val="210"/>
              </a:spcBef>
              <a:buFont typeface="Arial" panose="020B0604020202020204" pitchFamily="34" charset="0"/>
              <a:buChar char="•"/>
              <a:tabLst>
                <a:tab pos="241935" algn="l"/>
              </a:tabLst>
            </a:pPr>
            <a:r>
              <a:rPr lang="en-US" dirty="0">
                <a:latin typeface="Palatino Linotype" panose="02040502050505030304" pitchFamily="18" charset="0"/>
                <a:cs typeface="Caladea"/>
              </a:rPr>
              <a:t>What would be the randomization strategy?</a:t>
            </a:r>
          </a:p>
          <a:p>
            <a:pPr marL="1212215" marR="5080" lvl="2" indent="-285750">
              <a:lnSpc>
                <a:spcPts val="2110"/>
              </a:lnSpc>
              <a:spcBef>
                <a:spcPts val="210"/>
              </a:spcBef>
              <a:buFont typeface="Arial" panose="020B0604020202020204" pitchFamily="34" charset="0"/>
              <a:buChar char="•"/>
              <a:tabLst>
                <a:tab pos="241935" algn="l"/>
              </a:tabLst>
            </a:pPr>
            <a:r>
              <a:rPr lang="en-US" dirty="0">
                <a:latin typeface="Palatino Linotype" panose="02040502050505030304" pitchFamily="18" charset="0"/>
                <a:cs typeface="Caladea"/>
              </a:rPr>
              <a:t>What are the limitations of this experiment?</a:t>
            </a:r>
            <a:endParaRPr dirty="0">
              <a:latin typeface="Palatino Linotype" panose="02040502050505030304" pitchFamily="18" charset="0"/>
              <a:cs typeface="Caladea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Caladea"/>
              <a:buAutoNum type="arabicPeriod"/>
            </a:pPr>
            <a:endParaRPr sz="1750" dirty="0">
              <a:latin typeface="Palatino Linotype" panose="02040502050505030304" pitchFamily="18" charset="0"/>
              <a:cs typeface="Caladea"/>
            </a:endParaRPr>
          </a:p>
          <a:p>
            <a:pPr marL="698500" lvl="1" indent="-229235">
              <a:lnSpc>
                <a:spcPts val="2135"/>
              </a:lnSpc>
              <a:buAutoNum type="alphaLcPeriod"/>
              <a:tabLst>
                <a:tab pos="699135" algn="l"/>
              </a:tabLst>
            </a:pPr>
            <a:endParaRPr lang="en-US" spc="-5" dirty="0">
              <a:latin typeface="Palatino Linotype" panose="02040502050505030304" pitchFamily="18" charset="0"/>
              <a:cs typeface="Calade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259571" y="6454587"/>
            <a:ext cx="651510" cy="219932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400" spc="-5" dirty="0">
                <a:latin typeface="Palatino Linotype" panose="02040502050505030304" pitchFamily="18" charset="0"/>
                <a:cs typeface="Caladea"/>
              </a:rPr>
              <a:t>Page</a:t>
            </a:r>
            <a:r>
              <a:rPr sz="1400" spc="-40" dirty="0">
                <a:latin typeface="Palatino Linotype" panose="02040502050505030304" pitchFamily="18" charset="0"/>
                <a:cs typeface="Caladea"/>
              </a:rPr>
              <a:t> </a:t>
            </a:r>
            <a:fld id="{81D60167-4931-47E6-BA6A-407CBD079E47}" type="slidenum">
              <a:rPr sz="1400" dirty="0">
                <a:latin typeface="Palatino Linotype" panose="02040502050505030304" pitchFamily="18" charset="0"/>
                <a:cs typeface="Caladea"/>
              </a:rPr>
              <a:t>10</a:t>
            </a:fld>
            <a:endParaRPr sz="1400" dirty="0">
              <a:latin typeface="Palatino Linotype" panose="02040502050505030304" pitchFamily="18" charset="0"/>
              <a:cs typeface="Calad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4348" y="1072587"/>
            <a:ext cx="7543800" cy="3969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500" u="none" spc="-5" dirty="0">
                <a:solidFill>
                  <a:srgbClr val="006FC0"/>
                </a:solidFill>
              </a:rPr>
              <a:t>Between vs. Within-Subjects Design</a:t>
            </a:r>
            <a:endParaRPr sz="2500" dirty="0"/>
          </a:p>
        </p:txBody>
      </p:sp>
      <p:sp>
        <p:nvSpPr>
          <p:cNvPr id="13" name="object 13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>
                <a:latin typeface="Palatino Linotype" panose="02040502050505030304" pitchFamily="18" charset="0"/>
              </a:rPr>
              <a:t>Survey</a:t>
            </a:r>
            <a:r>
              <a:rPr spc="-60" dirty="0">
                <a:latin typeface="Palatino Linotype" panose="02040502050505030304" pitchFamily="18" charset="0"/>
              </a:rPr>
              <a:t> </a:t>
            </a:r>
            <a:r>
              <a:rPr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77837" y="1937526"/>
            <a:ext cx="8188325" cy="1373453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065" marR="5080">
              <a:lnSpc>
                <a:spcPts val="2110"/>
              </a:lnSpc>
              <a:spcBef>
                <a:spcPts val="210"/>
              </a:spcBef>
              <a:tabLst>
                <a:tab pos="241935" algn="l"/>
              </a:tabLst>
            </a:pPr>
            <a:r>
              <a:rPr lang="en-US" b="1" spc="-5" dirty="0">
                <a:latin typeface="Palatino Linotype" panose="02040502050505030304" pitchFamily="18" charset="0"/>
                <a:cs typeface="Caladea"/>
              </a:rPr>
              <a:t>For our e</a:t>
            </a:r>
            <a:r>
              <a:rPr sz="1800" b="1" spc="-5" dirty="0">
                <a:latin typeface="Palatino Linotype" panose="02040502050505030304" pitchFamily="18" charset="0"/>
                <a:cs typeface="Caladea"/>
              </a:rPr>
              <a:t>xample research question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: does educational attainment influence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perceptions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of 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a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person’s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competence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and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capability?</a:t>
            </a:r>
            <a:endParaRPr lang="en-US" sz="1800" dirty="0">
              <a:latin typeface="Palatino Linotype" panose="02040502050505030304" pitchFamily="18" charset="0"/>
              <a:cs typeface="Caladea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Caladea"/>
              <a:buAutoNum type="arabicPeriod"/>
            </a:pPr>
            <a:endParaRPr sz="1750" dirty="0">
              <a:solidFill>
                <a:srgbClr val="C00000"/>
              </a:solidFill>
              <a:latin typeface="Palatino Linotype" panose="02040502050505030304" pitchFamily="18" charset="0"/>
              <a:cs typeface="Caladea"/>
            </a:endParaRPr>
          </a:p>
          <a:p>
            <a:pPr marL="297815" indent="-285750">
              <a:lnSpc>
                <a:spcPts val="2135"/>
              </a:lnSpc>
              <a:buFont typeface="Arial" panose="020B0604020202020204" pitchFamily="34" charset="0"/>
              <a:buChar char="•"/>
              <a:tabLst>
                <a:tab pos="699135" algn="l"/>
              </a:tabLst>
            </a:pPr>
            <a:r>
              <a:rPr lang="en-US" spc="-5" dirty="0">
                <a:solidFill>
                  <a:srgbClr val="C00000"/>
                </a:solidFill>
                <a:latin typeface="Palatino Linotype" panose="02040502050505030304" pitchFamily="18" charset="0"/>
                <a:cs typeface="Caladea"/>
              </a:rPr>
              <a:t>Would you want multiple “rounds” of respondents evaluating resumes? Or just one? </a:t>
            </a:r>
            <a:endParaRPr dirty="0">
              <a:solidFill>
                <a:srgbClr val="C00000"/>
              </a:solidFill>
              <a:latin typeface="Palatino Linotype" panose="02040502050505030304" pitchFamily="18" charset="0"/>
              <a:cs typeface="Calade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4500" y="3889981"/>
            <a:ext cx="3415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5" dirty="0">
                <a:latin typeface="Palatino Linotype" panose="02040502050505030304" pitchFamily="18" charset="0"/>
                <a:cs typeface="Caladea"/>
              </a:rPr>
              <a:t>Characteristics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of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job applicant</a:t>
            </a:r>
            <a:r>
              <a:rPr sz="1800" i="1" spc="25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(IV)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55812" y="4062539"/>
            <a:ext cx="12547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spc="-10" dirty="0">
                <a:latin typeface="Palatino Linotype" panose="02040502050505030304" pitchFamily="18" charset="0"/>
                <a:cs typeface="Caladea"/>
              </a:rPr>
              <a:t>DV/Outcome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459864" y="4253610"/>
            <a:ext cx="1441450" cy="757555"/>
          </a:xfrm>
          <a:custGeom>
            <a:avLst/>
            <a:gdLst/>
            <a:ahLst/>
            <a:cxnLst/>
            <a:rect l="l" t="t" r="r" b="b"/>
            <a:pathLst>
              <a:path w="1441450" h="757554">
                <a:moveTo>
                  <a:pt x="0" y="126364"/>
                </a:moveTo>
                <a:lnTo>
                  <a:pt x="9919" y="77206"/>
                </a:lnTo>
                <a:lnTo>
                  <a:pt x="36972" y="37036"/>
                </a:lnTo>
                <a:lnTo>
                  <a:pt x="77098" y="9939"/>
                </a:lnTo>
                <a:lnTo>
                  <a:pt x="126237" y="0"/>
                </a:lnTo>
                <a:lnTo>
                  <a:pt x="1315211" y="0"/>
                </a:lnTo>
                <a:lnTo>
                  <a:pt x="1364351" y="9939"/>
                </a:lnTo>
                <a:lnTo>
                  <a:pt x="1404477" y="37036"/>
                </a:lnTo>
                <a:lnTo>
                  <a:pt x="1431530" y="77206"/>
                </a:lnTo>
                <a:lnTo>
                  <a:pt x="1441449" y="126364"/>
                </a:lnTo>
                <a:lnTo>
                  <a:pt x="1441449" y="631316"/>
                </a:lnTo>
                <a:lnTo>
                  <a:pt x="1431530" y="680456"/>
                </a:lnTo>
                <a:lnTo>
                  <a:pt x="1404477" y="720582"/>
                </a:lnTo>
                <a:lnTo>
                  <a:pt x="1364351" y="747635"/>
                </a:lnTo>
                <a:lnTo>
                  <a:pt x="1315211" y="757555"/>
                </a:lnTo>
                <a:lnTo>
                  <a:pt x="126237" y="757555"/>
                </a:lnTo>
                <a:lnTo>
                  <a:pt x="77098" y="747635"/>
                </a:lnTo>
                <a:lnTo>
                  <a:pt x="36972" y="720582"/>
                </a:lnTo>
                <a:lnTo>
                  <a:pt x="9919" y="680456"/>
                </a:lnTo>
                <a:lnTo>
                  <a:pt x="0" y="631316"/>
                </a:lnTo>
                <a:lnTo>
                  <a:pt x="0" y="126364"/>
                </a:lnTo>
                <a:close/>
              </a:path>
            </a:pathLst>
          </a:custGeom>
          <a:ln w="15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>
              <a:latin typeface="Palatino Linotype" panose="02040502050505030304" pitchFamily="18" charset="0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1782" y="4342257"/>
            <a:ext cx="735330" cy="552844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22860" marR="5080" indent="-10795">
              <a:lnSpc>
                <a:spcPts val="2110"/>
              </a:lnSpc>
              <a:spcBef>
                <a:spcPts val="210"/>
              </a:spcBef>
            </a:pPr>
            <a:r>
              <a:rPr sz="1600" spc="-5" dirty="0">
                <a:solidFill>
                  <a:srgbClr val="006FC0"/>
                </a:solidFill>
                <a:latin typeface="Palatino Linotype" panose="02040502050505030304" pitchFamily="18" charset="0"/>
                <a:cs typeface="Caladea"/>
              </a:rPr>
              <a:t>C</a:t>
            </a:r>
            <a:r>
              <a:rPr sz="1600" dirty="0">
                <a:solidFill>
                  <a:srgbClr val="006FC0"/>
                </a:solidFill>
                <a:latin typeface="Palatino Linotype" panose="02040502050505030304" pitchFamily="18" charset="0"/>
                <a:cs typeface="Caladea"/>
              </a:rPr>
              <a:t>o</a:t>
            </a:r>
            <a:r>
              <a:rPr sz="1600" spc="5" dirty="0">
                <a:solidFill>
                  <a:srgbClr val="006FC0"/>
                </a:solidFill>
                <a:latin typeface="Palatino Linotype" panose="02040502050505030304" pitchFamily="18" charset="0"/>
                <a:cs typeface="Caladea"/>
              </a:rPr>
              <a:t>l</a:t>
            </a:r>
            <a:r>
              <a:rPr sz="1600" spc="-5" dirty="0">
                <a:solidFill>
                  <a:srgbClr val="006FC0"/>
                </a:solidFill>
                <a:latin typeface="Palatino Linotype" panose="02040502050505030304" pitchFamily="18" charset="0"/>
                <a:cs typeface="Caladea"/>
              </a:rPr>
              <a:t>lege  D</a:t>
            </a:r>
            <a:r>
              <a:rPr sz="1600" spc="-10" dirty="0">
                <a:solidFill>
                  <a:srgbClr val="006FC0"/>
                </a:solidFill>
                <a:latin typeface="Palatino Linotype" panose="02040502050505030304" pitchFamily="18" charset="0"/>
                <a:cs typeface="Caladea"/>
              </a:rPr>
              <a:t>eg</a:t>
            </a:r>
            <a:r>
              <a:rPr sz="1600" spc="-35" dirty="0">
                <a:solidFill>
                  <a:srgbClr val="006FC0"/>
                </a:solidFill>
                <a:latin typeface="Palatino Linotype" panose="02040502050505030304" pitchFamily="18" charset="0"/>
                <a:cs typeface="Caladea"/>
              </a:rPr>
              <a:t>r</a:t>
            </a:r>
            <a:r>
              <a:rPr sz="1600" spc="-5" dirty="0">
                <a:solidFill>
                  <a:srgbClr val="006FC0"/>
                </a:solidFill>
                <a:latin typeface="Palatino Linotype" panose="02040502050505030304" pitchFamily="18" charset="0"/>
                <a:cs typeface="Caladea"/>
              </a:rPr>
              <a:t>ee</a:t>
            </a:r>
            <a:endParaRPr sz="1600" dirty="0">
              <a:latin typeface="Palatino Linotype" panose="02040502050505030304" pitchFamily="18" charset="0"/>
              <a:cs typeface="Calade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460500" y="5063871"/>
            <a:ext cx="1441450" cy="758190"/>
          </a:xfrm>
          <a:custGeom>
            <a:avLst/>
            <a:gdLst/>
            <a:ahLst/>
            <a:cxnLst/>
            <a:rect l="l" t="t" r="r" b="b"/>
            <a:pathLst>
              <a:path w="1441450" h="758189">
                <a:moveTo>
                  <a:pt x="0" y="126364"/>
                </a:moveTo>
                <a:lnTo>
                  <a:pt x="9919" y="77206"/>
                </a:lnTo>
                <a:lnTo>
                  <a:pt x="36972" y="37036"/>
                </a:lnTo>
                <a:lnTo>
                  <a:pt x="77098" y="9939"/>
                </a:lnTo>
                <a:lnTo>
                  <a:pt x="126237" y="0"/>
                </a:lnTo>
                <a:lnTo>
                  <a:pt x="1315212" y="0"/>
                </a:lnTo>
                <a:lnTo>
                  <a:pt x="1364351" y="9939"/>
                </a:lnTo>
                <a:lnTo>
                  <a:pt x="1404477" y="37036"/>
                </a:lnTo>
                <a:lnTo>
                  <a:pt x="1431530" y="77206"/>
                </a:lnTo>
                <a:lnTo>
                  <a:pt x="1441450" y="126364"/>
                </a:lnTo>
                <a:lnTo>
                  <a:pt x="1441450" y="631355"/>
                </a:lnTo>
                <a:lnTo>
                  <a:pt x="1431530" y="680496"/>
                </a:lnTo>
                <a:lnTo>
                  <a:pt x="1404477" y="720626"/>
                </a:lnTo>
                <a:lnTo>
                  <a:pt x="1364351" y="747683"/>
                </a:lnTo>
                <a:lnTo>
                  <a:pt x="1315212" y="757605"/>
                </a:lnTo>
                <a:lnTo>
                  <a:pt x="126237" y="757605"/>
                </a:lnTo>
                <a:lnTo>
                  <a:pt x="77098" y="747683"/>
                </a:lnTo>
                <a:lnTo>
                  <a:pt x="36972" y="720626"/>
                </a:lnTo>
                <a:lnTo>
                  <a:pt x="9919" y="680496"/>
                </a:lnTo>
                <a:lnTo>
                  <a:pt x="0" y="631355"/>
                </a:lnTo>
                <a:lnTo>
                  <a:pt x="0" y="126364"/>
                </a:lnTo>
                <a:close/>
              </a:path>
            </a:pathLst>
          </a:custGeom>
          <a:ln w="15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>
              <a:latin typeface="Palatino Linotype" panose="02040502050505030304" pitchFamily="18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590802" y="5151882"/>
            <a:ext cx="1180465" cy="55412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245745" marR="5080" indent="-233679">
              <a:lnSpc>
                <a:spcPts val="2100"/>
              </a:lnSpc>
              <a:spcBef>
                <a:spcPts val="219"/>
              </a:spcBef>
            </a:pPr>
            <a:r>
              <a:rPr sz="1600" spc="-5" dirty="0">
                <a:solidFill>
                  <a:srgbClr val="006FC0"/>
                </a:solidFill>
                <a:latin typeface="Palatino Linotype" panose="02040502050505030304" pitchFamily="18" charset="0"/>
                <a:cs typeface="Caladea"/>
              </a:rPr>
              <a:t>High</a:t>
            </a:r>
            <a:r>
              <a:rPr sz="1600" spc="-70" dirty="0">
                <a:solidFill>
                  <a:srgbClr val="006FC0"/>
                </a:solidFill>
                <a:latin typeface="Palatino Linotype" panose="02040502050505030304" pitchFamily="18" charset="0"/>
                <a:cs typeface="Caladea"/>
              </a:rPr>
              <a:t> </a:t>
            </a:r>
            <a:r>
              <a:rPr sz="1600" spc="-5" dirty="0">
                <a:solidFill>
                  <a:srgbClr val="006FC0"/>
                </a:solidFill>
                <a:latin typeface="Palatino Linotype" panose="02040502050505030304" pitchFamily="18" charset="0"/>
                <a:cs typeface="Caladea"/>
              </a:rPr>
              <a:t>School  </a:t>
            </a:r>
            <a:r>
              <a:rPr sz="1600" spc="-10" dirty="0">
                <a:solidFill>
                  <a:srgbClr val="006FC0"/>
                </a:solidFill>
                <a:latin typeface="Palatino Linotype" panose="02040502050505030304" pitchFamily="18" charset="0"/>
                <a:cs typeface="Caladea"/>
              </a:rPr>
              <a:t>Degree</a:t>
            </a:r>
            <a:endParaRPr sz="1600" dirty="0">
              <a:latin typeface="Palatino Linotype" panose="02040502050505030304" pitchFamily="18" charset="0"/>
              <a:cs typeface="Calade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313429" y="4572380"/>
            <a:ext cx="1945639" cy="696595"/>
          </a:xfrm>
          <a:custGeom>
            <a:avLst/>
            <a:gdLst/>
            <a:ahLst/>
            <a:cxnLst/>
            <a:rect l="l" t="t" r="r" b="b"/>
            <a:pathLst>
              <a:path w="1945639" h="696595">
                <a:moveTo>
                  <a:pt x="0" y="174244"/>
                </a:moveTo>
                <a:lnTo>
                  <a:pt x="1597406" y="174244"/>
                </a:lnTo>
                <a:lnTo>
                  <a:pt x="1597406" y="0"/>
                </a:lnTo>
                <a:lnTo>
                  <a:pt x="1945640" y="348361"/>
                </a:lnTo>
                <a:lnTo>
                  <a:pt x="1597406" y="696595"/>
                </a:lnTo>
                <a:lnTo>
                  <a:pt x="1597406" y="522478"/>
                </a:lnTo>
                <a:lnTo>
                  <a:pt x="0" y="522478"/>
                </a:lnTo>
                <a:lnTo>
                  <a:pt x="0" y="174244"/>
                </a:lnTo>
                <a:close/>
              </a:path>
            </a:pathLst>
          </a:custGeom>
          <a:ln w="15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>
              <a:latin typeface="Palatino Linotype" panose="02040502050505030304" pitchFamily="18" charset="0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657850" y="4447285"/>
            <a:ext cx="1604010" cy="840105"/>
          </a:xfrm>
          <a:custGeom>
            <a:avLst/>
            <a:gdLst/>
            <a:ahLst/>
            <a:cxnLst/>
            <a:rect l="l" t="t" r="r" b="b"/>
            <a:pathLst>
              <a:path w="1604009" h="840104">
                <a:moveTo>
                  <a:pt x="0" y="140081"/>
                </a:moveTo>
                <a:lnTo>
                  <a:pt x="7143" y="95812"/>
                </a:lnTo>
                <a:lnTo>
                  <a:pt x="27033" y="57360"/>
                </a:lnTo>
                <a:lnTo>
                  <a:pt x="57360" y="27033"/>
                </a:lnTo>
                <a:lnTo>
                  <a:pt x="95812" y="7143"/>
                </a:lnTo>
                <a:lnTo>
                  <a:pt x="140080" y="0"/>
                </a:lnTo>
                <a:lnTo>
                  <a:pt x="1463928" y="0"/>
                </a:lnTo>
                <a:lnTo>
                  <a:pt x="1508197" y="7143"/>
                </a:lnTo>
                <a:lnTo>
                  <a:pt x="1546649" y="27033"/>
                </a:lnTo>
                <a:lnTo>
                  <a:pt x="1576976" y="57360"/>
                </a:lnTo>
                <a:lnTo>
                  <a:pt x="1596866" y="95812"/>
                </a:lnTo>
                <a:lnTo>
                  <a:pt x="1604009" y="140081"/>
                </a:lnTo>
                <a:lnTo>
                  <a:pt x="1604009" y="700151"/>
                </a:lnTo>
                <a:lnTo>
                  <a:pt x="1596866" y="744405"/>
                </a:lnTo>
                <a:lnTo>
                  <a:pt x="1576976" y="782826"/>
                </a:lnTo>
                <a:lnTo>
                  <a:pt x="1546649" y="813115"/>
                </a:lnTo>
                <a:lnTo>
                  <a:pt x="1508197" y="832974"/>
                </a:lnTo>
                <a:lnTo>
                  <a:pt x="1463928" y="840104"/>
                </a:lnTo>
                <a:lnTo>
                  <a:pt x="140080" y="840104"/>
                </a:lnTo>
                <a:lnTo>
                  <a:pt x="95812" y="832974"/>
                </a:lnTo>
                <a:lnTo>
                  <a:pt x="57360" y="813115"/>
                </a:lnTo>
                <a:lnTo>
                  <a:pt x="27033" y="782826"/>
                </a:lnTo>
                <a:lnTo>
                  <a:pt x="7143" y="744405"/>
                </a:lnTo>
                <a:lnTo>
                  <a:pt x="0" y="700151"/>
                </a:lnTo>
                <a:lnTo>
                  <a:pt x="0" y="140081"/>
                </a:lnTo>
                <a:close/>
              </a:path>
            </a:pathLst>
          </a:custGeom>
          <a:ln w="158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dirty="0">
              <a:latin typeface="Palatino Linotype" panose="02040502050505030304" pitchFamily="18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845302" y="4576953"/>
            <a:ext cx="1231265" cy="552844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 indent="129539">
              <a:lnSpc>
                <a:spcPts val="2110"/>
              </a:lnSpc>
              <a:spcBef>
                <a:spcPts val="210"/>
              </a:spcBef>
            </a:pPr>
            <a:r>
              <a:rPr sz="1600" spc="-20" dirty="0">
                <a:solidFill>
                  <a:srgbClr val="006FC0"/>
                </a:solidFill>
                <a:latin typeface="Palatino Linotype" panose="02040502050505030304" pitchFamily="18" charset="0"/>
                <a:cs typeface="Caladea"/>
              </a:rPr>
              <a:t>Perceived  </a:t>
            </a:r>
            <a:r>
              <a:rPr sz="1600" spc="-5" dirty="0">
                <a:solidFill>
                  <a:srgbClr val="006FC0"/>
                </a:solidFill>
                <a:latin typeface="Palatino Linotype" panose="02040502050505030304" pitchFamily="18" charset="0"/>
                <a:cs typeface="Caladea"/>
              </a:rPr>
              <a:t>Co</a:t>
            </a:r>
            <a:r>
              <a:rPr sz="1600" dirty="0">
                <a:solidFill>
                  <a:srgbClr val="006FC0"/>
                </a:solidFill>
                <a:latin typeface="Palatino Linotype" panose="02040502050505030304" pitchFamily="18" charset="0"/>
                <a:cs typeface="Caladea"/>
              </a:rPr>
              <a:t>m</a:t>
            </a:r>
            <a:r>
              <a:rPr sz="1600" spc="-10" dirty="0">
                <a:solidFill>
                  <a:srgbClr val="006FC0"/>
                </a:solidFill>
                <a:latin typeface="Palatino Linotype" panose="02040502050505030304" pitchFamily="18" charset="0"/>
                <a:cs typeface="Caladea"/>
              </a:rPr>
              <a:t>p</a:t>
            </a:r>
            <a:r>
              <a:rPr sz="1600" spc="-15" dirty="0">
                <a:solidFill>
                  <a:srgbClr val="006FC0"/>
                </a:solidFill>
                <a:latin typeface="Palatino Linotype" panose="02040502050505030304" pitchFamily="18" charset="0"/>
                <a:cs typeface="Caladea"/>
              </a:rPr>
              <a:t>e</a:t>
            </a:r>
            <a:r>
              <a:rPr sz="1600" spc="-10" dirty="0">
                <a:solidFill>
                  <a:srgbClr val="006FC0"/>
                </a:solidFill>
                <a:latin typeface="Palatino Linotype" panose="02040502050505030304" pitchFamily="18" charset="0"/>
                <a:cs typeface="Caladea"/>
              </a:rPr>
              <a:t>t</a:t>
            </a:r>
            <a:r>
              <a:rPr sz="1600" spc="-5" dirty="0">
                <a:solidFill>
                  <a:srgbClr val="006FC0"/>
                </a:solidFill>
                <a:latin typeface="Palatino Linotype" panose="02040502050505030304" pitchFamily="18" charset="0"/>
                <a:cs typeface="Caladea"/>
              </a:rPr>
              <a:t>ence</a:t>
            </a:r>
            <a:endParaRPr sz="1600" dirty="0">
              <a:latin typeface="Palatino Linotype" panose="02040502050505030304" pitchFamily="18" charset="0"/>
              <a:cs typeface="Calade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259571" y="6454587"/>
            <a:ext cx="651510" cy="219932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400" spc="-5" dirty="0">
                <a:latin typeface="Palatino Linotype" panose="02040502050505030304" pitchFamily="18" charset="0"/>
                <a:cs typeface="Caladea"/>
              </a:rPr>
              <a:t>Page</a:t>
            </a:r>
            <a:r>
              <a:rPr sz="1400" spc="-40" dirty="0">
                <a:latin typeface="Palatino Linotype" panose="02040502050505030304" pitchFamily="18" charset="0"/>
                <a:cs typeface="Caladea"/>
              </a:rPr>
              <a:t> </a:t>
            </a:r>
            <a:fld id="{81D60167-4931-47E6-BA6A-407CBD079E47}" type="slidenum">
              <a:rPr sz="1400" dirty="0">
                <a:latin typeface="Palatino Linotype" panose="02040502050505030304" pitchFamily="18" charset="0"/>
                <a:cs typeface="Caladea"/>
              </a:rPr>
              <a:t>11</a:t>
            </a:fld>
            <a:endParaRPr sz="1400" dirty="0">
              <a:latin typeface="Palatino Linotype" panose="02040502050505030304" pitchFamily="18" charset="0"/>
              <a:cs typeface="Caladea"/>
            </a:endParaRPr>
          </a:p>
        </p:txBody>
      </p:sp>
    </p:spTree>
    <p:extLst>
      <p:ext uri="{BB962C8B-B14F-4D97-AF65-F5344CB8AC3E}">
        <p14:creationId xmlns:p14="http://schemas.microsoft.com/office/powerpoint/2010/main" val="2626022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337819"/>
            <a:ext cx="528637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u="none" spc="-10" dirty="0">
                <a:solidFill>
                  <a:srgbClr val="006FC0"/>
                </a:solidFill>
              </a:rPr>
              <a:t>Between </a:t>
            </a:r>
            <a:r>
              <a:rPr sz="2500" u="none" spc="-5" dirty="0">
                <a:solidFill>
                  <a:srgbClr val="006FC0"/>
                </a:solidFill>
              </a:rPr>
              <a:t>vs Within-Subjects</a:t>
            </a:r>
            <a:r>
              <a:rPr sz="2500" u="none" spc="15" dirty="0">
                <a:solidFill>
                  <a:srgbClr val="006FC0"/>
                </a:solidFill>
              </a:rPr>
              <a:t> </a:t>
            </a:r>
            <a:r>
              <a:rPr sz="2500" u="none" spc="-5" dirty="0">
                <a:solidFill>
                  <a:srgbClr val="006FC0"/>
                </a:solidFill>
              </a:rPr>
              <a:t>Designs</a:t>
            </a:r>
            <a:endParaRPr sz="250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11"/>
          </p:nvPr>
        </p:nvSpPr>
        <p:spPr>
          <a:xfrm>
            <a:off x="2764639" y="6570854"/>
            <a:ext cx="3617103" cy="142988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>
                <a:latin typeface="Palatino Linotype" panose="02040502050505030304" pitchFamily="18" charset="0"/>
              </a:rPr>
              <a:t>Survey</a:t>
            </a:r>
            <a:r>
              <a:rPr spc="-60" dirty="0">
                <a:latin typeface="Palatino Linotype" panose="02040502050505030304" pitchFamily="18" charset="0"/>
              </a:rPr>
              <a:t> </a:t>
            </a:r>
            <a:r>
              <a:rPr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7425344" y="6559313"/>
            <a:ext cx="984019" cy="16607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-5" dirty="0">
                <a:latin typeface="Palatino Linotype" panose="02040502050505030304" pitchFamily="18" charset="0"/>
              </a:rPr>
              <a:t>Page</a:t>
            </a:r>
            <a:r>
              <a:rPr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dirty="0">
                <a:latin typeface="Palatino Linotype" panose="02040502050505030304" pitchFamily="18" charset="0"/>
              </a:rPr>
              <a:t>12</a:t>
            </a:fld>
            <a:endParaRPr dirty="0">
              <a:latin typeface="Palatino Linotype" panose="0204050205050503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1113790"/>
            <a:ext cx="8129905" cy="4164923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241300" marR="695960" indent="-229235">
              <a:lnSpc>
                <a:spcPts val="2110"/>
              </a:lnSpc>
              <a:spcBef>
                <a:spcPts val="210"/>
              </a:spcBef>
              <a:buAutoNum type="arabicPeriod"/>
              <a:tabLst>
                <a:tab pos="241935" algn="l"/>
              </a:tabLst>
            </a:pPr>
            <a:endParaRPr lang="en-US" sz="1800" u="sng" spc="-5" dirty="0">
              <a:uFill>
                <a:solidFill>
                  <a:srgbClr val="000000"/>
                </a:solidFill>
              </a:uFill>
              <a:latin typeface="Palatino Linotype" panose="02040502050505030304" pitchFamily="18" charset="0"/>
              <a:cs typeface="Caladea"/>
            </a:endParaRPr>
          </a:p>
          <a:p>
            <a:pPr marL="241300" marR="695960" indent="-229235">
              <a:lnSpc>
                <a:spcPts val="2110"/>
              </a:lnSpc>
              <a:spcBef>
                <a:spcPts val="210"/>
              </a:spcBef>
              <a:buAutoNum type="arabicPeriod"/>
              <a:tabLst>
                <a:tab pos="241935" algn="l"/>
              </a:tabLst>
            </a:pPr>
            <a:endParaRPr lang="en-US" u="sng" spc="-5" dirty="0">
              <a:uFill>
                <a:solidFill>
                  <a:srgbClr val="000000"/>
                </a:solidFill>
              </a:uFill>
              <a:latin typeface="Palatino Linotype" panose="02040502050505030304" pitchFamily="18" charset="0"/>
              <a:cs typeface="Caladea"/>
            </a:endParaRPr>
          </a:p>
          <a:p>
            <a:pPr marL="241300" marR="695960" indent="-229235">
              <a:lnSpc>
                <a:spcPts val="2110"/>
              </a:lnSpc>
              <a:spcBef>
                <a:spcPts val="210"/>
              </a:spcBef>
              <a:buAutoNum type="arabicPeriod"/>
              <a:tabLst>
                <a:tab pos="241935" algn="l"/>
              </a:tabLst>
            </a:pPr>
            <a:r>
              <a:rPr sz="1800" u="sng" spc="-5" dirty="0">
                <a:uFill>
                  <a:solidFill>
                    <a:srgbClr val="000000"/>
                  </a:solidFill>
                </a:uFill>
                <a:latin typeface="Palatino Linotype" panose="02040502050505030304" pitchFamily="18" charset="0"/>
                <a:cs typeface="Caladea"/>
              </a:rPr>
              <a:t>Between-subjects design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: each participant (P) experiences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only one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of the 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experimental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conditions</a:t>
            </a:r>
          </a:p>
          <a:p>
            <a:pPr marL="698500" marR="486409" lvl="1" indent="-228600">
              <a:lnSpc>
                <a:spcPts val="2110"/>
              </a:lnSpc>
              <a:spcBef>
                <a:spcPts val="5"/>
              </a:spcBef>
              <a:buAutoNum type="alphaLcPeriod"/>
              <a:tabLst>
                <a:tab pos="699135" algn="l"/>
              </a:tabLst>
            </a:pPr>
            <a:r>
              <a:rPr lang="en-US" sz="1800" spc="-5" dirty="0">
                <a:latin typeface="Palatino Linotype" panose="02040502050505030304" pitchFamily="18" charset="0"/>
                <a:cs typeface="Caladea"/>
              </a:rPr>
              <a:t>E.g. only see a resume with a college degree or high school degree</a:t>
            </a:r>
          </a:p>
          <a:p>
            <a:pPr lvl="1">
              <a:lnSpc>
                <a:spcPct val="100000"/>
              </a:lnSpc>
              <a:spcBef>
                <a:spcPts val="5"/>
              </a:spcBef>
              <a:buFont typeface="Caladea"/>
              <a:buAutoNum type="alphaLcPeriod"/>
            </a:pP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241300" marR="256540" indent="-229235">
              <a:lnSpc>
                <a:spcPts val="2110"/>
              </a:lnSpc>
              <a:buAutoNum type="arabicPeriod"/>
              <a:tabLst>
                <a:tab pos="241935" algn="l"/>
              </a:tabLst>
            </a:pPr>
            <a:r>
              <a:rPr sz="1800" u="sng" spc="-5" dirty="0">
                <a:uFill>
                  <a:solidFill>
                    <a:srgbClr val="000000"/>
                  </a:solidFill>
                </a:uFill>
                <a:latin typeface="Palatino Linotype" panose="02040502050505030304" pitchFamily="18" charset="0"/>
                <a:cs typeface="Caladea"/>
              </a:rPr>
              <a:t>Within-subjects design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: each P experiences more than one of the experimental  conditions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698500" lvl="1" indent="-229235">
              <a:lnSpc>
                <a:spcPts val="2030"/>
              </a:lnSpc>
              <a:buAutoNum type="alphaLcPeriod"/>
              <a:tabLst>
                <a:tab pos="6991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Can be all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of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the experimental conditions; just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a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subset;</a:t>
            </a:r>
            <a:r>
              <a:rPr sz="1800" spc="15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etc.</a:t>
            </a:r>
          </a:p>
          <a:p>
            <a:pPr marL="1155700" marR="5080" lvl="2" indent="-224154">
              <a:lnSpc>
                <a:spcPts val="2110"/>
              </a:lnSpc>
              <a:spcBef>
                <a:spcPts val="90"/>
              </a:spcBef>
              <a:buAutoNum type="romanLcPeriod"/>
              <a:tabLst>
                <a:tab pos="11563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E.g. </a:t>
            </a:r>
            <a:r>
              <a:rPr lang="en-US" sz="1800" dirty="0">
                <a:latin typeface="Palatino Linotype" panose="02040502050505030304" pitchFamily="18" charset="0"/>
                <a:cs typeface="Caladea"/>
              </a:rPr>
              <a:t>sees both a resume with a college degree and high school degree</a:t>
            </a:r>
          </a:p>
          <a:p>
            <a:pPr marL="1155700" marR="5080" lvl="2" indent="-224154">
              <a:lnSpc>
                <a:spcPts val="2110"/>
              </a:lnSpc>
              <a:spcBef>
                <a:spcPts val="90"/>
              </a:spcBef>
              <a:buAutoNum type="romanLcPeriod"/>
              <a:tabLst>
                <a:tab pos="1156335" algn="l"/>
              </a:tabLst>
            </a:pPr>
            <a:endParaRPr lang="en-US" dirty="0">
              <a:latin typeface="Palatino Linotype" panose="02040502050505030304" pitchFamily="18" charset="0"/>
              <a:cs typeface="Caladea"/>
            </a:endParaRPr>
          </a:p>
          <a:p>
            <a:pPr marL="1155700" marR="5080" lvl="2" indent="-224154">
              <a:lnSpc>
                <a:spcPts val="2110"/>
              </a:lnSpc>
              <a:spcBef>
                <a:spcPts val="90"/>
              </a:spcBef>
              <a:buAutoNum type="romanLcPeriod"/>
              <a:tabLst>
                <a:tab pos="1156335" algn="l"/>
              </a:tabLst>
            </a:pPr>
            <a:endParaRPr lang="en-US" sz="2000" b="1" dirty="0">
              <a:latin typeface="Palatino Linotype" panose="02040502050505030304" pitchFamily="18" charset="0"/>
              <a:cs typeface="Caladea"/>
            </a:endParaRPr>
          </a:p>
          <a:p>
            <a:pPr marL="302896" marR="5080" indent="-285750">
              <a:lnSpc>
                <a:spcPts val="2110"/>
              </a:lnSpc>
              <a:spcBef>
                <a:spcPts val="90"/>
              </a:spcBef>
              <a:buFont typeface="Arial" panose="020B0604020202020204" pitchFamily="34" charset="0"/>
              <a:buChar char="•"/>
              <a:tabLst>
                <a:tab pos="1156335" algn="l"/>
              </a:tabLst>
            </a:pPr>
            <a:r>
              <a:rPr lang="en-US" sz="2000" b="1" dirty="0">
                <a:latin typeface="Palatino Linotype" panose="02040502050505030304" pitchFamily="18" charset="0"/>
                <a:cs typeface="Caladea"/>
              </a:rPr>
              <a:t>Discussion Q: Would you want a between-subjects or within-subjects design for the example research question? What could be the </a:t>
            </a:r>
            <a:r>
              <a:rPr lang="en-US" sz="2000" b="1" dirty="0">
                <a:solidFill>
                  <a:schemeClr val="accent5"/>
                </a:solidFill>
                <a:latin typeface="Palatino Linotype" panose="02040502050505030304" pitchFamily="18" charset="0"/>
                <a:cs typeface="Caladea"/>
              </a:rPr>
              <a:t>pros</a:t>
            </a:r>
            <a:r>
              <a:rPr lang="en-US" sz="2000" b="1" dirty="0">
                <a:latin typeface="Palatino Linotype" panose="02040502050505030304" pitchFamily="18" charset="0"/>
                <a:cs typeface="Caladea"/>
              </a:rPr>
              <a:t> and </a:t>
            </a:r>
            <a:r>
              <a:rPr lang="en-US" sz="2000" b="1" dirty="0">
                <a:solidFill>
                  <a:srgbClr val="C00000"/>
                </a:solidFill>
                <a:latin typeface="Palatino Linotype" panose="02040502050505030304" pitchFamily="18" charset="0"/>
                <a:cs typeface="Caladea"/>
              </a:rPr>
              <a:t>cons</a:t>
            </a:r>
            <a:r>
              <a:rPr lang="en-US" sz="2000" b="1" dirty="0">
                <a:latin typeface="Palatino Linotype" panose="02040502050505030304" pitchFamily="18" charset="0"/>
                <a:cs typeface="Caladea"/>
              </a:rPr>
              <a:t> of each type of design?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337819"/>
            <a:ext cx="7811134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u="none" spc="-5" dirty="0">
                <a:solidFill>
                  <a:srgbClr val="006FC0"/>
                </a:solidFill>
              </a:rPr>
              <a:t>Pros </a:t>
            </a:r>
            <a:r>
              <a:rPr sz="2500" u="none" spc="-10" dirty="0">
                <a:solidFill>
                  <a:srgbClr val="006FC0"/>
                </a:solidFill>
              </a:rPr>
              <a:t>and </a:t>
            </a:r>
            <a:r>
              <a:rPr sz="2500" u="none" spc="-5" dirty="0">
                <a:solidFill>
                  <a:srgbClr val="006FC0"/>
                </a:solidFill>
              </a:rPr>
              <a:t>cons of </a:t>
            </a:r>
            <a:r>
              <a:rPr sz="2500" u="none" spc="-10" dirty="0">
                <a:solidFill>
                  <a:srgbClr val="006FC0"/>
                </a:solidFill>
              </a:rPr>
              <a:t>between and within </a:t>
            </a:r>
            <a:r>
              <a:rPr sz="2500" u="none" spc="-5" dirty="0">
                <a:solidFill>
                  <a:srgbClr val="006FC0"/>
                </a:solidFill>
              </a:rPr>
              <a:t>subjects</a:t>
            </a:r>
            <a:r>
              <a:rPr sz="2500" u="none" spc="95" dirty="0">
                <a:solidFill>
                  <a:srgbClr val="006FC0"/>
                </a:solidFill>
              </a:rPr>
              <a:t> </a:t>
            </a:r>
            <a:r>
              <a:rPr sz="2500" u="none" dirty="0">
                <a:solidFill>
                  <a:srgbClr val="006FC0"/>
                </a:solidFill>
              </a:rPr>
              <a:t>designs</a:t>
            </a:r>
            <a:endParaRPr sz="2500" dirty="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11"/>
          </p:nvPr>
        </p:nvSpPr>
        <p:spPr>
          <a:xfrm>
            <a:off x="2764639" y="6570854"/>
            <a:ext cx="3617103" cy="142988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>
                <a:latin typeface="Palatino Linotype" panose="02040502050505030304" pitchFamily="18" charset="0"/>
              </a:rPr>
              <a:t>Survey</a:t>
            </a:r>
            <a:r>
              <a:rPr spc="-60" dirty="0">
                <a:latin typeface="Palatino Linotype" panose="02040502050505030304" pitchFamily="18" charset="0"/>
              </a:rPr>
              <a:t> </a:t>
            </a:r>
            <a:r>
              <a:rPr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7425344" y="6559313"/>
            <a:ext cx="984019" cy="16607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-5" dirty="0">
                <a:latin typeface="Palatino Linotype" panose="02040502050505030304" pitchFamily="18" charset="0"/>
              </a:rPr>
              <a:t>Page</a:t>
            </a:r>
            <a:r>
              <a:rPr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dirty="0">
                <a:latin typeface="Palatino Linotype" panose="02040502050505030304" pitchFamily="18" charset="0"/>
              </a:rPr>
              <a:t>13</a:t>
            </a:fld>
            <a:endParaRPr dirty="0">
              <a:latin typeface="Palatino Linotype" panose="0204050205050503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1113790"/>
            <a:ext cx="8195945" cy="2450671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241300" marR="309245" indent="-229235">
              <a:lnSpc>
                <a:spcPts val="2110"/>
              </a:lnSpc>
              <a:spcBef>
                <a:spcPts val="210"/>
              </a:spcBef>
              <a:buAutoNum type="arabicPeriod"/>
              <a:tabLst>
                <a:tab pos="241935" algn="l"/>
              </a:tabLst>
            </a:pPr>
            <a:r>
              <a:rPr sz="1800" u="sng" spc="-5" dirty="0">
                <a:uFill>
                  <a:solidFill>
                    <a:srgbClr val="000000"/>
                  </a:solidFill>
                </a:uFill>
                <a:latin typeface="Palatino Linotype" panose="02040502050505030304" pitchFamily="18" charset="0"/>
                <a:cs typeface="Caladea"/>
              </a:rPr>
              <a:t>Between-subjects designs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 are particularly useful when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studying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topics that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(a) 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are time-intensive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to study,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and/or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(b)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are prone to social</a:t>
            </a:r>
            <a:r>
              <a:rPr sz="1800" spc="25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desirability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698500" marR="94615" lvl="1" indent="-228600">
              <a:lnSpc>
                <a:spcPts val="2110"/>
              </a:lnSpc>
              <a:spcBef>
                <a:spcPts val="5"/>
              </a:spcBef>
              <a:buAutoNum type="alphaLcPeriod"/>
              <a:tabLst>
                <a:tab pos="6991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E.g. To prevent fatigue effects, would not want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to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have P experience  multiple conditions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698500" marR="5080" lvl="1" indent="-228600">
              <a:lnSpc>
                <a:spcPts val="2110"/>
              </a:lnSpc>
              <a:spcBef>
                <a:spcPts val="5"/>
              </a:spcBef>
              <a:buAutoNum type="alphaLcPeriod"/>
              <a:tabLst>
                <a:tab pos="6991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E.g. Studying race is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extremely difficult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due to social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desirability.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If you give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a 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P two resumes (one with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a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stereotypical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white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name;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one a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stereotypical  black name), participants may guess that you are studying race and thus</a:t>
            </a:r>
            <a:r>
              <a:rPr sz="1800" spc="7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not</a:t>
            </a:r>
            <a:r>
              <a:rPr lang="en-US" dirty="0">
                <a:latin typeface="Palatino Linotype" panose="02040502050505030304" pitchFamily="18" charset="0"/>
                <a:cs typeface="Caladea"/>
              </a:rPr>
              <a:t> </a:t>
            </a:r>
            <a:r>
              <a:rPr lang="en-US" sz="1800" spc="-5" dirty="0">
                <a:latin typeface="Palatino Linotype" panose="02040502050505030304" pitchFamily="18" charset="0"/>
                <a:cs typeface="Caladea"/>
              </a:rPr>
              <a:t>respond honestly due to </a:t>
            </a:r>
            <a:r>
              <a:rPr lang="en-US" sz="1800" dirty="0">
                <a:latin typeface="Palatino Linotype" panose="02040502050505030304" pitchFamily="18" charset="0"/>
                <a:cs typeface="Caladea"/>
              </a:rPr>
              <a:t>social</a:t>
            </a:r>
            <a:r>
              <a:rPr lang="en-US" sz="1800" spc="1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lang="en-US" sz="1800" spc="-5" dirty="0">
                <a:latin typeface="Palatino Linotype" panose="02040502050505030304" pitchFamily="18" charset="0"/>
                <a:cs typeface="Caladea"/>
              </a:rPr>
              <a:t>desirability</a:t>
            </a:r>
          </a:p>
          <a:p>
            <a:pPr marL="698500">
              <a:lnSpc>
                <a:spcPts val="2055"/>
              </a:lnSpc>
            </a:pPr>
            <a:endParaRPr lang="en-US" sz="1800" dirty="0">
              <a:latin typeface="Palatino Linotype" panose="02040502050505030304" pitchFamily="18" charset="0"/>
              <a:cs typeface="Calad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D0ADF-1AE3-F17C-EC6E-2288E4A02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Within-Subjects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0BEB78-D167-51FF-DE27-E14F1DE633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98500">
              <a:lnSpc>
                <a:spcPts val="2055"/>
              </a:lnSpc>
            </a:pPr>
            <a:endParaRPr lang="en-US" spc="-5" dirty="0">
              <a:latin typeface="Palatino Linotype" panose="02040502050505030304" pitchFamily="18" charset="0"/>
              <a:cs typeface="Caladea"/>
            </a:endParaRPr>
          </a:p>
          <a:p>
            <a:pPr marL="241300" marR="212090" indent="-229235">
              <a:lnSpc>
                <a:spcPts val="2110"/>
              </a:lnSpc>
              <a:spcBef>
                <a:spcPts val="210"/>
              </a:spcBef>
              <a:buAutoNum type="arabicPeriod" startAt="2"/>
              <a:tabLst>
                <a:tab pos="241935" algn="l"/>
              </a:tabLst>
            </a:pPr>
            <a:r>
              <a:rPr lang="en-US" sz="1800" u="sng" spc="-5" dirty="0">
                <a:uFill>
                  <a:solidFill>
                    <a:srgbClr val="000000"/>
                  </a:solidFill>
                </a:uFill>
                <a:latin typeface="Palatino Linotype" panose="02040502050505030304" pitchFamily="18" charset="0"/>
                <a:cs typeface="Caladea"/>
              </a:rPr>
              <a:t>Within-subjects designs</a:t>
            </a:r>
            <a:r>
              <a:rPr lang="en-US" sz="1800" spc="-5" dirty="0">
                <a:latin typeface="Palatino Linotype" panose="02040502050505030304" pitchFamily="18" charset="0"/>
                <a:cs typeface="Caladea"/>
              </a:rPr>
              <a:t> allow </a:t>
            </a:r>
            <a:r>
              <a:rPr lang="en-US" sz="1800" dirty="0">
                <a:latin typeface="Palatino Linotype" panose="02040502050505030304" pitchFamily="18" charset="0"/>
                <a:cs typeface="Caladea"/>
              </a:rPr>
              <a:t>you </a:t>
            </a:r>
            <a:r>
              <a:rPr lang="en-US" sz="1800" spc="-5" dirty="0">
                <a:latin typeface="Palatino Linotype" panose="02040502050505030304" pitchFamily="18" charset="0"/>
                <a:cs typeface="Caladea"/>
              </a:rPr>
              <a:t>to </a:t>
            </a:r>
            <a:r>
              <a:rPr lang="en-US" sz="1800" spc="-10" dirty="0">
                <a:latin typeface="Palatino Linotype" panose="02040502050505030304" pitchFamily="18" charset="0"/>
                <a:cs typeface="Caladea"/>
              </a:rPr>
              <a:t>compare </a:t>
            </a:r>
            <a:r>
              <a:rPr lang="en-US" sz="1800" dirty="0">
                <a:latin typeface="Palatino Linotype" panose="02040502050505030304" pitchFamily="18" charset="0"/>
                <a:cs typeface="Caladea"/>
              </a:rPr>
              <a:t>a </a:t>
            </a:r>
            <a:r>
              <a:rPr lang="en-US" sz="1800" spc="-5" dirty="0">
                <a:latin typeface="Palatino Linotype" panose="02040502050505030304" pitchFamily="18" charset="0"/>
                <a:cs typeface="Caladea"/>
              </a:rPr>
              <a:t>participant’s responses to </a:t>
            </a:r>
            <a:r>
              <a:rPr lang="en-US" sz="1800" dirty="0">
                <a:latin typeface="Palatino Linotype" panose="02040502050505030304" pitchFamily="18" charset="0"/>
                <a:cs typeface="Caladea"/>
              </a:rPr>
              <a:t>one  experimental condition </a:t>
            </a:r>
            <a:r>
              <a:rPr lang="en-US" sz="1800" i="1" spc="-5" dirty="0">
                <a:latin typeface="Palatino Linotype" panose="02040502050505030304" pitchFamily="18" charset="0"/>
                <a:cs typeface="Caladea"/>
              </a:rPr>
              <a:t>to </a:t>
            </a:r>
            <a:r>
              <a:rPr lang="en-US" sz="1800" i="1" spc="-10" dirty="0">
                <a:latin typeface="Palatino Linotype" panose="02040502050505030304" pitchFamily="18" charset="0"/>
                <a:cs typeface="Caladea"/>
              </a:rPr>
              <a:t>their </a:t>
            </a:r>
            <a:r>
              <a:rPr lang="en-US" sz="1800" i="1" spc="-5" dirty="0">
                <a:latin typeface="Palatino Linotype" panose="02040502050505030304" pitchFamily="18" charset="0"/>
                <a:cs typeface="Caladea"/>
              </a:rPr>
              <a:t>own responses </a:t>
            </a:r>
            <a:r>
              <a:rPr lang="en-US" sz="1800" dirty="0">
                <a:latin typeface="Palatino Linotype" panose="02040502050505030304" pitchFamily="18" charset="0"/>
                <a:cs typeface="Caladea"/>
              </a:rPr>
              <a:t>in </a:t>
            </a:r>
            <a:r>
              <a:rPr lang="en-US" sz="1800" spc="-5" dirty="0">
                <a:latin typeface="Palatino Linotype" panose="02040502050505030304" pitchFamily="18" charset="0"/>
                <a:cs typeface="Caladea"/>
              </a:rPr>
              <a:t>another</a:t>
            </a:r>
            <a:r>
              <a:rPr lang="en-US" sz="1800" spc="25" dirty="0">
                <a:latin typeface="Palatino Linotype" panose="02040502050505030304" pitchFamily="18" charset="0"/>
                <a:cs typeface="Caladea"/>
              </a:rPr>
              <a:t> </a:t>
            </a:r>
            <a:r>
              <a:rPr lang="en-US" sz="1800" spc="-5" dirty="0">
                <a:latin typeface="Palatino Linotype" panose="02040502050505030304" pitchFamily="18" charset="0"/>
                <a:cs typeface="Caladea"/>
              </a:rPr>
              <a:t>condition</a:t>
            </a:r>
            <a:endParaRPr lang="en-US" sz="1800" dirty="0">
              <a:latin typeface="Palatino Linotype" panose="02040502050505030304" pitchFamily="18" charset="0"/>
              <a:cs typeface="Calade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lang="en-US" sz="1700" dirty="0">
              <a:latin typeface="Palatino Linotype" panose="02040502050505030304" pitchFamily="18" charset="0"/>
              <a:cs typeface="Caladea"/>
            </a:endParaRPr>
          </a:p>
          <a:p>
            <a:pPr marL="755015" lvl="1" indent="-285750">
              <a:lnSpc>
                <a:spcPts val="2135"/>
              </a:lnSpc>
              <a:buFont typeface="Arial" panose="020B0604020202020204" pitchFamily="34" charset="0"/>
              <a:buChar char="•"/>
              <a:tabLst>
                <a:tab pos="699135" algn="l"/>
              </a:tabLst>
            </a:pPr>
            <a:r>
              <a:rPr lang="en-US" sz="1800" spc="-5" dirty="0">
                <a:latin typeface="Palatino Linotype" panose="02040502050505030304" pitchFamily="18" charset="0"/>
                <a:cs typeface="Caladea"/>
              </a:rPr>
              <a:t>Within-subjects designs </a:t>
            </a:r>
            <a:r>
              <a:rPr lang="en-US" sz="1800" spc="-10" dirty="0">
                <a:latin typeface="Palatino Linotype" panose="02040502050505030304" pitchFamily="18" charset="0"/>
                <a:cs typeface="Caladea"/>
              </a:rPr>
              <a:t>are </a:t>
            </a:r>
            <a:r>
              <a:rPr lang="en-US" sz="1800" dirty="0">
                <a:latin typeface="Palatino Linotype" panose="02040502050505030304" pitchFamily="18" charset="0"/>
                <a:cs typeface="Caladea"/>
              </a:rPr>
              <a:t>more</a:t>
            </a:r>
            <a:r>
              <a:rPr lang="en-US" sz="1800" spc="5" dirty="0">
                <a:latin typeface="Palatino Linotype" panose="02040502050505030304" pitchFamily="18" charset="0"/>
                <a:cs typeface="Caladea"/>
              </a:rPr>
              <a:t> </a:t>
            </a:r>
            <a:r>
              <a:rPr lang="en-US" sz="1800" spc="-5" dirty="0">
                <a:latin typeface="Palatino Linotype" panose="02040502050505030304" pitchFamily="18" charset="0"/>
                <a:cs typeface="Caladea"/>
              </a:rPr>
              <a:t>efficient</a:t>
            </a:r>
            <a:endParaRPr lang="en-US" sz="1800" dirty="0">
              <a:latin typeface="Palatino Linotype" panose="02040502050505030304" pitchFamily="18" charset="0"/>
              <a:cs typeface="Caladea"/>
            </a:endParaRPr>
          </a:p>
          <a:p>
            <a:pPr marL="1155700" marR="5080" lvl="2" indent="-224154">
              <a:lnSpc>
                <a:spcPct val="97800"/>
              </a:lnSpc>
              <a:spcBef>
                <a:spcPts val="25"/>
              </a:spcBef>
              <a:buAutoNum type="romanLcPeriod"/>
              <a:tabLst>
                <a:tab pos="1156335" algn="l"/>
              </a:tabLst>
            </a:pPr>
            <a:r>
              <a:rPr lang="en-US" sz="1800" dirty="0">
                <a:latin typeface="Palatino Linotype" panose="02040502050505030304" pitchFamily="18" charset="0"/>
                <a:cs typeface="Caladea"/>
              </a:rPr>
              <a:t>You </a:t>
            </a:r>
            <a:r>
              <a:rPr lang="en-US" sz="1800" spc="-5" dirty="0">
                <a:latin typeface="Palatino Linotype" panose="02040502050505030304" pitchFamily="18" charset="0"/>
                <a:cs typeface="Caladea"/>
              </a:rPr>
              <a:t>greatly reduce the number of participants </a:t>
            </a:r>
            <a:r>
              <a:rPr lang="en-US" sz="1800" dirty="0">
                <a:latin typeface="Palatino Linotype" panose="02040502050505030304" pitchFamily="18" charset="0"/>
                <a:cs typeface="Caladea"/>
              </a:rPr>
              <a:t>you </a:t>
            </a:r>
            <a:r>
              <a:rPr lang="en-US" sz="1800" spc="-5" dirty="0">
                <a:latin typeface="Palatino Linotype" panose="02040502050505030304" pitchFamily="18" charset="0"/>
                <a:cs typeface="Caladea"/>
              </a:rPr>
              <a:t>need to survey  because each participant responds to multiple </a:t>
            </a:r>
            <a:r>
              <a:rPr lang="en-US" sz="1800" dirty="0">
                <a:latin typeface="Palatino Linotype" panose="02040502050505030304" pitchFamily="18" charset="0"/>
                <a:cs typeface="Caladea"/>
              </a:rPr>
              <a:t>experimental conditions  </a:t>
            </a:r>
          </a:p>
          <a:p>
            <a:pPr marL="760096" marR="5080" lvl="1" indent="-285750">
              <a:lnSpc>
                <a:spcPct val="97800"/>
              </a:lnSpc>
              <a:spcBef>
                <a:spcPts val="25"/>
              </a:spcBef>
              <a:buFont typeface="Arial" panose="020B0604020202020204" pitchFamily="34" charset="0"/>
              <a:buChar char="•"/>
              <a:tabLst>
                <a:tab pos="1156335" algn="l"/>
              </a:tabLst>
            </a:pPr>
            <a:r>
              <a:rPr lang="en-US" dirty="0">
                <a:latin typeface="Palatino Linotype" panose="02040502050505030304" pitchFamily="18" charset="0"/>
                <a:cs typeface="Caladea"/>
              </a:rPr>
              <a:t>MAY have internal validity when you’re comparing individuals to themselves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8671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CBCAE-A15D-4D98-95A4-CE4026D3E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Best Practices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C7D7B-7AC4-416F-888D-8F449668E5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845734"/>
            <a:ext cx="8016241" cy="4555066"/>
          </a:xfrm>
        </p:spPr>
        <p:txBody>
          <a:bodyPr>
            <a:normAutofit/>
          </a:bodyPr>
          <a:lstStyle/>
          <a:p>
            <a:pPr marL="342900" marR="421005" indent="-342900">
              <a:lnSpc>
                <a:spcPts val="2110"/>
              </a:lnSpc>
              <a:spcBef>
                <a:spcPts val="85"/>
              </a:spcBef>
              <a:buFont typeface="+mj-lt"/>
              <a:buAutoNum type="arabicPeriod"/>
              <a:tabLst>
                <a:tab pos="699135" algn="l"/>
              </a:tabLst>
            </a:pPr>
            <a:r>
              <a:rPr lang="en-US" sz="1800" spc="-5" dirty="0">
                <a:cs typeface="Caladea"/>
              </a:rPr>
              <a:t>The experimental manipulation &amp; DV need to be measured clearly and correctly </a:t>
            </a:r>
            <a:r>
              <a:rPr lang="en-US" sz="1800" spc="-5" dirty="0">
                <a:cs typeface="Caladea"/>
                <a:sym typeface="Wingdings" panose="05000000000000000000" pitchFamily="2" charset="2"/>
              </a:rPr>
              <a:t> use prior literature as a guide!</a:t>
            </a:r>
            <a:endParaRPr lang="en-US" sz="1800" spc="-5" dirty="0">
              <a:cs typeface="Caladea"/>
            </a:endParaRPr>
          </a:p>
          <a:p>
            <a:pPr marL="698500" marR="421005" lvl="1" indent="-228600">
              <a:lnSpc>
                <a:spcPts val="2110"/>
              </a:lnSpc>
              <a:spcBef>
                <a:spcPts val="85"/>
              </a:spcBef>
              <a:buAutoNum type="alphaLcPeriod"/>
              <a:tabLst>
                <a:tab pos="699135" algn="l"/>
              </a:tabLst>
            </a:pPr>
            <a:endParaRPr lang="en-US" spc="-5" dirty="0">
              <a:cs typeface="Caladea"/>
            </a:endParaRPr>
          </a:p>
          <a:p>
            <a:pPr marL="0" marR="421005" indent="-228600">
              <a:lnSpc>
                <a:spcPts val="2110"/>
              </a:lnSpc>
              <a:spcBef>
                <a:spcPts val="85"/>
              </a:spcBef>
              <a:buAutoNum type="arabicPeriod"/>
              <a:tabLst>
                <a:tab pos="699135" algn="l"/>
              </a:tabLst>
            </a:pPr>
            <a:r>
              <a:rPr lang="en-US" sz="1800" spc="-5" dirty="0">
                <a:cs typeface="Caladea"/>
              </a:rPr>
              <a:t>Do an attention check</a:t>
            </a:r>
          </a:p>
          <a:p>
            <a:pPr marL="0" marR="421005" indent="-228600">
              <a:lnSpc>
                <a:spcPts val="2110"/>
              </a:lnSpc>
              <a:spcBef>
                <a:spcPts val="85"/>
              </a:spcBef>
              <a:buAutoNum type="arabicPeriod"/>
              <a:tabLst>
                <a:tab pos="699135" algn="l"/>
              </a:tabLst>
            </a:pPr>
            <a:endParaRPr lang="en-US" sz="1800" spc="-5" dirty="0">
              <a:cs typeface="Caladea"/>
            </a:endParaRPr>
          </a:p>
          <a:p>
            <a:pPr marL="0" marR="421005" indent="-228600">
              <a:lnSpc>
                <a:spcPts val="2110"/>
              </a:lnSpc>
              <a:spcBef>
                <a:spcPts val="85"/>
              </a:spcBef>
              <a:buAutoNum type="arabicPeriod"/>
              <a:tabLst>
                <a:tab pos="699135" algn="l"/>
              </a:tabLst>
            </a:pPr>
            <a:endParaRPr lang="en-US" sz="1800" spc="-5" dirty="0">
              <a:cs typeface="Caladea"/>
            </a:endParaRPr>
          </a:p>
          <a:p>
            <a:pPr marL="0" marR="421005" indent="-228600">
              <a:lnSpc>
                <a:spcPts val="2110"/>
              </a:lnSpc>
              <a:spcBef>
                <a:spcPts val="85"/>
              </a:spcBef>
              <a:buAutoNum type="arabicPeriod"/>
              <a:tabLst>
                <a:tab pos="699135" algn="l"/>
              </a:tabLst>
            </a:pPr>
            <a:endParaRPr lang="en-US" sz="1800" spc="-5" dirty="0">
              <a:cs typeface="Caladea"/>
            </a:endParaRPr>
          </a:p>
          <a:p>
            <a:pPr marL="0" marR="421005" indent="-228600">
              <a:lnSpc>
                <a:spcPts val="2110"/>
              </a:lnSpc>
              <a:spcBef>
                <a:spcPts val="85"/>
              </a:spcBef>
              <a:buAutoNum type="arabicPeriod"/>
              <a:tabLst>
                <a:tab pos="699135" algn="l"/>
              </a:tabLst>
            </a:pPr>
            <a:endParaRPr lang="en-US" sz="1800" spc="-5" dirty="0">
              <a:cs typeface="Caladea"/>
            </a:endParaRPr>
          </a:p>
          <a:p>
            <a:pPr marL="0" marR="421005" indent="-228600">
              <a:lnSpc>
                <a:spcPts val="2110"/>
              </a:lnSpc>
              <a:spcBef>
                <a:spcPts val="85"/>
              </a:spcBef>
              <a:buAutoNum type="arabicPeriod"/>
              <a:tabLst>
                <a:tab pos="699135" algn="l"/>
              </a:tabLst>
            </a:pPr>
            <a:endParaRPr lang="en-US" sz="1800" spc="-5" dirty="0">
              <a:cs typeface="Caladea"/>
            </a:endParaRPr>
          </a:p>
          <a:p>
            <a:pPr marL="0" marR="421005" indent="-228600">
              <a:lnSpc>
                <a:spcPts val="2110"/>
              </a:lnSpc>
              <a:spcBef>
                <a:spcPts val="85"/>
              </a:spcBef>
              <a:buAutoNum type="arabicPeriod"/>
              <a:tabLst>
                <a:tab pos="699135" algn="l"/>
              </a:tabLst>
            </a:pPr>
            <a:endParaRPr lang="en-US" sz="1800" spc="-5" dirty="0">
              <a:cs typeface="Caladea"/>
            </a:endParaRPr>
          </a:p>
          <a:p>
            <a:pPr marL="0" marR="421005" indent="0">
              <a:lnSpc>
                <a:spcPts val="2110"/>
              </a:lnSpc>
              <a:spcBef>
                <a:spcPts val="85"/>
              </a:spcBef>
              <a:buNone/>
              <a:tabLst>
                <a:tab pos="699135" algn="l"/>
              </a:tabLst>
            </a:pPr>
            <a:endParaRPr lang="en-US" sz="1800" spc="-5" dirty="0">
              <a:cs typeface="Caladea"/>
            </a:endParaRPr>
          </a:p>
          <a:p>
            <a:pPr marL="114300" marR="421005" indent="-342900">
              <a:lnSpc>
                <a:spcPts val="2110"/>
              </a:lnSpc>
              <a:spcBef>
                <a:spcPts val="85"/>
              </a:spcBef>
              <a:buFont typeface="+mj-lt"/>
              <a:buAutoNum type="arabicPeriod" startAt="3"/>
              <a:tabLst>
                <a:tab pos="699135" algn="l"/>
              </a:tabLst>
            </a:pPr>
            <a:r>
              <a:rPr lang="en-US" sz="1800" spc="-5" dirty="0">
                <a:cs typeface="Caladea"/>
              </a:rPr>
              <a:t>Pretest your</a:t>
            </a:r>
            <a:r>
              <a:rPr lang="en-US" sz="1800" spc="-10" dirty="0">
                <a:cs typeface="Caladea"/>
              </a:rPr>
              <a:t> </a:t>
            </a:r>
            <a:r>
              <a:rPr lang="en-US" sz="1800" spc="-5" dirty="0">
                <a:cs typeface="Caladea"/>
              </a:rPr>
              <a:t>study!</a:t>
            </a:r>
            <a:r>
              <a:rPr lang="en-US" sz="1800" dirty="0">
                <a:cs typeface="Caladea"/>
              </a:rPr>
              <a:t> With a manipulation check to </a:t>
            </a:r>
            <a:r>
              <a:rPr lang="en-US" sz="1800" spc="-5" dirty="0">
                <a:cs typeface="Caladea"/>
              </a:rPr>
              <a:t>make sure: 1) your instrument is effective; 2) </a:t>
            </a:r>
            <a:r>
              <a:rPr lang="en-US" sz="1800" dirty="0">
                <a:cs typeface="Caladea"/>
              </a:rPr>
              <a:t>your </a:t>
            </a:r>
            <a:r>
              <a:rPr lang="en-US" sz="1800" spc="-5" dirty="0">
                <a:cs typeface="Caladea"/>
              </a:rPr>
              <a:t>manipulation </a:t>
            </a:r>
            <a:r>
              <a:rPr lang="en-US" sz="1800" dirty="0">
                <a:cs typeface="Caladea"/>
              </a:rPr>
              <a:t>is  </a:t>
            </a:r>
            <a:r>
              <a:rPr lang="en-US" sz="1800" spc="-5" dirty="0">
                <a:cs typeface="Caladea"/>
              </a:rPr>
              <a:t>effective; 3) </a:t>
            </a:r>
            <a:r>
              <a:rPr lang="en-US" sz="1800" dirty="0">
                <a:cs typeface="Caladea"/>
              </a:rPr>
              <a:t>you </a:t>
            </a:r>
            <a:r>
              <a:rPr lang="en-US" sz="1800" spc="-10" dirty="0">
                <a:cs typeface="Caladea"/>
              </a:rPr>
              <a:t>have </a:t>
            </a:r>
            <a:r>
              <a:rPr lang="en-US" sz="1800" dirty="0">
                <a:cs typeface="Caladea"/>
              </a:rPr>
              <a:t>variation </a:t>
            </a:r>
            <a:r>
              <a:rPr lang="en-US" sz="1800" spc="-10" dirty="0">
                <a:cs typeface="Caladea"/>
              </a:rPr>
              <a:t>on </a:t>
            </a:r>
            <a:r>
              <a:rPr lang="en-US" sz="1800" dirty="0">
                <a:cs typeface="Caladea"/>
              </a:rPr>
              <a:t>your </a:t>
            </a:r>
            <a:r>
              <a:rPr lang="en-US" sz="1800" spc="-10" dirty="0">
                <a:cs typeface="Caladea"/>
              </a:rPr>
              <a:t>dependent</a:t>
            </a:r>
            <a:r>
              <a:rPr lang="en-US" sz="1800" spc="10" dirty="0">
                <a:cs typeface="Caladea"/>
              </a:rPr>
              <a:t> </a:t>
            </a:r>
            <a:r>
              <a:rPr lang="en-US" sz="1800" spc="-5" dirty="0">
                <a:cs typeface="Caladea"/>
              </a:rPr>
              <a:t>variables</a:t>
            </a:r>
            <a:endParaRPr lang="en-US" sz="1800" dirty="0">
              <a:cs typeface="Caladea"/>
            </a:endParaRPr>
          </a:p>
          <a:p>
            <a:endParaRPr lang="en-US" dirty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6BED64BC-FBEF-469B-9710-6D2379623638}"/>
              </a:ext>
            </a:extLst>
          </p:cNvPr>
          <p:cNvSpPr/>
          <p:nvPr/>
        </p:nvSpPr>
        <p:spPr>
          <a:xfrm>
            <a:off x="3352800" y="2819400"/>
            <a:ext cx="5755064" cy="23012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60002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333247"/>
            <a:ext cx="61906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u="none" spc="-5" dirty="0">
                <a:solidFill>
                  <a:srgbClr val="C00000"/>
                </a:solidFill>
              </a:rPr>
              <a:t>Manipulation Checks</a:t>
            </a:r>
            <a:endParaRPr sz="3000" dirty="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11"/>
          </p:nvPr>
        </p:nvSpPr>
        <p:spPr>
          <a:xfrm>
            <a:off x="2764639" y="6570854"/>
            <a:ext cx="3617103" cy="142988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>
                <a:latin typeface="Palatino Linotype" panose="02040502050505030304" pitchFamily="18" charset="0"/>
              </a:rPr>
              <a:t>Survey</a:t>
            </a:r>
            <a:r>
              <a:rPr spc="-60" dirty="0">
                <a:latin typeface="Palatino Linotype" panose="02040502050505030304" pitchFamily="18" charset="0"/>
              </a:rPr>
              <a:t> </a:t>
            </a:r>
            <a:r>
              <a:rPr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7425344" y="6559313"/>
            <a:ext cx="984019" cy="16607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-5" dirty="0">
                <a:latin typeface="Palatino Linotype" panose="02040502050505030304" pitchFamily="18" charset="0"/>
              </a:rPr>
              <a:t>Page</a:t>
            </a:r>
            <a:r>
              <a:rPr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dirty="0">
                <a:latin typeface="Palatino Linotype" panose="02040502050505030304" pitchFamily="18" charset="0"/>
              </a:rPr>
              <a:t>16</a:t>
            </a:fld>
            <a:endParaRPr dirty="0">
              <a:latin typeface="Palatino Linotype" panose="0204050205050503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1188465"/>
            <a:ext cx="7994015" cy="3540713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241300" marR="205740" indent="-229235">
              <a:lnSpc>
                <a:spcPts val="2110"/>
              </a:lnSpc>
              <a:spcBef>
                <a:spcPts val="210"/>
              </a:spcBef>
              <a:buAutoNum type="arabicPeriod"/>
              <a:tabLst>
                <a:tab pos="2419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Manipulation checks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are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questions that verify that Ps noticed and understood  your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IV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 manipulation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698500" marR="5080" lvl="1" indent="-228600">
              <a:lnSpc>
                <a:spcPts val="2110"/>
              </a:lnSpc>
              <a:spcBef>
                <a:spcPts val="5"/>
              </a:spcBef>
              <a:buAutoNum type="alphaLcPeriod"/>
              <a:tabLst>
                <a:tab pos="6991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E.g. </a:t>
            </a:r>
            <a:r>
              <a:rPr lang="en-US" sz="1800" spc="-5" dirty="0">
                <a:latin typeface="Palatino Linotype" panose="02040502050505030304" pitchFamily="18" charset="0"/>
                <a:cs typeface="Caladea"/>
              </a:rPr>
              <a:t>if your treatment is race/gender which you are signaling with names,</a:t>
            </a:r>
            <a:r>
              <a:rPr lang="en-US" sz="1500" spc="-5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a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manipulation  check could verify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that the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applicants are understood by the </a:t>
            </a:r>
            <a:r>
              <a:rPr sz="1800" spc="-15" dirty="0">
                <a:latin typeface="Palatino Linotype" panose="02040502050505030304" pitchFamily="18" charset="0"/>
                <a:cs typeface="Caladea"/>
              </a:rPr>
              <a:t>Ps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as 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indicating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the gender and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racial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group the researchers intend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lvl="2">
              <a:lnSpc>
                <a:spcPct val="100000"/>
              </a:lnSpc>
              <a:spcBef>
                <a:spcPts val="10"/>
              </a:spcBef>
              <a:buFont typeface="Caladea"/>
              <a:buAutoNum type="romanLcPeriod" startAt="2"/>
            </a:pPr>
            <a:endParaRPr sz="1700" dirty="0">
              <a:latin typeface="Palatino Linotype" panose="02040502050505030304" pitchFamily="18" charset="0"/>
              <a:cs typeface="Caladea"/>
            </a:endParaRPr>
          </a:p>
          <a:p>
            <a:pPr marL="241300" indent="-229235" algn="just">
              <a:lnSpc>
                <a:spcPts val="2130"/>
              </a:lnSpc>
              <a:spcBef>
                <a:spcPts val="5"/>
              </a:spcBef>
              <a:buAutoNum type="arabicPeriod"/>
              <a:tabLst>
                <a:tab pos="241935" algn="l"/>
              </a:tabLst>
            </a:pPr>
            <a:r>
              <a:rPr lang="en-US" sz="1800" spc="-5" dirty="0">
                <a:solidFill>
                  <a:srgbClr val="C00000"/>
                </a:solidFill>
                <a:latin typeface="Palatino Linotype" panose="02040502050505030304" pitchFamily="18" charset="0"/>
                <a:cs typeface="Caladea"/>
              </a:rPr>
              <a:t>PROBLEM: </a:t>
            </a:r>
            <a:r>
              <a:rPr sz="1800" spc="-5" dirty="0">
                <a:solidFill>
                  <a:srgbClr val="C00000"/>
                </a:solidFill>
                <a:latin typeface="Palatino Linotype" panose="02040502050505030304" pitchFamily="18" charset="0"/>
                <a:cs typeface="Caladea"/>
              </a:rPr>
              <a:t>Manipulation checks </a:t>
            </a:r>
            <a:r>
              <a:rPr sz="1800" spc="-10" dirty="0">
                <a:solidFill>
                  <a:srgbClr val="C00000"/>
                </a:solidFill>
                <a:latin typeface="Palatino Linotype" panose="02040502050505030304" pitchFamily="18" charset="0"/>
                <a:cs typeface="Caladea"/>
              </a:rPr>
              <a:t>are </a:t>
            </a:r>
            <a:r>
              <a:rPr sz="1800" spc="-5" dirty="0">
                <a:solidFill>
                  <a:srgbClr val="C00000"/>
                </a:solidFill>
                <a:latin typeface="Palatino Linotype" panose="02040502050505030304" pitchFamily="18" charset="0"/>
                <a:cs typeface="Caladea"/>
              </a:rPr>
              <a:t>inherently suspicion</a:t>
            </a:r>
            <a:r>
              <a:rPr sz="1800" spc="25" dirty="0">
                <a:solidFill>
                  <a:srgbClr val="C00000"/>
                </a:solidFill>
                <a:latin typeface="Palatino Linotype" panose="02040502050505030304" pitchFamily="18" charset="0"/>
                <a:cs typeface="Caladea"/>
              </a:rPr>
              <a:t> </a:t>
            </a:r>
            <a:r>
              <a:rPr sz="1800" dirty="0">
                <a:solidFill>
                  <a:srgbClr val="C00000"/>
                </a:solidFill>
                <a:latin typeface="Palatino Linotype" panose="02040502050505030304" pitchFamily="18" charset="0"/>
                <a:cs typeface="Caladea"/>
              </a:rPr>
              <a:t>inducing</a:t>
            </a:r>
          </a:p>
          <a:p>
            <a:pPr marL="698500" marR="40640" lvl="1" indent="-228600" algn="just">
              <a:lnSpc>
                <a:spcPts val="2110"/>
              </a:lnSpc>
              <a:spcBef>
                <a:spcPts val="80"/>
              </a:spcBef>
              <a:buAutoNum type="alphaLcPeriod"/>
              <a:tabLst>
                <a:tab pos="6991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They ask Ps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whether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they noticed </a:t>
            </a:r>
            <a:r>
              <a:rPr sz="1800" spc="5" dirty="0">
                <a:latin typeface="Palatino Linotype" panose="02040502050505030304" pitchFamily="18" charset="0"/>
                <a:cs typeface="Caladea"/>
              </a:rPr>
              <a:t>the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thing you are studying! For this reason, manipulation checks </a:t>
            </a:r>
            <a:r>
              <a:rPr lang="en-US" sz="1800" spc="-5" dirty="0">
                <a:latin typeface="Palatino Linotype" panose="02040502050505030304" pitchFamily="18" charset="0"/>
                <a:cs typeface="Caladea"/>
              </a:rPr>
              <a:t>are best for 1) pre-tests OR 2)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must be asked at the end of the study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after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DV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measures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of interest have been</a:t>
            </a:r>
            <a:r>
              <a:rPr sz="1800" spc="3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assessed</a:t>
            </a:r>
          </a:p>
          <a:p>
            <a:pPr lvl="2">
              <a:lnSpc>
                <a:spcPct val="100000"/>
              </a:lnSpc>
              <a:spcBef>
                <a:spcPts val="10"/>
              </a:spcBef>
              <a:buFont typeface="Caladea"/>
              <a:buAutoNum type="romanLcPeriod"/>
            </a:pPr>
            <a:endParaRPr sz="1800" dirty="0">
              <a:latin typeface="Palatino Linotype" panose="02040502050505030304" pitchFamily="18" charset="0"/>
              <a:cs typeface="Calad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337819"/>
            <a:ext cx="537019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u="none" spc="-5" dirty="0">
                <a:solidFill>
                  <a:srgbClr val="006FC0"/>
                </a:solidFill>
              </a:rPr>
              <a:t>Designing Effective </a:t>
            </a:r>
            <a:r>
              <a:rPr sz="2500" u="none" spc="5" dirty="0">
                <a:solidFill>
                  <a:srgbClr val="006FC0"/>
                </a:solidFill>
              </a:rPr>
              <a:t>IV</a:t>
            </a:r>
            <a:r>
              <a:rPr sz="2500" u="none" spc="-30" dirty="0">
                <a:solidFill>
                  <a:srgbClr val="006FC0"/>
                </a:solidFill>
              </a:rPr>
              <a:t> </a:t>
            </a:r>
            <a:r>
              <a:rPr sz="2500" u="none" spc="-5" dirty="0">
                <a:solidFill>
                  <a:srgbClr val="006FC0"/>
                </a:solidFill>
              </a:rPr>
              <a:t>Manipulations</a:t>
            </a:r>
            <a:endParaRPr sz="250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>
          <a:xfrm>
            <a:off x="2764639" y="6570854"/>
            <a:ext cx="3617103" cy="142988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>
                <a:latin typeface="Palatino Linotype" panose="02040502050505030304" pitchFamily="18" charset="0"/>
              </a:rPr>
              <a:t>Survey</a:t>
            </a:r>
            <a:r>
              <a:rPr spc="-60" dirty="0">
                <a:latin typeface="Palatino Linotype" panose="02040502050505030304" pitchFamily="18" charset="0"/>
              </a:rPr>
              <a:t> </a:t>
            </a:r>
            <a:r>
              <a:rPr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xfrm>
            <a:off x="7425344" y="6559313"/>
            <a:ext cx="984019" cy="16607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-5" dirty="0">
                <a:latin typeface="Palatino Linotype" panose="02040502050505030304" pitchFamily="18" charset="0"/>
              </a:rPr>
              <a:t>Page</a:t>
            </a:r>
            <a:r>
              <a:rPr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dirty="0">
                <a:latin typeface="Palatino Linotype" panose="02040502050505030304" pitchFamily="18" charset="0"/>
              </a:rPr>
              <a:t>17</a:t>
            </a:fld>
            <a:endParaRPr dirty="0">
              <a:latin typeface="Palatino Linotype" panose="0204050205050503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816609"/>
            <a:ext cx="8159750" cy="190817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91440">
              <a:lnSpc>
                <a:spcPts val="2110"/>
              </a:lnSpc>
              <a:spcBef>
                <a:spcPts val="210"/>
              </a:spcBef>
            </a:pPr>
            <a:r>
              <a:rPr sz="1800" i="1" dirty="0">
                <a:latin typeface="Palatino Linotype" panose="02040502050505030304" pitchFamily="18" charset="0"/>
                <a:cs typeface="Caladea"/>
              </a:rPr>
              <a:t>“Here is an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important rule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about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creating experimental manipulations: SUBTLETY IS  OUT OF PLACE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IN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EXPERIMENTAL DESIGN.” </a:t>
            </a:r>
            <a:r>
              <a:rPr sz="1500" spc="-5" dirty="0">
                <a:latin typeface="Palatino Linotype" panose="02040502050505030304" pitchFamily="18" charset="0"/>
                <a:cs typeface="Caladea"/>
              </a:rPr>
              <a:t>(</a:t>
            </a:r>
            <a:r>
              <a:rPr sz="1500" spc="-5" dirty="0">
                <a:solidFill>
                  <a:srgbClr val="0000FF"/>
                </a:solidFill>
                <a:latin typeface="Palatino Linotype" panose="02040502050505030304" pitchFamily="18" charset="0"/>
                <a:cs typeface="Caladea"/>
                <a:hlinkClick r:id="rId2"/>
              </a:rPr>
              <a:t>Walker</a:t>
            </a:r>
            <a:r>
              <a:rPr sz="1500" spc="25" dirty="0">
                <a:solidFill>
                  <a:srgbClr val="0000FF"/>
                </a:solidFill>
                <a:latin typeface="Palatino Linotype" panose="02040502050505030304" pitchFamily="18" charset="0"/>
                <a:cs typeface="Caladea"/>
                <a:hlinkClick r:id="rId2"/>
              </a:rPr>
              <a:t> </a:t>
            </a:r>
            <a:r>
              <a:rPr sz="1500" spc="-5" dirty="0">
                <a:solidFill>
                  <a:srgbClr val="0000FF"/>
                </a:solidFill>
                <a:latin typeface="Palatino Linotype" panose="02040502050505030304" pitchFamily="18" charset="0"/>
                <a:cs typeface="Caladea"/>
                <a:hlinkClick r:id="rId2"/>
              </a:rPr>
              <a:t>2014</a:t>
            </a:r>
            <a:r>
              <a:rPr sz="1500" spc="-5" dirty="0">
                <a:latin typeface="Palatino Linotype" panose="02040502050505030304" pitchFamily="18" charset="0"/>
                <a:cs typeface="Caladea"/>
              </a:rPr>
              <a:t>)</a:t>
            </a:r>
            <a:endParaRPr sz="1500" dirty="0">
              <a:latin typeface="Palatino Linotype" panose="02040502050505030304" pitchFamily="18" charset="0"/>
              <a:cs typeface="Calade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750" dirty="0">
              <a:latin typeface="Palatino Linotype" panose="02040502050505030304" pitchFamily="18" charset="0"/>
              <a:cs typeface="Caladea"/>
            </a:endParaRPr>
          </a:p>
          <a:p>
            <a:pPr marL="469900" marR="5080" indent="-229235">
              <a:lnSpc>
                <a:spcPts val="2110"/>
              </a:lnSpc>
              <a:buAutoNum type="arabicPeriod"/>
              <a:tabLst>
                <a:tab pos="470534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When possible,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it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is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a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good idea to “hit it with the biggest hammer” possible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the 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first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time you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try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to study a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proposed IV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927100" marR="620395" indent="-228600">
              <a:lnSpc>
                <a:spcPts val="2110"/>
              </a:lnSpc>
              <a:spcBef>
                <a:spcPts val="5"/>
              </a:spcBef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a. Follow-up studies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can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refine your theory and scope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–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after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you have 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established the causal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relationship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exists at</a:t>
            </a:r>
            <a:r>
              <a:rPr sz="1800" spc="5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all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69439" y="3013380"/>
            <a:ext cx="5587872" cy="32990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Palatino Linotype" panose="0204050205050503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4789" y="319396"/>
            <a:ext cx="8694421" cy="1261627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215900" marR="5080">
              <a:lnSpc>
                <a:spcPts val="4700"/>
              </a:lnSpc>
              <a:spcBef>
                <a:spcPts val="335"/>
              </a:spcBef>
              <a:tabLst>
                <a:tab pos="8648065" algn="l"/>
              </a:tabLst>
            </a:pPr>
            <a:r>
              <a:rPr lang="en-US" u="none" spc="-5" dirty="0"/>
              <a:t>SOME Types of </a:t>
            </a:r>
            <a:r>
              <a:rPr spc="-5" dirty="0"/>
              <a:t>Survey</a:t>
            </a:r>
            <a:r>
              <a:rPr spc="-50" dirty="0"/>
              <a:t> </a:t>
            </a:r>
            <a:r>
              <a:rPr spc="-5" dirty="0"/>
              <a:t>Experiments	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11"/>
          </p:nvPr>
        </p:nvSpPr>
        <p:spPr>
          <a:xfrm>
            <a:off x="2764639" y="6570854"/>
            <a:ext cx="3617103" cy="142988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>
                <a:latin typeface="Palatino Linotype" panose="02040502050505030304" pitchFamily="18" charset="0"/>
              </a:rPr>
              <a:t>Survey</a:t>
            </a:r>
            <a:r>
              <a:rPr spc="-60" dirty="0">
                <a:latin typeface="Palatino Linotype" panose="02040502050505030304" pitchFamily="18" charset="0"/>
              </a:rPr>
              <a:t> </a:t>
            </a:r>
            <a:r>
              <a:rPr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7425344" y="6559313"/>
            <a:ext cx="984019" cy="16607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-5" dirty="0">
                <a:latin typeface="Palatino Linotype" panose="02040502050505030304" pitchFamily="18" charset="0"/>
              </a:rPr>
              <a:t>Page</a:t>
            </a:r>
            <a:r>
              <a:rPr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dirty="0">
                <a:latin typeface="Palatino Linotype" panose="02040502050505030304" pitchFamily="18" charset="0"/>
              </a:rPr>
              <a:t>18</a:t>
            </a:fld>
            <a:endParaRPr dirty="0">
              <a:latin typeface="Palatino Linotype" panose="0204050205050503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1581023"/>
            <a:ext cx="8163559" cy="2565446"/>
          </a:xfrm>
          <a:prstGeom prst="rect">
            <a:avLst/>
          </a:prstGeom>
        </p:spPr>
        <p:txBody>
          <a:bodyPr vert="horz" wrap="square" lIns="0" tIns="1352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3000" b="1" spc="-5" dirty="0">
                <a:solidFill>
                  <a:srgbClr val="C00000"/>
                </a:solidFill>
                <a:latin typeface="Palatino Linotype" panose="02040502050505030304" pitchFamily="18" charset="0"/>
                <a:cs typeface="Caladea"/>
              </a:rPr>
              <a:t>Overview</a:t>
            </a:r>
            <a:endParaRPr sz="3000" dirty="0">
              <a:latin typeface="Palatino Linotype" panose="02040502050505030304" pitchFamily="18" charset="0"/>
              <a:cs typeface="Caladea"/>
            </a:endParaRPr>
          </a:p>
          <a:p>
            <a:pPr marL="469900" marR="5080" indent="-229235">
              <a:lnSpc>
                <a:spcPts val="2110"/>
              </a:lnSpc>
              <a:spcBef>
                <a:spcPts val="690"/>
              </a:spcBef>
              <a:buAutoNum type="arabicPeriod"/>
              <a:tabLst>
                <a:tab pos="470534" algn="l"/>
              </a:tabLst>
            </a:pPr>
            <a:r>
              <a:rPr sz="1800" dirty="0">
                <a:latin typeface="Palatino Linotype" panose="02040502050505030304" pitchFamily="18" charset="0"/>
                <a:cs typeface="Caladea"/>
              </a:rPr>
              <a:t>This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section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is not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exhaustive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in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its coverage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of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survey experiments.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I cover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the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following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commonly used types of survey experiments: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Caladea"/>
              <a:buAutoNum type="arabicPeriod"/>
            </a:pPr>
            <a:endParaRPr sz="1700" dirty="0">
              <a:latin typeface="Palatino Linotype" panose="02040502050505030304" pitchFamily="18" charset="0"/>
              <a:cs typeface="Caladea"/>
            </a:endParaRPr>
          </a:p>
          <a:p>
            <a:pPr marL="927100" lvl="1" indent="-229235">
              <a:lnSpc>
                <a:spcPts val="2130"/>
              </a:lnSpc>
              <a:spcBef>
                <a:spcPts val="5"/>
              </a:spcBef>
              <a:buAutoNum type="alphaLcPeriod"/>
              <a:tabLst>
                <a:tab pos="927735" algn="l"/>
              </a:tabLst>
            </a:pPr>
            <a:r>
              <a:rPr sz="1800" spc="-10" dirty="0">
                <a:latin typeface="Palatino Linotype" panose="02040502050505030304" pitchFamily="18" charset="0"/>
                <a:cs typeface="Caladea"/>
              </a:rPr>
              <a:t>Measurement</a:t>
            </a:r>
            <a:r>
              <a:rPr lang="en-US" sz="1800" spc="-10" dirty="0">
                <a:latin typeface="Palatino Linotype" panose="02040502050505030304" pitchFamily="18" charset="0"/>
                <a:cs typeface="Caladea"/>
              </a:rPr>
              <a:t>/Split-Ballot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 experiments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927100" lvl="1" indent="-229235">
              <a:lnSpc>
                <a:spcPts val="2110"/>
              </a:lnSpc>
              <a:buAutoNum type="alphaLcPeriod"/>
              <a:tabLst>
                <a:tab pos="9277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Vignette</a:t>
            </a:r>
            <a:r>
              <a:rPr lang="en-US" sz="1800" spc="-5" dirty="0">
                <a:latin typeface="Palatino Linotype" panose="02040502050505030304" pitchFamily="18" charset="0"/>
                <a:cs typeface="Caladea"/>
              </a:rPr>
              <a:t>/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Factorial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experiments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927100" lvl="1" indent="-229235">
              <a:lnSpc>
                <a:spcPts val="2140"/>
              </a:lnSpc>
              <a:buAutoNum type="alphaLcPeriod"/>
              <a:tabLst>
                <a:tab pos="9277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Conjoint experiments</a:t>
            </a:r>
            <a:endParaRPr lang="en-US" sz="1800" spc="-5" dirty="0">
              <a:latin typeface="Palatino Linotype" panose="02040502050505030304" pitchFamily="18" charset="0"/>
              <a:cs typeface="Caladea"/>
            </a:endParaRPr>
          </a:p>
          <a:p>
            <a:pPr marL="927100" lvl="1" indent="-229235">
              <a:lnSpc>
                <a:spcPts val="2140"/>
              </a:lnSpc>
              <a:buAutoNum type="alphaLcPeriod"/>
              <a:tabLst>
                <a:tab pos="927735" algn="l"/>
              </a:tabLst>
            </a:pPr>
            <a:endParaRPr lang="en-US" spc="-5" dirty="0">
              <a:latin typeface="Palatino Linotype" panose="02040502050505030304" pitchFamily="18" charset="0"/>
              <a:cs typeface="Calade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341358"/>
            <a:ext cx="7099300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u="none" spc="-5" dirty="0">
                <a:solidFill>
                  <a:srgbClr val="C00000"/>
                </a:solidFill>
              </a:rPr>
              <a:t>Measurement</a:t>
            </a:r>
            <a:r>
              <a:rPr lang="en-US" sz="3000" spc="-15" dirty="0">
                <a:solidFill>
                  <a:srgbClr val="C00000"/>
                </a:solidFill>
              </a:rPr>
              <a:t>/</a:t>
            </a:r>
            <a:r>
              <a:rPr lang="en-US" sz="3000" u="none" spc="-15" dirty="0">
                <a:solidFill>
                  <a:srgbClr val="C00000"/>
                </a:solidFill>
              </a:rPr>
              <a:t>Split-Ballot </a:t>
            </a:r>
            <a:r>
              <a:rPr sz="3000" u="none" spc="-10" dirty="0">
                <a:solidFill>
                  <a:srgbClr val="C00000"/>
                </a:solidFill>
              </a:rPr>
              <a:t>Experiments</a:t>
            </a:r>
            <a:endParaRPr sz="3000"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>
          <a:xfrm>
            <a:off x="2764639" y="6570854"/>
            <a:ext cx="3617103" cy="142988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>
                <a:latin typeface="Palatino Linotype" panose="02040502050505030304" pitchFamily="18" charset="0"/>
              </a:rPr>
              <a:t>Survey</a:t>
            </a:r>
            <a:r>
              <a:rPr spc="-60" dirty="0">
                <a:latin typeface="Palatino Linotype" panose="02040502050505030304" pitchFamily="18" charset="0"/>
              </a:rPr>
              <a:t> </a:t>
            </a:r>
            <a:r>
              <a:rPr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xfrm>
            <a:off x="7425344" y="6559313"/>
            <a:ext cx="984019" cy="16607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-5" dirty="0">
                <a:latin typeface="Palatino Linotype" panose="02040502050505030304" pitchFamily="18" charset="0"/>
              </a:rPr>
              <a:t>Page</a:t>
            </a:r>
            <a:r>
              <a:rPr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dirty="0">
                <a:latin typeface="Palatino Linotype" panose="02040502050505030304" pitchFamily="18" charset="0"/>
              </a:rPr>
              <a:t>19</a:t>
            </a:fld>
            <a:endParaRPr dirty="0">
              <a:latin typeface="Palatino Linotype" panose="0204050205050503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8489" y="779711"/>
            <a:ext cx="8202295" cy="35368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  <a:buFont typeface="Caladea"/>
              <a:buAutoNum type="arabicPeriod"/>
            </a:pPr>
            <a:endParaRPr sz="1850" dirty="0">
              <a:latin typeface="Palatino Linotype" panose="02040502050505030304" pitchFamily="18" charset="0"/>
              <a:cs typeface="Caladea"/>
            </a:endParaRPr>
          </a:p>
          <a:p>
            <a:pPr marL="241300" marR="44450" indent="-229235">
              <a:lnSpc>
                <a:spcPts val="2100"/>
              </a:lnSpc>
              <a:buAutoNum type="arabicPeriod"/>
              <a:tabLst>
                <a:tab pos="2419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Different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question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wording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may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cause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different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answers;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different question  choices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may affect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answers;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different instruction wording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can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affect answers;</a:t>
            </a:r>
            <a:r>
              <a:rPr sz="1800" spc="55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etc.</a:t>
            </a:r>
            <a:endParaRPr lang="en-US" sz="1800" dirty="0">
              <a:latin typeface="Palatino Linotype" panose="02040502050505030304" pitchFamily="18" charset="0"/>
              <a:cs typeface="Caladea"/>
            </a:endParaRPr>
          </a:p>
          <a:p>
            <a:pPr marL="241300" marR="44450" indent="-229235">
              <a:lnSpc>
                <a:spcPts val="2100"/>
              </a:lnSpc>
              <a:buAutoNum type="arabicPeriod"/>
              <a:tabLst>
                <a:tab pos="241935" algn="l"/>
              </a:tabLst>
            </a:pPr>
            <a:endParaRPr lang="en-US" dirty="0">
              <a:latin typeface="Palatino Linotype" panose="02040502050505030304" pitchFamily="18" charset="0"/>
              <a:cs typeface="Caladea"/>
            </a:endParaRPr>
          </a:p>
          <a:p>
            <a:pPr marL="241300" marR="44450" indent="-229235">
              <a:lnSpc>
                <a:spcPts val="2100"/>
              </a:lnSpc>
              <a:buAutoNum type="arabicPeriod"/>
              <a:tabLst>
                <a:tab pos="241935" algn="l"/>
              </a:tabLst>
            </a:pPr>
            <a:endParaRPr lang="en-US" sz="1800" dirty="0">
              <a:latin typeface="Palatino Linotype" panose="02040502050505030304" pitchFamily="18" charset="0"/>
              <a:cs typeface="Caladea"/>
            </a:endParaRPr>
          </a:p>
          <a:p>
            <a:pPr marL="241300" marR="44450" indent="-229235">
              <a:lnSpc>
                <a:spcPts val="2100"/>
              </a:lnSpc>
              <a:buAutoNum type="arabicPeriod"/>
              <a:tabLst>
                <a:tab pos="241935" algn="l"/>
              </a:tabLst>
            </a:pPr>
            <a:endParaRPr lang="en-US" dirty="0">
              <a:latin typeface="Palatino Linotype" panose="02040502050505030304" pitchFamily="18" charset="0"/>
              <a:cs typeface="Caladea"/>
            </a:endParaRPr>
          </a:p>
          <a:p>
            <a:pPr marL="241300" marR="44450" indent="-229235">
              <a:lnSpc>
                <a:spcPts val="2100"/>
              </a:lnSpc>
              <a:buAutoNum type="arabicPeriod"/>
              <a:tabLst>
                <a:tab pos="241935" algn="l"/>
              </a:tabLst>
            </a:pPr>
            <a:endParaRPr lang="en-US" sz="1800" dirty="0">
              <a:latin typeface="Palatino Linotype" panose="02040502050505030304" pitchFamily="18" charset="0"/>
              <a:cs typeface="Caladea"/>
            </a:endParaRPr>
          </a:p>
          <a:p>
            <a:pPr marL="241300" marR="44450" indent="-229235">
              <a:lnSpc>
                <a:spcPts val="2100"/>
              </a:lnSpc>
              <a:buAutoNum type="arabicPeriod"/>
              <a:tabLst>
                <a:tab pos="241935" algn="l"/>
              </a:tabLst>
            </a:pP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Caladea"/>
              <a:buAutoNum type="arabicPeriod"/>
            </a:pP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241300" marR="382905" indent="-229235">
              <a:lnSpc>
                <a:spcPts val="2110"/>
              </a:lnSpc>
              <a:buClr>
                <a:srgbClr val="000000"/>
              </a:buClr>
              <a:buAutoNum type="arabicPeriod"/>
              <a:tabLst>
                <a:tab pos="241935" algn="l"/>
              </a:tabLst>
            </a:pPr>
            <a:r>
              <a:rPr sz="1800" spc="-5" dirty="0">
                <a:solidFill>
                  <a:srgbClr val="0000FF"/>
                </a:solidFill>
                <a:latin typeface="Palatino Linotype" panose="02040502050505030304" pitchFamily="18" charset="0"/>
                <a:cs typeface="Caladea"/>
                <a:hlinkClick r:id="rId2"/>
              </a:rPr>
              <a:t>Belli </a:t>
            </a:r>
            <a:r>
              <a:rPr sz="1800" dirty="0">
                <a:solidFill>
                  <a:srgbClr val="0000FF"/>
                </a:solidFill>
                <a:latin typeface="Palatino Linotype" panose="02040502050505030304" pitchFamily="18" charset="0"/>
                <a:cs typeface="Caladea"/>
                <a:hlinkClick r:id="rId2"/>
              </a:rPr>
              <a:t>et </a:t>
            </a:r>
            <a:r>
              <a:rPr sz="1800" spc="-5" dirty="0">
                <a:solidFill>
                  <a:srgbClr val="0000FF"/>
                </a:solidFill>
                <a:latin typeface="Palatino Linotype" panose="02040502050505030304" pitchFamily="18" charset="0"/>
                <a:cs typeface="Caladea"/>
                <a:hlinkClick r:id="rId2"/>
              </a:rPr>
              <a:t>al. 1999*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designed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a clever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survey experiment to test ways to improve  questions about voter</a:t>
            </a:r>
            <a:r>
              <a:rPr sz="1800" spc="5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turnout</a:t>
            </a:r>
            <a:r>
              <a:rPr lang="en-US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(i.e. many Ps say they  voted when they did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 not)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:a16="http://schemas.microsoft.com/office/drawing/2014/main" id="{4829E323-FF1A-0428-1EAA-C601F4F977EC}"/>
              </a:ext>
            </a:extLst>
          </p:cNvPr>
          <p:cNvSpPr txBox="1"/>
          <p:nvPr/>
        </p:nvSpPr>
        <p:spPr>
          <a:xfrm>
            <a:off x="533400" y="1524000"/>
            <a:ext cx="8501380" cy="354808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8765">
              <a:lnSpc>
                <a:spcPct val="100000"/>
              </a:lnSpc>
              <a:spcBef>
                <a:spcPts val="100"/>
              </a:spcBef>
              <a:tabLst>
                <a:tab pos="508634" algn="l"/>
              </a:tabLst>
            </a:pPr>
            <a:r>
              <a:rPr sz="1400" i="1" spc="-5" dirty="0">
                <a:latin typeface="Palatino Linotype" panose="02040502050505030304" pitchFamily="18" charset="0"/>
                <a:cs typeface="Caladea"/>
              </a:rPr>
              <a:t>In talking to people </a:t>
            </a:r>
            <a:r>
              <a:rPr sz="1400" i="1" dirty="0">
                <a:latin typeface="Palatino Linotype" panose="02040502050505030304" pitchFamily="18" charset="0"/>
                <a:cs typeface="Caladea"/>
              </a:rPr>
              <a:t>about </a:t>
            </a:r>
            <a:r>
              <a:rPr sz="1400" i="1" spc="-5" dirty="0">
                <a:latin typeface="Palatino Linotype" panose="02040502050505030304" pitchFamily="18" charset="0"/>
                <a:cs typeface="Caladea"/>
              </a:rPr>
              <a:t>elections, we </a:t>
            </a:r>
            <a:r>
              <a:rPr sz="1400" i="1" dirty="0">
                <a:latin typeface="Palatino Linotype" panose="02040502050505030304" pitchFamily="18" charset="0"/>
                <a:cs typeface="Caladea"/>
              </a:rPr>
              <a:t>often </a:t>
            </a:r>
            <a:r>
              <a:rPr sz="1400" i="1" spc="-5" dirty="0">
                <a:latin typeface="Palatino Linotype" panose="02040502050505030304" pitchFamily="18" charset="0"/>
                <a:cs typeface="Caladea"/>
              </a:rPr>
              <a:t>find </a:t>
            </a:r>
            <a:r>
              <a:rPr sz="1400" i="1" dirty="0">
                <a:latin typeface="Palatino Linotype" panose="02040502050505030304" pitchFamily="18" charset="0"/>
                <a:cs typeface="Caladea"/>
              </a:rPr>
              <a:t>that </a:t>
            </a:r>
            <a:r>
              <a:rPr sz="1400" i="1" spc="-5" dirty="0">
                <a:latin typeface="Palatino Linotype" panose="02040502050505030304" pitchFamily="18" charset="0"/>
                <a:cs typeface="Caladea"/>
              </a:rPr>
              <a:t>a lot </a:t>
            </a:r>
            <a:r>
              <a:rPr sz="1400" i="1" dirty="0">
                <a:latin typeface="Palatino Linotype" panose="02040502050505030304" pitchFamily="18" charset="0"/>
                <a:cs typeface="Caladea"/>
              </a:rPr>
              <a:t>of </a:t>
            </a:r>
            <a:r>
              <a:rPr sz="1400" i="1" spc="-5" dirty="0">
                <a:latin typeface="Palatino Linotype" panose="02040502050505030304" pitchFamily="18" charset="0"/>
                <a:cs typeface="Caladea"/>
              </a:rPr>
              <a:t>people </a:t>
            </a:r>
            <a:r>
              <a:rPr sz="1400" i="1" dirty="0">
                <a:latin typeface="Palatino Linotype" panose="02040502050505030304" pitchFamily="18" charset="0"/>
                <a:cs typeface="Caladea"/>
              </a:rPr>
              <a:t>were </a:t>
            </a:r>
            <a:r>
              <a:rPr sz="1400" i="1" spc="-5" dirty="0">
                <a:latin typeface="Palatino Linotype" panose="02040502050505030304" pitchFamily="18" charset="0"/>
                <a:cs typeface="Caladea"/>
              </a:rPr>
              <a:t>not able  to </a:t>
            </a:r>
            <a:r>
              <a:rPr sz="1400" i="1" dirty="0">
                <a:latin typeface="Palatino Linotype" panose="02040502050505030304" pitchFamily="18" charset="0"/>
                <a:cs typeface="Caladea"/>
              </a:rPr>
              <a:t>vote </a:t>
            </a:r>
            <a:r>
              <a:rPr sz="1400" i="1" spc="-5" dirty="0">
                <a:latin typeface="Palatino Linotype" panose="02040502050505030304" pitchFamily="18" charset="0"/>
                <a:cs typeface="Caladea"/>
              </a:rPr>
              <a:t>because they weren't registered, they were sick, </a:t>
            </a:r>
            <a:r>
              <a:rPr sz="1400" i="1" dirty="0">
                <a:latin typeface="Palatino Linotype" panose="02040502050505030304" pitchFamily="18" charset="0"/>
                <a:cs typeface="Caladea"/>
              </a:rPr>
              <a:t>or </a:t>
            </a:r>
            <a:r>
              <a:rPr sz="1400" i="1" spc="-5" dirty="0">
                <a:latin typeface="Palatino Linotype" panose="02040502050505030304" pitchFamily="18" charset="0"/>
                <a:cs typeface="Caladea"/>
              </a:rPr>
              <a:t>they </a:t>
            </a:r>
            <a:r>
              <a:rPr sz="1400" i="1" spc="-10" dirty="0">
                <a:latin typeface="Palatino Linotype" panose="02040502050505030304" pitchFamily="18" charset="0"/>
                <a:cs typeface="Caladea"/>
              </a:rPr>
              <a:t>just </a:t>
            </a:r>
            <a:r>
              <a:rPr sz="1400" i="1" dirty="0">
                <a:latin typeface="Palatino Linotype" panose="02040502050505030304" pitchFamily="18" charset="0"/>
                <a:cs typeface="Caladea"/>
              </a:rPr>
              <a:t>didn't </a:t>
            </a:r>
            <a:r>
              <a:rPr sz="1400" i="1" spc="-5" dirty="0">
                <a:latin typeface="Palatino Linotype" panose="02040502050505030304" pitchFamily="18" charset="0"/>
                <a:cs typeface="Caladea"/>
              </a:rPr>
              <a:t>have time.  How </a:t>
            </a:r>
            <a:r>
              <a:rPr sz="1400" i="1" dirty="0">
                <a:latin typeface="Palatino Linotype" panose="02040502050505030304" pitchFamily="18" charset="0"/>
                <a:cs typeface="Caladea"/>
              </a:rPr>
              <a:t>about you—did you vote </a:t>
            </a:r>
            <a:r>
              <a:rPr sz="1400" i="1" spc="-5" dirty="0">
                <a:latin typeface="Palatino Linotype" panose="02040502050505030304" pitchFamily="18" charset="0"/>
                <a:cs typeface="Caladea"/>
              </a:rPr>
              <a:t>in the elections this</a:t>
            </a:r>
            <a:r>
              <a:rPr sz="1400" i="1" spc="-25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400" i="1" spc="-5" dirty="0">
                <a:latin typeface="Palatino Linotype" panose="02040502050505030304" pitchFamily="18" charset="0"/>
                <a:cs typeface="Caladea"/>
              </a:rPr>
              <a:t>November?</a:t>
            </a:r>
            <a:r>
              <a:rPr lang="en-US" sz="1400" i="1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400" spc="-5" dirty="0">
                <a:latin typeface="Palatino Linotype" panose="02040502050505030304" pitchFamily="18" charset="0"/>
                <a:cs typeface="Caladea"/>
              </a:rPr>
              <a:t>Participants were randomly assigned to </a:t>
            </a:r>
            <a:r>
              <a:rPr sz="1400" dirty="0">
                <a:latin typeface="Palatino Linotype" panose="02040502050505030304" pitchFamily="18" charset="0"/>
                <a:cs typeface="Caladea"/>
              </a:rPr>
              <a:t>one </a:t>
            </a:r>
            <a:r>
              <a:rPr sz="1400" spc="-5" dirty="0">
                <a:latin typeface="Palatino Linotype" panose="02040502050505030304" pitchFamily="18" charset="0"/>
                <a:cs typeface="Caladea"/>
              </a:rPr>
              <a:t>of two different response</a:t>
            </a:r>
            <a:r>
              <a:rPr sz="1400" spc="5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400" spc="-5" dirty="0">
                <a:latin typeface="Palatino Linotype" panose="02040502050505030304" pitchFamily="18" charset="0"/>
                <a:cs typeface="Caladea"/>
              </a:rPr>
              <a:t>options:</a:t>
            </a:r>
            <a:endParaRPr lang="en-US" sz="1400" spc="-5" dirty="0">
              <a:latin typeface="Palatino Linotype" panose="02040502050505030304" pitchFamily="18" charset="0"/>
              <a:cs typeface="Caladea"/>
            </a:endParaRPr>
          </a:p>
          <a:p>
            <a:pPr marL="508000" indent="-229235">
              <a:lnSpc>
                <a:spcPct val="100000"/>
              </a:lnSpc>
              <a:spcBef>
                <a:spcPts val="5"/>
              </a:spcBef>
              <a:buAutoNum type="arabicPeriod" startAt="5"/>
              <a:tabLst>
                <a:tab pos="508634" algn="l"/>
              </a:tabLst>
            </a:pPr>
            <a:endParaRPr sz="1400" dirty="0">
              <a:latin typeface="Palatino Linotype" panose="02040502050505030304" pitchFamily="18" charset="0"/>
              <a:cs typeface="Caladea"/>
            </a:endParaRPr>
          </a:p>
          <a:p>
            <a:pPr marL="50800">
              <a:lnSpc>
                <a:spcPct val="100000"/>
              </a:lnSpc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Palatino Linotype" panose="02040502050505030304" pitchFamily="18" charset="0"/>
                <a:cs typeface="Caladea"/>
              </a:rPr>
              <a:t>Condition </a:t>
            </a:r>
            <a:r>
              <a:rPr sz="1400" b="1" u="heavy" dirty="0">
                <a:uFill>
                  <a:solidFill>
                    <a:srgbClr val="000000"/>
                  </a:solidFill>
                </a:uFill>
                <a:latin typeface="Palatino Linotype" panose="02040502050505030304" pitchFamily="18" charset="0"/>
                <a:cs typeface="Caladea"/>
              </a:rPr>
              <a:t>1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Palatino Linotype" panose="02040502050505030304" pitchFamily="18" charset="0"/>
                <a:cs typeface="Caladea"/>
              </a:rPr>
              <a:t>(“standard”</a:t>
            </a:r>
            <a:r>
              <a:rPr sz="1400" b="1" u="heavy" spc="5" dirty="0">
                <a:uFill>
                  <a:solidFill>
                    <a:srgbClr val="000000"/>
                  </a:solidFill>
                </a:uFill>
                <a:latin typeface="Palatino Linotype" panose="02040502050505030304" pitchFamily="18" charset="0"/>
                <a:cs typeface="Caladea"/>
              </a:rPr>
              <a:t>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Palatino Linotype" panose="02040502050505030304" pitchFamily="18" charset="0"/>
                <a:cs typeface="Caladea"/>
              </a:rPr>
              <a:t>choices)</a:t>
            </a:r>
            <a:endParaRPr sz="1400" dirty="0">
              <a:latin typeface="Palatino Linotype" panose="02040502050505030304" pitchFamily="18" charset="0"/>
              <a:cs typeface="Calade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latin typeface="Palatino Linotype" panose="02040502050505030304" pitchFamily="18" charset="0"/>
              <a:cs typeface="Caladea"/>
            </a:endParaRPr>
          </a:p>
          <a:p>
            <a:pPr marL="736600" indent="-457834">
              <a:lnSpc>
                <a:spcPts val="2135"/>
              </a:lnSpc>
              <a:buAutoNum type="alphaLcParenBoth"/>
              <a:tabLst>
                <a:tab pos="736600" algn="l"/>
                <a:tab pos="737235" algn="l"/>
              </a:tabLst>
            </a:pPr>
            <a:r>
              <a:rPr sz="1400" dirty="0">
                <a:latin typeface="Palatino Linotype" panose="02040502050505030304" pitchFamily="18" charset="0"/>
                <a:cs typeface="Caladea"/>
              </a:rPr>
              <a:t>I </a:t>
            </a:r>
            <a:r>
              <a:rPr sz="1400" spc="-5" dirty="0">
                <a:latin typeface="Palatino Linotype" panose="02040502050505030304" pitchFamily="18" charset="0"/>
                <a:cs typeface="Caladea"/>
              </a:rPr>
              <a:t>did </a:t>
            </a:r>
            <a:r>
              <a:rPr sz="1400" dirty="0">
                <a:latin typeface="Palatino Linotype" panose="02040502050505030304" pitchFamily="18" charset="0"/>
                <a:cs typeface="Caladea"/>
              </a:rPr>
              <a:t>not </a:t>
            </a:r>
            <a:r>
              <a:rPr sz="1400" spc="-5" dirty="0">
                <a:latin typeface="Palatino Linotype" panose="02040502050505030304" pitchFamily="18" charset="0"/>
                <a:cs typeface="Caladea"/>
              </a:rPr>
              <a:t>vote </a:t>
            </a:r>
            <a:r>
              <a:rPr sz="1400" dirty="0">
                <a:latin typeface="Palatino Linotype" panose="02040502050505030304" pitchFamily="18" charset="0"/>
                <a:cs typeface="Caladea"/>
              </a:rPr>
              <a:t>in </a:t>
            </a:r>
            <a:r>
              <a:rPr sz="1400" spc="-5" dirty="0">
                <a:latin typeface="Palatino Linotype" panose="02040502050505030304" pitchFamily="18" charset="0"/>
                <a:cs typeface="Caladea"/>
              </a:rPr>
              <a:t>the November 5</a:t>
            </a:r>
            <a:r>
              <a:rPr sz="1400" spc="-7" baseline="21739" dirty="0">
                <a:latin typeface="Palatino Linotype" panose="02040502050505030304" pitchFamily="18" charset="0"/>
                <a:cs typeface="Caladea"/>
              </a:rPr>
              <a:t>th</a:t>
            </a:r>
            <a:r>
              <a:rPr sz="1400" spc="209" baseline="21739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400" dirty="0">
                <a:latin typeface="Palatino Linotype" panose="02040502050505030304" pitchFamily="18" charset="0"/>
                <a:cs typeface="Caladea"/>
              </a:rPr>
              <a:t>election</a:t>
            </a:r>
          </a:p>
          <a:p>
            <a:pPr marL="736600" indent="-457834">
              <a:lnSpc>
                <a:spcPts val="2135"/>
              </a:lnSpc>
              <a:buAutoNum type="alphaLcParenBoth"/>
              <a:tabLst>
                <a:tab pos="736600" algn="l"/>
                <a:tab pos="737235" algn="l"/>
              </a:tabLst>
            </a:pPr>
            <a:r>
              <a:rPr sz="1400" dirty="0">
                <a:latin typeface="Palatino Linotype" panose="02040502050505030304" pitchFamily="18" charset="0"/>
                <a:cs typeface="Caladea"/>
              </a:rPr>
              <a:t>I voted </a:t>
            </a:r>
            <a:r>
              <a:rPr sz="1400" spc="-10" dirty="0">
                <a:latin typeface="Palatino Linotype" panose="02040502050505030304" pitchFamily="18" charset="0"/>
                <a:cs typeface="Caladea"/>
              </a:rPr>
              <a:t>in </a:t>
            </a:r>
            <a:r>
              <a:rPr sz="1400" spc="-5" dirty="0">
                <a:latin typeface="Palatino Linotype" panose="02040502050505030304" pitchFamily="18" charset="0"/>
                <a:cs typeface="Caladea"/>
              </a:rPr>
              <a:t>the November 5</a:t>
            </a:r>
            <a:r>
              <a:rPr sz="1400" spc="-7" baseline="21739" dirty="0">
                <a:latin typeface="Palatino Linotype" panose="02040502050505030304" pitchFamily="18" charset="0"/>
                <a:cs typeface="Caladea"/>
              </a:rPr>
              <a:t>th</a:t>
            </a:r>
            <a:r>
              <a:rPr sz="1400" spc="232" baseline="21739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400" dirty="0">
                <a:latin typeface="Palatino Linotype" panose="02040502050505030304" pitchFamily="18" charset="0"/>
                <a:cs typeface="Caladea"/>
              </a:rPr>
              <a:t>election</a:t>
            </a: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00" dirty="0">
              <a:latin typeface="Palatino Linotype" panose="02040502050505030304" pitchFamily="18" charset="0"/>
              <a:cs typeface="Caladea"/>
            </a:endParaRPr>
          </a:p>
          <a:p>
            <a:pPr marL="50800">
              <a:lnSpc>
                <a:spcPct val="100000"/>
              </a:lnSpc>
            </a:pP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Palatino Linotype" panose="02040502050505030304" pitchFamily="18" charset="0"/>
                <a:cs typeface="Caladea"/>
              </a:rPr>
              <a:t>Condition </a:t>
            </a:r>
            <a:r>
              <a:rPr sz="1400" b="1" u="heavy" dirty="0">
                <a:uFill>
                  <a:solidFill>
                    <a:srgbClr val="000000"/>
                  </a:solidFill>
                </a:uFill>
                <a:latin typeface="Palatino Linotype" panose="02040502050505030304" pitchFamily="18" charset="0"/>
                <a:cs typeface="Caladea"/>
              </a:rPr>
              <a:t>2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Palatino Linotype" panose="02040502050505030304" pitchFamily="18" charset="0"/>
                <a:cs typeface="Caladea"/>
              </a:rPr>
              <a:t>(“experimental”</a:t>
            </a:r>
            <a:r>
              <a:rPr sz="1400" b="1" u="heavy" spc="5" dirty="0">
                <a:uFill>
                  <a:solidFill>
                    <a:srgbClr val="000000"/>
                  </a:solidFill>
                </a:uFill>
                <a:latin typeface="Palatino Linotype" panose="02040502050505030304" pitchFamily="18" charset="0"/>
                <a:cs typeface="Caladea"/>
              </a:rPr>
              <a:t>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Palatino Linotype" panose="02040502050505030304" pitchFamily="18" charset="0"/>
                <a:cs typeface="Caladea"/>
              </a:rPr>
              <a:t>choices)</a:t>
            </a:r>
            <a:endParaRPr sz="1400" dirty="0">
              <a:latin typeface="Palatino Linotype" panose="02040502050505030304" pitchFamily="18" charset="0"/>
              <a:cs typeface="Calade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00" dirty="0">
              <a:latin typeface="Palatino Linotype" panose="02040502050505030304" pitchFamily="18" charset="0"/>
              <a:cs typeface="Caladea"/>
            </a:endParaRPr>
          </a:p>
          <a:p>
            <a:pPr marL="736600" indent="-457834">
              <a:lnSpc>
                <a:spcPts val="2135"/>
              </a:lnSpc>
              <a:spcBef>
                <a:spcPts val="5"/>
              </a:spcBef>
              <a:buAutoNum type="alphaLcParenBoth"/>
              <a:tabLst>
                <a:tab pos="736600" algn="l"/>
                <a:tab pos="737235" algn="l"/>
              </a:tabLst>
            </a:pPr>
            <a:r>
              <a:rPr sz="1400" dirty="0">
                <a:latin typeface="Palatino Linotype" panose="02040502050505030304" pitchFamily="18" charset="0"/>
                <a:cs typeface="Caladea"/>
              </a:rPr>
              <a:t>I </a:t>
            </a:r>
            <a:r>
              <a:rPr sz="1400" spc="-5" dirty="0">
                <a:latin typeface="Palatino Linotype" panose="02040502050505030304" pitchFamily="18" charset="0"/>
                <a:cs typeface="Caladea"/>
              </a:rPr>
              <a:t>did </a:t>
            </a:r>
            <a:r>
              <a:rPr sz="1400" dirty="0">
                <a:latin typeface="Palatino Linotype" panose="02040502050505030304" pitchFamily="18" charset="0"/>
                <a:cs typeface="Caladea"/>
              </a:rPr>
              <a:t>not </a:t>
            </a:r>
            <a:r>
              <a:rPr sz="1400" spc="-5" dirty="0">
                <a:latin typeface="Palatino Linotype" panose="02040502050505030304" pitchFamily="18" charset="0"/>
                <a:cs typeface="Caladea"/>
              </a:rPr>
              <a:t>vote </a:t>
            </a:r>
            <a:r>
              <a:rPr sz="1400" dirty="0">
                <a:latin typeface="Palatino Linotype" panose="02040502050505030304" pitchFamily="18" charset="0"/>
                <a:cs typeface="Caladea"/>
              </a:rPr>
              <a:t>in </a:t>
            </a:r>
            <a:r>
              <a:rPr sz="1400" spc="-5" dirty="0">
                <a:latin typeface="Palatino Linotype" panose="02040502050505030304" pitchFamily="18" charset="0"/>
                <a:cs typeface="Caladea"/>
              </a:rPr>
              <a:t>the November 5</a:t>
            </a:r>
            <a:r>
              <a:rPr sz="1400" spc="-7" baseline="21739" dirty="0">
                <a:latin typeface="Palatino Linotype" panose="02040502050505030304" pitchFamily="18" charset="0"/>
                <a:cs typeface="Caladea"/>
              </a:rPr>
              <a:t>th</a:t>
            </a:r>
            <a:r>
              <a:rPr sz="1400" spc="209" baseline="21739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400" dirty="0">
                <a:latin typeface="Palatino Linotype" panose="02040502050505030304" pitchFamily="18" charset="0"/>
                <a:cs typeface="Caladea"/>
              </a:rPr>
              <a:t>election</a:t>
            </a:r>
          </a:p>
          <a:p>
            <a:pPr marL="736600" indent="-457834">
              <a:lnSpc>
                <a:spcPts val="2105"/>
              </a:lnSpc>
              <a:buAutoNum type="alphaLcParenBoth"/>
              <a:tabLst>
                <a:tab pos="736600" algn="l"/>
                <a:tab pos="737235" algn="l"/>
              </a:tabLst>
            </a:pPr>
            <a:r>
              <a:rPr sz="1400" dirty="0">
                <a:latin typeface="Palatino Linotype" panose="02040502050505030304" pitchFamily="18" charset="0"/>
                <a:cs typeface="Caladea"/>
              </a:rPr>
              <a:t>I </a:t>
            </a:r>
            <a:r>
              <a:rPr sz="1400" spc="-5" dirty="0">
                <a:latin typeface="Palatino Linotype" panose="02040502050505030304" pitchFamily="18" charset="0"/>
                <a:cs typeface="Caladea"/>
              </a:rPr>
              <a:t>thought about voting this time but</a:t>
            </a:r>
            <a:r>
              <a:rPr sz="1400" spc="-25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400" dirty="0">
                <a:latin typeface="Palatino Linotype" panose="02040502050505030304" pitchFamily="18" charset="0"/>
                <a:cs typeface="Caladea"/>
              </a:rPr>
              <a:t>didn’t</a:t>
            </a:r>
          </a:p>
          <a:p>
            <a:pPr marL="736600" indent="-457834">
              <a:lnSpc>
                <a:spcPts val="2105"/>
              </a:lnSpc>
              <a:buAutoNum type="alphaLcParenBoth"/>
              <a:tabLst>
                <a:tab pos="736600" algn="l"/>
                <a:tab pos="737235" algn="l"/>
              </a:tabLst>
            </a:pPr>
            <a:r>
              <a:rPr sz="1400" dirty="0">
                <a:latin typeface="Palatino Linotype" panose="02040502050505030304" pitchFamily="18" charset="0"/>
                <a:cs typeface="Caladea"/>
              </a:rPr>
              <a:t>I </a:t>
            </a:r>
            <a:r>
              <a:rPr sz="1400" spc="-5" dirty="0">
                <a:latin typeface="Palatino Linotype" panose="02040502050505030304" pitchFamily="18" charset="0"/>
                <a:cs typeface="Caladea"/>
              </a:rPr>
              <a:t>usually vote </a:t>
            </a:r>
            <a:r>
              <a:rPr sz="1400" spc="-10" dirty="0">
                <a:latin typeface="Palatino Linotype" panose="02040502050505030304" pitchFamily="18" charset="0"/>
                <a:cs typeface="Caladea"/>
              </a:rPr>
              <a:t>but </a:t>
            </a:r>
            <a:r>
              <a:rPr sz="1400" dirty="0">
                <a:latin typeface="Palatino Linotype" panose="02040502050505030304" pitchFamily="18" charset="0"/>
                <a:cs typeface="Caladea"/>
              </a:rPr>
              <a:t>didn’t </a:t>
            </a:r>
            <a:r>
              <a:rPr sz="1400" spc="-5" dirty="0">
                <a:latin typeface="Palatino Linotype" panose="02040502050505030304" pitchFamily="18" charset="0"/>
                <a:cs typeface="Caladea"/>
              </a:rPr>
              <a:t>this</a:t>
            </a:r>
            <a:r>
              <a:rPr sz="1400" spc="5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400" spc="-5" dirty="0">
                <a:latin typeface="Palatino Linotype" panose="02040502050505030304" pitchFamily="18" charset="0"/>
                <a:cs typeface="Caladea"/>
              </a:rPr>
              <a:t>time</a:t>
            </a:r>
            <a:endParaRPr sz="1400" dirty="0">
              <a:latin typeface="Palatino Linotype" panose="02040502050505030304" pitchFamily="18" charset="0"/>
              <a:cs typeface="Caladea"/>
            </a:endParaRPr>
          </a:p>
          <a:p>
            <a:pPr marL="736600" indent="-457834">
              <a:lnSpc>
                <a:spcPts val="2135"/>
              </a:lnSpc>
              <a:buAutoNum type="alphaLcParenBoth"/>
              <a:tabLst>
                <a:tab pos="736600" algn="l"/>
                <a:tab pos="737235" algn="l"/>
              </a:tabLst>
            </a:pPr>
            <a:r>
              <a:rPr sz="1400" dirty="0">
                <a:latin typeface="Palatino Linotype" panose="02040502050505030304" pitchFamily="18" charset="0"/>
                <a:cs typeface="Caladea"/>
              </a:rPr>
              <a:t>I </a:t>
            </a:r>
            <a:r>
              <a:rPr sz="1400" spc="-5" dirty="0">
                <a:latin typeface="Palatino Linotype" panose="02040502050505030304" pitchFamily="18" charset="0"/>
                <a:cs typeface="Caladea"/>
              </a:rPr>
              <a:t>am sure </a:t>
            </a:r>
            <a:r>
              <a:rPr sz="1400" dirty="0">
                <a:latin typeface="Palatino Linotype" panose="02040502050505030304" pitchFamily="18" charset="0"/>
                <a:cs typeface="Caladea"/>
              </a:rPr>
              <a:t>I </a:t>
            </a:r>
            <a:r>
              <a:rPr sz="1400" spc="-5" dirty="0">
                <a:latin typeface="Palatino Linotype" panose="02040502050505030304" pitchFamily="18" charset="0"/>
                <a:cs typeface="Caladea"/>
              </a:rPr>
              <a:t>voted </a:t>
            </a:r>
            <a:r>
              <a:rPr sz="1400" dirty="0">
                <a:latin typeface="Palatino Linotype" panose="02040502050505030304" pitchFamily="18" charset="0"/>
                <a:cs typeface="Caladea"/>
              </a:rPr>
              <a:t>in the </a:t>
            </a:r>
            <a:r>
              <a:rPr sz="1400" spc="-5" dirty="0">
                <a:latin typeface="Palatino Linotype" panose="02040502050505030304" pitchFamily="18" charset="0"/>
                <a:cs typeface="Caladea"/>
              </a:rPr>
              <a:t>November 5</a:t>
            </a:r>
            <a:r>
              <a:rPr sz="1400" spc="-7" baseline="21739" dirty="0">
                <a:latin typeface="Palatino Linotype" panose="02040502050505030304" pitchFamily="18" charset="0"/>
                <a:cs typeface="Caladea"/>
              </a:rPr>
              <a:t>th</a:t>
            </a:r>
            <a:r>
              <a:rPr sz="1400" spc="209" baseline="21739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400" dirty="0">
                <a:latin typeface="Palatino Linotype" panose="02040502050505030304" pitchFamily="18" charset="0"/>
                <a:cs typeface="Caladea"/>
              </a:rPr>
              <a:t>election</a:t>
            </a:r>
          </a:p>
        </p:txBody>
      </p:sp>
    </p:spTree>
    <p:extLst>
      <p:ext uri="{BB962C8B-B14F-4D97-AF65-F5344CB8AC3E}">
        <p14:creationId xmlns:p14="http://schemas.microsoft.com/office/powerpoint/2010/main" val="10420768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0" y="5717235"/>
            <a:ext cx="8138159" cy="56832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>
              <a:lnSpc>
                <a:spcPts val="2110"/>
              </a:lnSpc>
              <a:spcBef>
                <a:spcPts val="210"/>
              </a:spcBef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*Takeaway: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reports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of voting go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up over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time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(and are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less accurate) when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only the 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standard yes/no response options are</a:t>
            </a:r>
            <a:r>
              <a:rPr sz="1800" spc="25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given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41248" y="465092"/>
            <a:ext cx="8190897" cy="49054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Palatino Linotype" panose="02040502050505030304" pitchFamily="18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11"/>
          </p:nvPr>
        </p:nvSpPr>
        <p:spPr>
          <a:xfrm>
            <a:off x="2764639" y="6570854"/>
            <a:ext cx="3617103" cy="142988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>
                <a:latin typeface="Palatino Linotype" panose="02040502050505030304" pitchFamily="18" charset="0"/>
              </a:rPr>
              <a:t>Survey</a:t>
            </a:r>
            <a:r>
              <a:rPr spc="-60" dirty="0">
                <a:latin typeface="Palatino Linotype" panose="02040502050505030304" pitchFamily="18" charset="0"/>
              </a:rPr>
              <a:t> </a:t>
            </a:r>
            <a:r>
              <a:rPr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7425344" y="6559313"/>
            <a:ext cx="984019" cy="16607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-5" dirty="0">
                <a:latin typeface="Palatino Linotype" panose="02040502050505030304" pitchFamily="18" charset="0"/>
              </a:rPr>
              <a:t>Page</a:t>
            </a:r>
            <a:r>
              <a:rPr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dirty="0">
                <a:latin typeface="Palatino Linotype" panose="02040502050505030304" pitchFamily="18" charset="0"/>
              </a:rPr>
              <a:t>21</a:t>
            </a:fld>
            <a:endParaRPr dirty="0">
              <a:latin typeface="Palatino Linotype" panose="02040502050505030304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341358"/>
            <a:ext cx="8208008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u="none" spc="-5" dirty="0">
                <a:solidFill>
                  <a:srgbClr val="C00000"/>
                </a:solidFill>
              </a:rPr>
              <a:t>Vignette</a:t>
            </a:r>
            <a:r>
              <a:rPr lang="en-US" sz="3000" spc="-5" dirty="0">
                <a:solidFill>
                  <a:srgbClr val="C00000"/>
                </a:solidFill>
              </a:rPr>
              <a:t>s </a:t>
            </a:r>
            <a:r>
              <a:rPr lang="en-US" sz="3000" spc="-80" dirty="0">
                <a:solidFill>
                  <a:srgbClr val="C00000"/>
                </a:solidFill>
              </a:rPr>
              <a:t>(Most Common)</a:t>
            </a:r>
            <a:endParaRPr sz="3000" dirty="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11"/>
          </p:nvPr>
        </p:nvSpPr>
        <p:spPr>
          <a:xfrm>
            <a:off x="2764639" y="6570854"/>
            <a:ext cx="3617103" cy="142988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>
                <a:latin typeface="Palatino Linotype" panose="02040502050505030304" pitchFamily="18" charset="0"/>
              </a:rPr>
              <a:t>Survey</a:t>
            </a:r>
            <a:r>
              <a:rPr spc="-60" dirty="0">
                <a:latin typeface="Palatino Linotype" panose="02040502050505030304" pitchFamily="18" charset="0"/>
              </a:rPr>
              <a:t> </a:t>
            </a:r>
            <a:r>
              <a:rPr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7425344" y="6578167"/>
            <a:ext cx="984019" cy="16607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-5" dirty="0">
                <a:latin typeface="Palatino Linotype" panose="02040502050505030304" pitchFamily="18" charset="0"/>
              </a:rPr>
              <a:t>Page</a:t>
            </a:r>
            <a:r>
              <a:rPr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dirty="0">
                <a:latin typeface="Palatino Linotype" panose="02040502050505030304" pitchFamily="18" charset="0"/>
              </a:rPr>
              <a:t>22</a:t>
            </a:fld>
            <a:endParaRPr dirty="0">
              <a:latin typeface="Palatino Linotype" panose="0204050205050503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1133602"/>
            <a:ext cx="8208009" cy="2478114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241300" marR="5080" indent="-229235">
              <a:lnSpc>
                <a:spcPts val="2110"/>
              </a:lnSpc>
              <a:spcBef>
                <a:spcPts val="210"/>
              </a:spcBef>
              <a:buAutoNum type="arabicPeriod"/>
              <a:tabLst>
                <a:tab pos="241935" algn="l"/>
              </a:tabLst>
            </a:pPr>
            <a:r>
              <a:rPr sz="2000" spc="-5" dirty="0">
                <a:latin typeface="Palatino Linotype" panose="02040502050505030304" pitchFamily="18" charset="0"/>
                <a:cs typeface="Caladea"/>
              </a:rPr>
              <a:t>Vignettes are short descriptions or </a:t>
            </a:r>
            <a:r>
              <a:rPr sz="2000" dirty="0">
                <a:latin typeface="Palatino Linotype" panose="02040502050505030304" pitchFamily="18" charset="0"/>
                <a:cs typeface="Caladea"/>
              </a:rPr>
              <a:t>stories </a:t>
            </a:r>
            <a:r>
              <a:rPr sz="2000" spc="-5" dirty="0">
                <a:latin typeface="Palatino Linotype" panose="02040502050505030304" pitchFamily="18" charset="0"/>
                <a:cs typeface="Caladea"/>
              </a:rPr>
              <a:t>that vary </a:t>
            </a:r>
            <a:r>
              <a:rPr sz="2000" spc="-10" dirty="0">
                <a:latin typeface="Palatino Linotype" panose="02040502050505030304" pitchFamily="18" charset="0"/>
                <a:cs typeface="Caladea"/>
              </a:rPr>
              <a:t>across </a:t>
            </a:r>
            <a:r>
              <a:rPr sz="2000" dirty="0">
                <a:latin typeface="Palatino Linotype" panose="02040502050505030304" pitchFamily="18" charset="0"/>
                <a:cs typeface="Caladea"/>
              </a:rPr>
              <a:t>conditions </a:t>
            </a:r>
            <a:r>
              <a:rPr sz="2000" spc="-5" dirty="0">
                <a:latin typeface="Palatino Linotype" panose="02040502050505030304" pitchFamily="18" charset="0"/>
                <a:cs typeface="Caladea"/>
              </a:rPr>
              <a:t>only on key factors of</a:t>
            </a:r>
            <a:r>
              <a:rPr sz="2000" spc="-1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2000" spc="-5" dirty="0">
                <a:latin typeface="Palatino Linotype" panose="02040502050505030304" pitchFamily="18" charset="0"/>
                <a:cs typeface="Caladea"/>
              </a:rPr>
              <a:t>interest</a:t>
            </a:r>
            <a:endParaRPr sz="2000" dirty="0">
              <a:latin typeface="Palatino Linotype" panose="02040502050505030304" pitchFamily="18" charset="0"/>
              <a:cs typeface="Caladea"/>
            </a:endParaRPr>
          </a:p>
          <a:p>
            <a:pPr marL="698500" lvl="1" indent="-229235">
              <a:lnSpc>
                <a:spcPts val="2020"/>
              </a:lnSpc>
              <a:buAutoNum type="alphaLcPeriod"/>
              <a:tabLst>
                <a:tab pos="699135" algn="l"/>
              </a:tabLst>
            </a:pPr>
            <a:r>
              <a:rPr sz="2000" spc="-5" dirty="0">
                <a:latin typeface="Palatino Linotype" panose="02040502050505030304" pitchFamily="18" charset="0"/>
                <a:cs typeface="Caladea"/>
              </a:rPr>
              <a:t>These </a:t>
            </a:r>
            <a:r>
              <a:rPr sz="2000" spc="-10" dirty="0">
                <a:latin typeface="Palatino Linotype" panose="02040502050505030304" pitchFamily="18" charset="0"/>
                <a:cs typeface="Caladea"/>
              </a:rPr>
              <a:t>are </a:t>
            </a:r>
            <a:r>
              <a:rPr sz="2000" spc="-5" dirty="0">
                <a:latin typeface="Palatino Linotype" panose="02040502050505030304" pitchFamily="18" charset="0"/>
                <a:cs typeface="Caladea"/>
              </a:rPr>
              <a:t>most often </a:t>
            </a:r>
            <a:r>
              <a:rPr sz="2000" dirty="0">
                <a:latin typeface="Palatino Linotype" panose="02040502050505030304" pitchFamily="18" charset="0"/>
                <a:cs typeface="Caladea"/>
              </a:rPr>
              <a:t>a </a:t>
            </a:r>
            <a:r>
              <a:rPr sz="2000" spc="-5" dirty="0">
                <a:latin typeface="Palatino Linotype" panose="02040502050505030304" pitchFamily="18" charset="0"/>
                <a:cs typeface="Caladea"/>
              </a:rPr>
              <a:t>paragraph of text describing </a:t>
            </a:r>
            <a:r>
              <a:rPr sz="2000" dirty="0">
                <a:latin typeface="Palatino Linotype" panose="02040502050505030304" pitchFamily="18" charset="0"/>
                <a:cs typeface="Caladea"/>
              </a:rPr>
              <a:t>a </a:t>
            </a:r>
            <a:r>
              <a:rPr sz="2000" spc="-5" dirty="0">
                <a:latin typeface="Palatino Linotype" panose="02040502050505030304" pitchFamily="18" charset="0"/>
                <a:cs typeface="Caladea"/>
              </a:rPr>
              <a:t>person or</a:t>
            </a:r>
            <a:r>
              <a:rPr sz="2000" spc="10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2000" spc="-5" dirty="0">
                <a:latin typeface="Palatino Linotype" panose="02040502050505030304" pitchFamily="18" charset="0"/>
                <a:cs typeface="Caladea"/>
              </a:rPr>
              <a:t>situation</a:t>
            </a:r>
            <a:endParaRPr lang="en-US" sz="2000" spc="-5" dirty="0">
              <a:latin typeface="Palatino Linotype" panose="02040502050505030304" pitchFamily="18" charset="0"/>
              <a:cs typeface="Caladea"/>
            </a:endParaRPr>
          </a:p>
          <a:p>
            <a:pPr marL="698500" lvl="1" indent="-229235">
              <a:lnSpc>
                <a:spcPts val="2020"/>
              </a:lnSpc>
              <a:buAutoNum type="alphaLcPeriod"/>
              <a:tabLst>
                <a:tab pos="699135" algn="l"/>
              </a:tabLst>
            </a:pPr>
            <a:r>
              <a:rPr lang="en-US" sz="2000" u="sng" spc="-5" dirty="0">
                <a:latin typeface="Palatino Linotype" panose="02040502050505030304" pitchFamily="18" charset="0"/>
                <a:cs typeface="Caladea"/>
              </a:rPr>
              <a:t>Example</a:t>
            </a:r>
            <a:r>
              <a:rPr lang="en-US" sz="2000" spc="-5" dirty="0">
                <a:latin typeface="Palatino Linotype" panose="02040502050505030304" pitchFamily="18" charset="0"/>
                <a:cs typeface="Caladea"/>
              </a:rPr>
              <a:t>: measuring difference in support for race-based vs. SES-based school integration</a:t>
            </a:r>
            <a:endParaRPr sz="2000" dirty="0">
              <a:latin typeface="Palatino Linotype" panose="02040502050505030304" pitchFamily="18" charset="0"/>
              <a:cs typeface="Caladea"/>
            </a:endParaRPr>
          </a:p>
          <a:p>
            <a:pPr lvl="2">
              <a:lnSpc>
                <a:spcPct val="100000"/>
              </a:lnSpc>
              <a:spcBef>
                <a:spcPts val="15"/>
              </a:spcBef>
              <a:buFont typeface="Caladea"/>
              <a:buAutoNum type="romanLcPeriod"/>
            </a:pPr>
            <a:endParaRPr sz="2000" dirty="0">
              <a:latin typeface="Palatino Linotype" panose="02040502050505030304" pitchFamily="18" charset="0"/>
              <a:cs typeface="Caladea"/>
            </a:endParaRPr>
          </a:p>
          <a:p>
            <a:pPr marL="803275" marR="186055" lvl="2">
              <a:lnSpc>
                <a:spcPts val="2110"/>
              </a:lnSpc>
              <a:spcBef>
                <a:spcPts val="90"/>
              </a:spcBef>
              <a:tabLst>
                <a:tab pos="1156335" algn="l"/>
              </a:tabLst>
            </a:pPr>
            <a:endParaRPr lang="en-US" sz="2400" spc="-5" dirty="0">
              <a:latin typeface="Palatino Linotype" panose="02040502050505030304" pitchFamily="18" charset="0"/>
              <a:cs typeface="Caladea"/>
            </a:endParaRPr>
          </a:p>
          <a:p>
            <a:pPr marL="241300" marR="186055" indent="-352425">
              <a:lnSpc>
                <a:spcPts val="2110"/>
              </a:lnSpc>
              <a:spcBef>
                <a:spcPts val="90"/>
              </a:spcBef>
              <a:buAutoNum type="arabicPeriod"/>
              <a:tabLst>
                <a:tab pos="1156335" algn="l"/>
              </a:tabLst>
            </a:pPr>
            <a:endParaRPr sz="2400" dirty="0">
              <a:latin typeface="Palatino Linotype" panose="02040502050505030304" pitchFamily="18" charset="0"/>
              <a:cs typeface="Calad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E0CC5-1A31-314F-A203-16C5CCC36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Factorial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097B3-BD09-10A4-8BF7-2004714938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41300" marR="186055" indent="-352425">
              <a:lnSpc>
                <a:spcPts val="2110"/>
              </a:lnSpc>
              <a:spcBef>
                <a:spcPts val="90"/>
              </a:spcBef>
              <a:buAutoNum type="arabicPeriod"/>
              <a:tabLst>
                <a:tab pos="1156335" algn="l"/>
              </a:tabLst>
            </a:pPr>
            <a:r>
              <a:rPr lang="en-US" sz="2000" spc="-5" dirty="0">
                <a:latin typeface="Palatino Linotype" panose="02040502050505030304" pitchFamily="18" charset="0"/>
                <a:cs typeface="Caladea"/>
              </a:rPr>
              <a:t>Factorial design</a:t>
            </a:r>
            <a:r>
              <a:rPr lang="en-US" sz="2000" spc="-5" dirty="0">
                <a:latin typeface="Palatino Linotype" panose="02040502050505030304" pitchFamily="18" charset="0"/>
                <a:cs typeface="Caladea"/>
                <a:sym typeface="Wingdings" panose="05000000000000000000" pitchFamily="2" charset="2"/>
              </a:rPr>
              <a:t>=more than one dimension of variation in vignette</a:t>
            </a:r>
          </a:p>
          <a:p>
            <a:pPr marL="698500" marR="186055" lvl="1" indent="-352425">
              <a:lnSpc>
                <a:spcPts val="2110"/>
              </a:lnSpc>
              <a:spcBef>
                <a:spcPts val="90"/>
              </a:spcBef>
              <a:buFont typeface="Arial" panose="020B0604020202020204" pitchFamily="34" charset="0"/>
              <a:buChar char="•"/>
              <a:tabLst>
                <a:tab pos="1156335" algn="l"/>
              </a:tabLst>
            </a:pPr>
            <a:r>
              <a:rPr lang="en-US" sz="2000" u="sng" spc="-5" dirty="0">
                <a:latin typeface="Palatino Linotype" panose="02040502050505030304" pitchFamily="18" charset="0"/>
                <a:cs typeface="Caladea"/>
                <a:sym typeface="Wingdings" panose="05000000000000000000" pitchFamily="2" charset="2"/>
              </a:rPr>
              <a:t>Example</a:t>
            </a:r>
            <a:r>
              <a:rPr lang="en-US" sz="2000" spc="-5" dirty="0">
                <a:latin typeface="Palatino Linotype" panose="02040502050505030304" pitchFamily="18" charset="0"/>
                <a:cs typeface="Caladea"/>
                <a:sym typeface="Wingdings" panose="05000000000000000000" pitchFamily="2" charset="2"/>
              </a:rPr>
              <a:t>: measuring difference in support for race-based vs. SES-based affirmative action, across high &amp; non-high achieving students</a:t>
            </a:r>
          </a:p>
          <a:p>
            <a:pPr marL="241300" marR="186055" indent="-352425">
              <a:lnSpc>
                <a:spcPts val="2110"/>
              </a:lnSpc>
              <a:spcBef>
                <a:spcPts val="90"/>
              </a:spcBef>
              <a:buAutoNum type="arabicPeriod"/>
              <a:tabLst>
                <a:tab pos="1156335" algn="l"/>
              </a:tabLst>
            </a:pPr>
            <a:endParaRPr lang="en-US" sz="2400" spc="-5" dirty="0">
              <a:latin typeface="Palatino Linotype" panose="02040502050505030304" pitchFamily="18" charset="0"/>
              <a:cs typeface="Caladea"/>
              <a:sym typeface="Wingdings" panose="05000000000000000000" pitchFamily="2" charset="2"/>
            </a:endParaRPr>
          </a:p>
          <a:p>
            <a:pPr marR="5080" indent="-342900">
              <a:lnSpc>
                <a:spcPct val="97600"/>
              </a:lnSpc>
              <a:buFont typeface="+mj-lt"/>
              <a:buAutoNum type="arabicPeriod"/>
              <a:tabLst>
                <a:tab pos="470534" algn="l"/>
              </a:tabLst>
            </a:pPr>
            <a:r>
              <a:rPr lang="en-US" sz="2000" spc="-5" dirty="0">
                <a:latin typeface="Palatino Linotype" panose="02040502050505030304" pitchFamily="18" charset="0"/>
                <a:cs typeface="Caladea"/>
              </a:rPr>
              <a:t>Factorial designs </a:t>
            </a:r>
            <a:r>
              <a:rPr lang="en-US" sz="2000" dirty="0">
                <a:latin typeface="Palatino Linotype" panose="02040502050505030304" pitchFamily="18" charset="0"/>
                <a:cs typeface="Caladea"/>
              </a:rPr>
              <a:t>can </a:t>
            </a:r>
            <a:r>
              <a:rPr lang="en-US" sz="2000" spc="-5" dirty="0">
                <a:latin typeface="Palatino Linotype" panose="02040502050505030304" pitchFamily="18" charset="0"/>
                <a:cs typeface="Caladea"/>
              </a:rPr>
              <a:t>be very powerful as they allow </a:t>
            </a:r>
            <a:r>
              <a:rPr lang="en-US" sz="2000" dirty="0">
                <a:latin typeface="Palatino Linotype" panose="02040502050505030304" pitchFamily="18" charset="0"/>
                <a:cs typeface="Caladea"/>
              </a:rPr>
              <a:t>you </a:t>
            </a:r>
            <a:r>
              <a:rPr lang="en-US" sz="2000" spc="-5" dirty="0">
                <a:latin typeface="Palatino Linotype" panose="02040502050505030304" pitchFamily="18" charset="0"/>
                <a:cs typeface="Caladea"/>
              </a:rPr>
              <a:t>to examine both the  overall effects of an IV as well as </a:t>
            </a:r>
            <a:r>
              <a:rPr lang="en-US" sz="2000" dirty="0">
                <a:latin typeface="Palatino Linotype" panose="02040502050505030304" pitchFamily="18" charset="0"/>
                <a:cs typeface="Caladea"/>
              </a:rPr>
              <a:t>its </a:t>
            </a:r>
            <a:r>
              <a:rPr lang="en-US" sz="2000" spc="-5" dirty="0">
                <a:latin typeface="Palatino Linotype" panose="02040502050505030304" pitchFamily="18" charset="0"/>
                <a:cs typeface="Caladea"/>
              </a:rPr>
              <a:t>effects when presented </a:t>
            </a:r>
            <a:r>
              <a:rPr lang="en-US" sz="2000" dirty="0">
                <a:latin typeface="Palatino Linotype" panose="02040502050505030304" pitchFamily="18" charset="0"/>
                <a:cs typeface="Caladea"/>
              </a:rPr>
              <a:t>in </a:t>
            </a:r>
            <a:r>
              <a:rPr lang="en-US" sz="2000" spc="-5" dirty="0">
                <a:latin typeface="Palatino Linotype" panose="02040502050505030304" pitchFamily="18" charset="0"/>
                <a:cs typeface="Caladea"/>
              </a:rPr>
              <a:t>combination with  </a:t>
            </a:r>
            <a:r>
              <a:rPr lang="en-US" sz="2000" dirty="0">
                <a:latin typeface="Palatino Linotype" panose="02040502050505030304" pitchFamily="18" charset="0"/>
                <a:cs typeface="Caladea"/>
              </a:rPr>
              <a:t>other</a:t>
            </a:r>
            <a:r>
              <a:rPr lang="en-US" sz="2000" spc="-5" dirty="0">
                <a:latin typeface="Palatino Linotype" panose="02040502050505030304" pitchFamily="18" charset="0"/>
                <a:cs typeface="Caladea"/>
              </a:rPr>
              <a:t> </a:t>
            </a:r>
            <a:r>
              <a:rPr lang="en-US" sz="2000" spc="-10" dirty="0">
                <a:latin typeface="Palatino Linotype" panose="02040502050505030304" pitchFamily="18" charset="0"/>
                <a:cs typeface="Caladea"/>
              </a:rPr>
              <a:t>factors</a:t>
            </a:r>
          </a:p>
          <a:p>
            <a:pPr marL="1040765" marR="5080" lvl="1" indent="-342900">
              <a:lnSpc>
                <a:spcPct val="97600"/>
              </a:lnSpc>
              <a:buFont typeface="Arial" panose="020B0604020202020204" pitchFamily="34" charset="0"/>
              <a:buChar char="•"/>
              <a:tabLst>
                <a:tab pos="470534" algn="l"/>
              </a:tabLst>
            </a:pPr>
            <a:r>
              <a:rPr lang="en-US" spc="-5" dirty="0">
                <a:latin typeface="Palatino Linotype" panose="02040502050505030304" pitchFamily="18" charset="0"/>
                <a:cs typeface="Caladea"/>
              </a:rPr>
              <a:t>Social desirability combatted by varying many dimensions at </a:t>
            </a:r>
            <a:r>
              <a:rPr lang="en-US" dirty="0">
                <a:latin typeface="Palatino Linotype" panose="02040502050505030304" pitchFamily="18" charset="0"/>
                <a:cs typeface="Caladea"/>
              </a:rPr>
              <a:t>once –  </a:t>
            </a:r>
            <a:r>
              <a:rPr lang="en-US" spc="-5" dirty="0">
                <a:latin typeface="Palatino Linotype" panose="02040502050505030304" pitchFamily="18" charset="0"/>
                <a:cs typeface="Caladea"/>
              </a:rPr>
              <a:t>making </a:t>
            </a:r>
            <a:r>
              <a:rPr lang="en-US" dirty="0">
                <a:latin typeface="Palatino Linotype" panose="02040502050505030304" pitchFamily="18" charset="0"/>
                <a:cs typeface="Caladea"/>
              </a:rPr>
              <a:t>it </a:t>
            </a:r>
            <a:r>
              <a:rPr lang="en-US" spc="-5" dirty="0">
                <a:latin typeface="Palatino Linotype" panose="02040502050505030304" pitchFamily="18" charset="0"/>
                <a:cs typeface="Caladea"/>
              </a:rPr>
              <a:t>difficult to ascertain what </a:t>
            </a:r>
            <a:r>
              <a:rPr lang="en-US" dirty="0">
                <a:latin typeface="Palatino Linotype" panose="02040502050505030304" pitchFamily="18" charset="0"/>
                <a:cs typeface="Caladea"/>
              </a:rPr>
              <a:t>the </a:t>
            </a:r>
            <a:r>
              <a:rPr lang="en-US" spc="-5" dirty="0">
                <a:latin typeface="Palatino Linotype" panose="02040502050505030304" pitchFamily="18" charset="0"/>
                <a:cs typeface="Caladea"/>
              </a:rPr>
              <a:t>manipulations </a:t>
            </a:r>
            <a:r>
              <a:rPr lang="en-US" spc="-10" dirty="0">
                <a:latin typeface="Palatino Linotype" panose="02040502050505030304" pitchFamily="18" charset="0"/>
                <a:cs typeface="Caladea"/>
              </a:rPr>
              <a:t>are </a:t>
            </a:r>
            <a:r>
              <a:rPr lang="en-US" spc="-5" dirty="0">
                <a:latin typeface="Palatino Linotype" panose="02040502050505030304" pitchFamily="18" charset="0"/>
                <a:cs typeface="Caladea"/>
              </a:rPr>
              <a:t>of</a:t>
            </a:r>
            <a:r>
              <a:rPr lang="en-US" spc="5" dirty="0">
                <a:latin typeface="Palatino Linotype" panose="02040502050505030304" pitchFamily="18" charset="0"/>
                <a:cs typeface="Caladea"/>
              </a:rPr>
              <a:t> </a:t>
            </a:r>
            <a:r>
              <a:rPr lang="en-US" spc="-5" dirty="0">
                <a:latin typeface="Palatino Linotype" panose="02040502050505030304" pitchFamily="18" charset="0"/>
                <a:cs typeface="Caladea"/>
              </a:rPr>
              <a:t>interest</a:t>
            </a:r>
            <a:endParaRPr lang="en-US" dirty="0">
              <a:latin typeface="Palatino Linotype" panose="02040502050505030304" pitchFamily="18" charset="0"/>
              <a:cs typeface="Caladea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7180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A23C8-E593-4084-962D-45EB9B687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Example Factorial Vignette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9CC1A9-73C7-425E-88B2-D26E2DE2D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  <a:latin typeface="Palatino Linotype" panose="02040502050505030304" pitchFamily="18" charset="0"/>
              </a:rPr>
              <a:t>Question</a:t>
            </a:r>
            <a:r>
              <a:rPr lang="en-US" sz="1800" dirty="0">
                <a:solidFill>
                  <a:schemeClr val="tx1"/>
                </a:solidFill>
                <a:latin typeface="Palatino Linotype" panose="02040502050505030304" pitchFamily="18" charset="0"/>
              </a:rPr>
              <a:t>: how does the target population shape policy support for affirmative action?</a:t>
            </a:r>
            <a:endParaRPr lang="en-US" sz="18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en-US" sz="1800" dirty="0">
                <a:solidFill>
                  <a:srgbClr val="00B050"/>
                </a:solidFill>
                <a:latin typeface="Palatino Linotype" panose="02040502050505030304" pitchFamily="18" charset="0"/>
              </a:rPr>
              <a:t>IV</a:t>
            </a:r>
            <a:r>
              <a:rPr lang="en-US" sz="1800" dirty="0">
                <a:solidFill>
                  <a:schemeClr val="tx2"/>
                </a:solidFill>
                <a:latin typeface="Palatino Linotype" panose="02040502050505030304" pitchFamily="18" charset="0"/>
              </a:rPr>
              <a:t>: Suppose the state flagship university in your state was changing the undergraduate admissions policy to emphasize expanding educational opportunity for [RANDOMLY ASSIGNED TARGET].</a:t>
            </a:r>
            <a:endParaRPr lang="en-US" sz="1800" dirty="0">
              <a:solidFill>
                <a:schemeClr val="tx2"/>
              </a:solidFill>
              <a:latin typeface="Palatino Linotype" panose="02040502050505030304" pitchFamily="18" charset="0"/>
              <a:ea typeface="Cambria" panose="02040503050406030204" pitchFamily="18" charset="0"/>
            </a:endParaRPr>
          </a:p>
          <a:p>
            <a:pPr marL="514350" indent="-51435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solidFill>
                  <a:schemeClr val="tx2"/>
                </a:solidFill>
                <a:latin typeface="Palatino Linotype" panose="02040502050505030304" pitchFamily="18" charset="0"/>
                <a:ea typeface="Cambria" panose="02040503050406030204" pitchFamily="18" charset="0"/>
              </a:rPr>
              <a:t>Racial and Ethnic minorities</a:t>
            </a:r>
          </a:p>
          <a:p>
            <a:pPr marL="514350" indent="-51435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solidFill>
                  <a:schemeClr val="tx2"/>
                </a:solidFill>
                <a:latin typeface="Palatino Linotype" panose="02040502050505030304" pitchFamily="18" charset="0"/>
                <a:ea typeface="Cambria" panose="02040503050406030204" pitchFamily="18" charset="0"/>
              </a:rPr>
              <a:t>High-achieving racial and ethnic minorities</a:t>
            </a:r>
          </a:p>
          <a:p>
            <a:pPr marL="514350" indent="-51435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solidFill>
                  <a:schemeClr val="tx2"/>
                </a:solidFill>
                <a:latin typeface="Palatino Linotype" panose="02040502050505030304" pitchFamily="18" charset="0"/>
                <a:ea typeface="Cambria" panose="02040503050406030204" pitchFamily="18" charset="0"/>
              </a:rPr>
              <a:t>Low-income students</a:t>
            </a:r>
          </a:p>
          <a:p>
            <a:pPr marL="514350" indent="-51435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1800" dirty="0">
                <a:solidFill>
                  <a:schemeClr val="tx2"/>
                </a:solidFill>
                <a:latin typeface="Palatino Linotype" panose="02040502050505030304" pitchFamily="18" charset="0"/>
              </a:rPr>
              <a:t>High-achieving low-income students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57E0FE-677B-40C8-A4C0-DF38F8FCAB00}"/>
              </a:ext>
            </a:extLst>
          </p:cNvPr>
          <p:cNvSpPr txBox="1"/>
          <p:nvPr/>
        </p:nvSpPr>
        <p:spPr>
          <a:xfrm>
            <a:off x="381000" y="4648200"/>
            <a:ext cx="77724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lvl="1">
              <a:spcBef>
                <a:spcPts val="0"/>
              </a:spcBef>
            </a:pPr>
            <a:r>
              <a:rPr lang="en-US" sz="1600" dirty="0">
                <a:solidFill>
                  <a:srgbClr val="FF0000"/>
                </a:solidFill>
                <a:latin typeface="Palatino Linotype" panose="02040502050505030304" pitchFamily="18" charset="0"/>
              </a:rPr>
              <a:t>DV</a:t>
            </a:r>
            <a:r>
              <a:rPr lang="en-US" sz="1600" dirty="0">
                <a:solidFill>
                  <a:schemeClr val="tx2"/>
                </a:solidFill>
                <a:latin typeface="Palatino Linotype" panose="02040502050505030304" pitchFamily="18" charset="0"/>
              </a:rPr>
              <a:t>: To what extent do you support or oppose the policy described?</a:t>
            </a:r>
          </a:p>
          <a:p>
            <a:pPr marL="91440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sz="1600" dirty="0">
                <a:solidFill>
                  <a:schemeClr val="tx2"/>
                </a:solidFill>
                <a:latin typeface="Palatino Linotype" panose="02040502050505030304" pitchFamily="18" charset="0"/>
              </a:rPr>
              <a:t>Strongly Oppose</a:t>
            </a:r>
          </a:p>
          <a:p>
            <a:pPr marL="91440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sz="1600" dirty="0">
                <a:solidFill>
                  <a:schemeClr val="tx2"/>
                </a:solidFill>
                <a:latin typeface="Palatino Linotype" panose="02040502050505030304" pitchFamily="18" charset="0"/>
              </a:rPr>
              <a:t>Somewhat Oppose</a:t>
            </a:r>
          </a:p>
          <a:p>
            <a:pPr marL="91440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sz="1600" dirty="0">
                <a:solidFill>
                  <a:schemeClr val="tx2"/>
                </a:solidFill>
                <a:latin typeface="Palatino Linotype" panose="02040502050505030304" pitchFamily="18" charset="0"/>
              </a:rPr>
              <a:t>Neither Support nor Oppose </a:t>
            </a:r>
          </a:p>
          <a:p>
            <a:pPr marL="91440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sz="1600" dirty="0">
                <a:solidFill>
                  <a:schemeClr val="tx2"/>
                </a:solidFill>
                <a:latin typeface="Palatino Linotype" panose="02040502050505030304" pitchFamily="18" charset="0"/>
              </a:rPr>
              <a:t>Somewhat Support</a:t>
            </a:r>
          </a:p>
          <a:p>
            <a:pPr marL="914400" lvl="1" indent="-514350">
              <a:spcBef>
                <a:spcPts val="0"/>
              </a:spcBef>
              <a:buFont typeface="+mj-lt"/>
              <a:buAutoNum type="arabicPeriod"/>
            </a:pPr>
            <a:r>
              <a:rPr lang="en-US" sz="1600" dirty="0">
                <a:solidFill>
                  <a:schemeClr val="tx2"/>
                </a:solidFill>
                <a:latin typeface="Palatino Linotype" panose="02040502050505030304" pitchFamily="18" charset="0"/>
              </a:rPr>
              <a:t>Strongly Support</a:t>
            </a:r>
          </a:p>
        </p:txBody>
      </p:sp>
    </p:spTree>
    <p:extLst>
      <p:ext uri="{BB962C8B-B14F-4D97-AF65-F5344CB8AC3E}">
        <p14:creationId xmlns:p14="http://schemas.microsoft.com/office/powerpoint/2010/main" val="35086578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37E654-A654-4081-A02E-A6826F95F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530D04-B0E2-5A4B-93C8-E6CDBCF43A7E}" type="slidenum">
              <a:rPr lang="en-US" smtClean="0">
                <a:latin typeface="Palatino Linotype" panose="02040502050505030304" pitchFamily="18" charset="0"/>
              </a:rPr>
              <a:t>25</a:t>
            </a:fld>
            <a:endParaRPr lang="en-US" dirty="0">
              <a:latin typeface="Palatino Linotype" panose="0204050205050503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5392DB-8843-433A-8D44-3EEAC89E00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412" y="1476097"/>
            <a:ext cx="7399176" cy="538190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7C3C0C13-459A-41BF-8AF9-1B304438033F}"/>
              </a:ext>
            </a:extLst>
          </p:cNvPr>
          <p:cNvSpPr txBox="1">
            <a:spLocks/>
          </p:cNvSpPr>
          <p:nvPr/>
        </p:nvSpPr>
        <p:spPr>
          <a:xfrm>
            <a:off x="457200" y="427038"/>
            <a:ext cx="838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900" dirty="0">
                <a:latin typeface="Cambria" panose="02040503050406030204" pitchFamily="18" charset="0"/>
                <a:ea typeface="Cambria" panose="02040503050406030204" pitchFamily="18" charset="0"/>
              </a:rPr>
              <a:t>Results-Support for Affirmative Action</a:t>
            </a:r>
          </a:p>
        </p:txBody>
      </p:sp>
    </p:spTree>
    <p:extLst>
      <p:ext uri="{BB962C8B-B14F-4D97-AF65-F5344CB8AC3E}">
        <p14:creationId xmlns:p14="http://schemas.microsoft.com/office/powerpoint/2010/main" val="20192738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83907D34-E61A-4DAB-A9C5-C59C578384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028" y="1455535"/>
            <a:ext cx="7520473" cy="547013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83565D1D-18CE-4040-B0B7-DE78A6158D6E}"/>
              </a:ext>
            </a:extLst>
          </p:cNvPr>
          <p:cNvSpPr txBox="1">
            <a:spLocks/>
          </p:cNvSpPr>
          <p:nvPr/>
        </p:nvSpPr>
        <p:spPr>
          <a:xfrm>
            <a:off x="457200" y="427038"/>
            <a:ext cx="8382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900" dirty="0">
                <a:latin typeface="Cambria" panose="02040503050406030204" pitchFamily="18" charset="0"/>
                <a:ea typeface="Cambria" panose="02040503050406030204" pitchFamily="18" charset="0"/>
              </a:rPr>
              <a:t>Results-Support for Affirmative Action</a:t>
            </a:r>
          </a:p>
        </p:txBody>
      </p:sp>
    </p:spTree>
    <p:extLst>
      <p:ext uri="{BB962C8B-B14F-4D97-AF65-F5344CB8AC3E}">
        <p14:creationId xmlns:p14="http://schemas.microsoft.com/office/powerpoint/2010/main" val="3185413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333247"/>
            <a:ext cx="3827779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u="none" spc="-5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Conjoint</a:t>
            </a:r>
            <a:r>
              <a:rPr sz="3000" u="none" spc="-8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000" u="none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Experiments</a:t>
            </a:r>
            <a:endParaRPr sz="3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>
          <a:xfrm>
            <a:off x="2764639" y="6570854"/>
            <a:ext cx="3617103" cy="142988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Survey</a:t>
            </a:r>
            <a:r>
              <a:rPr spc="-6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Experiments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xfrm>
            <a:off x="7425344" y="6559313"/>
            <a:ext cx="984019" cy="16607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Page</a:t>
            </a:r>
            <a:r>
              <a:rPr spc="-4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fld id="{81D60167-4931-47E6-BA6A-407CBD079E47}" type="slidenum"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fld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850399"/>
            <a:ext cx="8422640" cy="1219565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lang="en-US" sz="22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Independently randomize many different attributes &amp; most of the time require multiple discrete choices between profiles.</a:t>
            </a:r>
          </a:p>
          <a:p>
            <a:pPr marL="355600" indent="-342900">
              <a:lnSpc>
                <a:spcPct val="100000"/>
              </a:lnSpc>
              <a:spcBef>
                <a:spcPts val="790"/>
              </a:spcBef>
              <a:buFont typeface="Arial" panose="020B0604020202020204" pitchFamily="34" charset="0"/>
              <a:buChar char="•"/>
            </a:pPr>
            <a:r>
              <a:rPr lang="en-US" sz="22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Who would you vote for in a primary?</a:t>
            </a:r>
            <a:endParaRPr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3AD3E00B-394F-B9C2-FBEB-2B7E44C706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9907204"/>
              </p:ext>
            </p:extLst>
          </p:nvPr>
        </p:nvGraphicFramePr>
        <p:xfrm>
          <a:off x="152400" y="2385386"/>
          <a:ext cx="4648199" cy="4037967"/>
        </p:xfrm>
        <a:graphic>
          <a:graphicData uri="http://schemas.openxmlformats.org/drawingml/2006/table">
            <a:tbl>
              <a:tblPr firstRow="1" firstCol="1" bandRow="1"/>
              <a:tblGrid>
                <a:gridCol w="1072661">
                  <a:extLst>
                    <a:ext uri="{9D8B030D-6E8A-4147-A177-3AD203B41FA5}">
                      <a16:colId xmlns:a16="http://schemas.microsoft.com/office/drawing/2014/main" val="1839188910"/>
                    </a:ext>
                  </a:extLst>
                </a:gridCol>
                <a:gridCol w="3575538">
                  <a:extLst>
                    <a:ext uri="{9D8B030D-6E8A-4147-A177-3AD203B41FA5}">
                      <a16:colId xmlns:a16="http://schemas.microsoft.com/office/drawing/2014/main" val="4039044244"/>
                    </a:ext>
                  </a:extLst>
                </a:gridCol>
              </a:tblGrid>
              <a:tr h="3556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Table 1: Full conjoint experiment design with attribute order and options fully randomized (except for political affiliation) </a:t>
                      </a:r>
                      <a:endParaRPr lang="en-US" sz="1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688122"/>
                  </a:ext>
                </a:extLst>
              </a:tr>
              <a:tr h="355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Attribute</a:t>
                      </a:r>
                      <a:endParaRPr lang="en-US" sz="1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Levels</a:t>
                      </a:r>
                      <a:endParaRPr lang="en-US" sz="1400">
                        <a:effectLst/>
                        <a:latin typeface="Garamond" panose="020204040303010108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9507540"/>
                  </a:ext>
                </a:extLst>
              </a:tr>
              <a:tr h="355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Gender Identity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Woman, Transgender Woman, Man, Transgender Man, Non-Binary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85538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Sexual Orientation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Gay, Straight, Bisexual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20925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Political Affiliation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Moderate Republican, Far-Right Republican; Moderate Democrat, Far-Left Democrat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214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33, 44, 56, 71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12014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Race/Ethnicity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White, Black, Latino, Asian, Native American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58850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Religion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Christian, Muslim, Jewish, Non-Religious, Atheist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73658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Education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High School, Bachelor’s Degree, Master’s Degree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0122387"/>
                  </a:ext>
                </a:extLst>
              </a:tr>
              <a:tr h="5715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Political Experience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Garamond" panose="020204040303010108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previous experience, State legislature, US House of Representatives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833593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56C5A18-879B-2C0C-FAEC-5D0D57697C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571852"/>
              </p:ext>
            </p:extLst>
          </p:nvPr>
        </p:nvGraphicFramePr>
        <p:xfrm>
          <a:off x="4953000" y="2237884"/>
          <a:ext cx="4114800" cy="4332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8920715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391414079"/>
                    </a:ext>
                  </a:extLst>
                </a:gridCol>
              </a:tblGrid>
              <a:tr h="279571">
                <a:tc gridSpan="2"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Example Conjoint Task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016901"/>
                  </a:ext>
                </a:extLst>
              </a:tr>
              <a:tr h="279571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Candidate 1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Candidate 2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3697021"/>
                  </a:ext>
                </a:extLst>
              </a:tr>
              <a:tr h="482546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Far Right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Far Right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7002428"/>
                  </a:ext>
                </a:extLst>
              </a:tr>
              <a:tr h="482546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Bisexual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Straight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723362"/>
                  </a:ext>
                </a:extLst>
              </a:tr>
              <a:tr h="279571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Christian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Atheist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6557086"/>
                  </a:ext>
                </a:extLst>
              </a:tr>
              <a:tr h="482546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 previous experience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State legislature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8045896"/>
                  </a:ext>
                </a:extLst>
              </a:tr>
              <a:tr h="482546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Bachelor’s Degree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Bachelor’s Degree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4257195"/>
                  </a:ext>
                </a:extLst>
              </a:tr>
              <a:tr h="482546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Latino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Native American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5208810"/>
                  </a:ext>
                </a:extLst>
              </a:tr>
              <a:tr h="279571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7480087"/>
                  </a:ext>
                </a:extLst>
              </a:tr>
              <a:tr h="482546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Transgender Man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Non-Binary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874232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5B86BDC0-01A9-445A-995F-2CDE4807846A}"/>
              </a:ext>
            </a:extLst>
          </p:cNvPr>
          <p:cNvSpPr txBox="1">
            <a:spLocks/>
          </p:cNvSpPr>
          <p:nvPr/>
        </p:nvSpPr>
        <p:spPr>
          <a:xfrm>
            <a:off x="685800" y="607297"/>
            <a:ext cx="7992677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800"/>
            <a:r>
              <a:rPr lang="en-US" sz="3300" b="1" dirty="0">
                <a:solidFill>
                  <a:srgbClr val="4472C4"/>
                </a:solidFill>
                <a:latin typeface="Palatino Linotype" panose="02040502050505030304" pitchFamily="18" charset="0"/>
                <a:sym typeface="Droid Sans"/>
              </a:rPr>
              <a:t>Who gets primary votes?</a:t>
            </a:r>
            <a:endParaRPr lang="en-US" sz="3300" dirty="0">
              <a:solidFill>
                <a:prstClr val="black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1928E0EB-2A66-4AC1-832E-44B814754DAD}"/>
              </a:ext>
            </a:extLst>
          </p:cNvPr>
          <p:cNvSpPr/>
          <p:nvPr/>
        </p:nvSpPr>
        <p:spPr>
          <a:xfrm>
            <a:off x="5370319" y="1783302"/>
            <a:ext cx="1271726" cy="289804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dirty="0">
              <a:solidFill>
                <a:prstClr val="white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21" name="Arrow: Left 20">
            <a:extLst>
              <a:ext uri="{FF2B5EF4-FFF2-40B4-BE49-F238E27FC236}">
                <a16:creationId xmlns:a16="http://schemas.microsoft.com/office/drawing/2014/main" id="{647628B5-742A-4DFF-B951-F29D9569107B}"/>
              </a:ext>
            </a:extLst>
          </p:cNvPr>
          <p:cNvSpPr/>
          <p:nvPr/>
        </p:nvSpPr>
        <p:spPr>
          <a:xfrm>
            <a:off x="3518223" y="1787973"/>
            <a:ext cx="1511424" cy="289804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sz="1350" dirty="0">
              <a:solidFill>
                <a:prstClr val="white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B05BCBF-FF14-4548-9C2A-4F3182CADC3A}"/>
              </a:ext>
            </a:extLst>
          </p:cNvPr>
          <p:cNvSpPr txBox="1"/>
          <p:nvPr/>
        </p:nvSpPr>
        <p:spPr>
          <a:xfrm>
            <a:off x="3644616" y="1830607"/>
            <a:ext cx="19982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sz="900" dirty="0">
                <a:solidFill>
                  <a:prstClr val="white"/>
                </a:solidFill>
                <a:latin typeface="Palatino Linotype" panose="02040502050505030304" pitchFamily="18" charset="0"/>
              </a:rPr>
              <a:t>Less likely be selected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D74C335-B673-438E-A0EB-5AC1C6B2E1D5}"/>
              </a:ext>
            </a:extLst>
          </p:cNvPr>
          <p:cNvSpPr txBox="1"/>
          <p:nvPr/>
        </p:nvSpPr>
        <p:spPr>
          <a:xfrm>
            <a:off x="5334000" y="1829936"/>
            <a:ext cx="19982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sz="900" dirty="0">
                <a:solidFill>
                  <a:prstClr val="white"/>
                </a:solidFill>
                <a:latin typeface="Palatino Linotype" panose="02040502050505030304" pitchFamily="18" charset="0"/>
              </a:rPr>
              <a:t>More likely be selected</a:t>
            </a:r>
          </a:p>
        </p:txBody>
      </p:sp>
      <p:pic>
        <p:nvPicPr>
          <p:cNvPr id="4" name="Picture 3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48D7876E-15C0-64DB-D249-47797AE6B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209800"/>
            <a:ext cx="5663962" cy="444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4941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C3642-CD4B-4C9B-8E41-ABF596E8C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Slides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BB753-0AA3-42B2-84AB-F3E26C76A8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0799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333247"/>
            <a:ext cx="47574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u="none" spc="-5" dirty="0">
                <a:solidFill>
                  <a:srgbClr val="C00000"/>
                </a:solidFill>
              </a:rPr>
              <a:t>Stereotype Content</a:t>
            </a:r>
            <a:r>
              <a:rPr sz="3000" u="none" spc="-55" dirty="0">
                <a:solidFill>
                  <a:srgbClr val="C00000"/>
                </a:solidFill>
              </a:rPr>
              <a:t> </a:t>
            </a:r>
            <a:r>
              <a:rPr sz="3000" u="none" spc="-5" dirty="0">
                <a:solidFill>
                  <a:srgbClr val="C00000"/>
                </a:solidFill>
              </a:rPr>
              <a:t>Studies</a:t>
            </a:r>
            <a:endParaRPr sz="300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11"/>
          </p:nvPr>
        </p:nvSpPr>
        <p:spPr>
          <a:xfrm>
            <a:off x="2764639" y="6570854"/>
            <a:ext cx="3617103" cy="142988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>
                <a:latin typeface="Palatino Linotype" panose="02040502050505030304" pitchFamily="18" charset="0"/>
              </a:rPr>
              <a:t>Survey</a:t>
            </a:r>
            <a:r>
              <a:rPr spc="-60" dirty="0">
                <a:latin typeface="Palatino Linotype" panose="02040502050505030304" pitchFamily="18" charset="0"/>
              </a:rPr>
              <a:t> </a:t>
            </a:r>
            <a:r>
              <a:rPr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7425344" y="6559313"/>
            <a:ext cx="984019" cy="16607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-5" dirty="0">
                <a:latin typeface="Palatino Linotype" panose="02040502050505030304" pitchFamily="18" charset="0"/>
              </a:rPr>
              <a:t>Page</a:t>
            </a:r>
            <a:r>
              <a:rPr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dirty="0">
                <a:latin typeface="Palatino Linotype" panose="02040502050505030304" pitchFamily="18" charset="0"/>
              </a:rPr>
              <a:t>30</a:t>
            </a:fld>
            <a:endParaRPr dirty="0">
              <a:latin typeface="Palatino Linotype" panose="0204050205050503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1133602"/>
            <a:ext cx="8206740" cy="4911986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241300" marR="410845" indent="-229235">
              <a:lnSpc>
                <a:spcPts val="2110"/>
              </a:lnSpc>
              <a:spcBef>
                <a:spcPts val="210"/>
              </a:spcBef>
              <a:buAutoNum type="arabicPeriod"/>
              <a:tabLst>
                <a:tab pos="2419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Survey experiments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are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often used to assess attitudes, views, and stereotypes  about various things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Caladea"/>
              <a:buAutoNum type="arabicPeriod"/>
            </a:pPr>
            <a:endParaRPr sz="1700" dirty="0">
              <a:latin typeface="Palatino Linotype" panose="02040502050505030304" pitchFamily="18" charset="0"/>
              <a:cs typeface="Caladea"/>
            </a:endParaRPr>
          </a:p>
          <a:p>
            <a:pPr marL="241300" marR="156210" indent="-229235">
              <a:lnSpc>
                <a:spcPct val="97800"/>
              </a:lnSpc>
              <a:spcBef>
                <a:spcPts val="5"/>
              </a:spcBef>
              <a:buAutoNum type="arabicPeriod"/>
              <a:tabLst>
                <a:tab pos="2419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The stereotype content model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(</a:t>
            </a:r>
            <a:r>
              <a:rPr sz="1800" dirty="0">
                <a:solidFill>
                  <a:srgbClr val="0000FF"/>
                </a:solidFill>
                <a:latin typeface="Palatino Linotype" panose="02040502050505030304" pitchFamily="18" charset="0"/>
                <a:cs typeface="Caladea"/>
                <a:hlinkClick r:id="rId2"/>
              </a:rPr>
              <a:t>Fiske et </a:t>
            </a:r>
            <a:r>
              <a:rPr sz="1800" spc="-5" dirty="0">
                <a:solidFill>
                  <a:srgbClr val="0000FF"/>
                </a:solidFill>
                <a:latin typeface="Palatino Linotype" panose="02040502050505030304" pitchFamily="18" charset="0"/>
                <a:cs typeface="Caladea"/>
                <a:hlinkClick r:id="rId2"/>
              </a:rPr>
              <a:t>al. 2002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) is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a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popular model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of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assessing  the “fundamental” stereotypes of warmth and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competence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for various social 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groups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698500" marR="242570" indent="-228600">
              <a:lnSpc>
                <a:spcPts val="2110"/>
              </a:lnSpc>
              <a:spcBef>
                <a:spcPts val="60"/>
              </a:spcBef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a. Warmth and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competence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is considered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in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two-dimensional space, with the  impact of stereotypes contingent on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a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group’s place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in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this</a:t>
            </a:r>
            <a:r>
              <a:rPr sz="1800" spc="15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space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750" dirty="0">
              <a:latin typeface="Palatino Linotype" panose="02040502050505030304" pitchFamily="18" charset="0"/>
              <a:cs typeface="Caladea"/>
            </a:endParaRPr>
          </a:p>
          <a:p>
            <a:pPr marL="241300" marR="5080" indent="-229235">
              <a:lnSpc>
                <a:spcPts val="2110"/>
              </a:lnSpc>
              <a:buAutoNum type="arabicPeriod" startAt="3"/>
              <a:tabLst>
                <a:tab pos="2419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Warmth and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competence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are latent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variables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measured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using scales.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Consider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the 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competence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 scale: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50" dirty="0">
              <a:latin typeface="Palatino Linotype" panose="02040502050505030304" pitchFamily="18" charset="0"/>
              <a:cs typeface="Caladea"/>
            </a:endParaRPr>
          </a:p>
          <a:p>
            <a:pPr marL="698500" marR="2926080">
              <a:lnSpc>
                <a:spcPct val="97700"/>
              </a:lnSpc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How </a:t>
            </a:r>
            <a:r>
              <a:rPr sz="1800" b="1" spc="-5" dirty="0">
                <a:latin typeface="Palatino Linotype" panose="02040502050505030304" pitchFamily="18" charset="0"/>
                <a:cs typeface="Caladea"/>
              </a:rPr>
              <a:t>intelligent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are members of this group?  How </a:t>
            </a:r>
            <a:r>
              <a:rPr sz="1800" b="1" spc="-5" dirty="0">
                <a:latin typeface="Palatino Linotype" panose="02040502050505030304" pitchFamily="18" charset="0"/>
                <a:cs typeface="Caladea"/>
              </a:rPr>
              <a:t>confident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are members of this group?  How </a:t>
            </a:r>
            <a:r>
              <a:rPr sz="1800" b="1" spc="-5" dirty="0">
                <a:latin typeface="Palatino Linotype" panose="02040502050505030304" pitchFamily="18" charset="0"/>
                <a:cs typeface="Caladea"/>
              </a:rPr>
              <a:t>competent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are members of this group?  How </a:t>
            </a:r>
            <a:r>
              <a:rPr sz="1800" b="1" spc="-5" dirty="0">
                <a:latin typeface="Palatino Linotype" panose="02040502050505030304" pitchFamily="18" charset="0"/>
                <a:cs typeface="Caladea"/>
              </a:rPr>
              <a:t>independent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are members of this group?  How </a:t>
            </a:r>
            <a:r>
              <a:rPr sz="1800" b="1" spc="-5" dirty="0">
                <a:latin typeface="Palatino Linotype" panose="02040502050505030304" pitchFamily="18" charset="0"/>
                <a:cs typeface="Caladea"/>
              </a:rPr>
              <a:t>competitive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are members of this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group?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0" y="5677611"/>
            <a:ext cx="209042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0000FF"/>
                </a:solidFill>
                <a:latin typeface="Palatino Linotype" panose="02040502050505030304" pitchFamily="18" charset="0"/>
                <a:cs typeface="Caladea"/>
                <a:hlinkClick r:id="rId2"/>
              </a:rPr>
              <a:t>Fiske </a:t>
            </a:r>
            <a:r>
              <a:rPr sz="1800" dirty="0">
                <a:solidFill>
                  <a:srgbClr val="0000FF"/>
                </a:solidFill>
                <a:latin typeface="Palatino Linotype" panose="02040502050505030304" pitchFamily="18" charset="0"/>
                <a:cs typeface="Caladea"/>
                <a:hlinkClick r:id="rId2"/>
              </a:rPr>
              <a:t>et </a:t>
            </a:r>
            <a:r>
              <a:rPr sz="1800" spc="-5" dirty="0">
                <a:solidFill>
                  <a:srgbClr val="0000FF"/>
                </a:solidFill>
                <a:latin typeface="Palatino Linotype" panose="02040502050505030304" pitchFamily="18" charset="0"/>
                <a:cs typeface="Caladea"/>
                <a:hlinkClick r:id="rId2"/>
              </a:rPr>
              <a:t>al. </a:t>
            </a:r>
            <a:r>
              <a:rPr sz="1800" spc="-10" dirty="0">
                <a:solidFill>
                  <a:srgbClr val="0000FF"/>
                </a:solidFill>
                <a:latin typeface="Palatino Linotype" panose="02040502050505030304" pitchFamily="18" charset="0"/>
                <a:cs typeface="Caladea"/>
                <a:hlinkClick r:id="rId2"/>
              </a:rPr>
              <a:t>2002</a:t>
            </a:r>
            <a:r>
              <a:rPr sz="1800" spc="-40" dirty="0">
                <a:solidFill>
                  <a:srgbClr val="0000FF"/>
                </a:solidFill>
                <a:latin typeface="Palatino Linotype" panose="02040502050505030304" pitchFamily="18" charset="0"/>
                <a:cs typeface="Caladea"/>
                <a:hlinkClick r:id="rId2"/>
              </a:rPr>
              <a:t> </a:t>
            </a:r>
            <a:r>
              <a:rPr sz="1800" i="1" spc="-5" dirty="0">
                <a:solidFill>
                  <a:srgbClr val="0000FF"/>
                </a:solidFill>
                <a:latin typeface="Palatino Linotype" panose="02040502050505030304" pitchFamily="18" charset="0"/>
                <a:cs typeface="Caladea"/>
              </a:rPr>
              <a:t>JPSP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81697" y="463584"/>
            <a:ext cx="8127914" cy="50868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Palatino Linotype" panose="02040502050505030304" pitchFamily="18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11"/>
          </p:nvPr>
        </p:nvSpPr>
        <p:spPr>
          <a:xfrm>
            <a:off x="2764639" y="6570854"/>
            <a:ext cx="3617103" cy="142988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>
                <a:latin typeface="Palatino Linotype" panose="02040502050505030304" pitchFamily="18" charset="0"/>
              </a:rPr>
              <a:t>Survey</a:t>
            </a:r>
            <a:r>
              <a:rPr spc="-60" dirty="0">
                <a:latin typeface="Palatino Linotype" panose="02040502050505030304" pitchFamily="18" charset="0"/>
              </a:rPr>
              <a:t> </a:t>
            </a:r>
            <a:r>
              <a:rPr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7425344" y="6559313"/>
            <a:ext cx="984019" cy="16607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-5" dirty="0">
                <a:latin typeface="Palatino Linotype" panose="02040502050505030304" pitchFamily="18" charset="0"/>
              </a:rPr>
              <a:t>Page</a:t>
            </a:r>
            <a:r>
              <a:rPr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dirty="0">
                <a:latin typeface="Palatino Linotype" panose="02040502050505030304" pitchFamily="18" charset="0"/>
              </a:rPr>
              <a:t>31</a:t>
            </a:fld>
            <a:endParaRPr dirty="0">
              <a:latin typeface="Palatino Linotype" panose="02040502050505030304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337819"/>
            <a:ext cx="624967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u="none" spc="-5" dirty="0">
                <a:solidFill>
                  <a:srgbClr val="006FC0"/>
                </a:solidFill>
              </a:rPr>
              <a:t>Designing continuous dependent</a:t>
            </a:r>
            <a:r>
              <a:rPr sz="2500" u="none" spc="45" dirty="0">
                <a:solidFill>
                  <a:srgbClr val="006FC0"/>
                </a:solidFill>
              </a:rPr>
              <a:t> </a:t>
            </a:r>
            <a:r>
              <a:rPr sz="2500" u="none" spc="-5" dirty="0">
                <a:solidFill>
                  <a:srgbClr val="006FC0"/>
                </a:solidFill>
              </a:rPr>
              <a:t>variables</a:t>
            </a:r>
            <a:endParaRPr sz="2500"/>
          </a:p>
        </p:txBody>
      </p:sp>
      <p:sp>
        <p:nvSpPr>
          <p:cNvPr id="3" name="object 3"/>
          <p:cNvSpPr txBox="1">
            <a:spLocks noGrp="1"/>
          </p:cNvSpPr>
          <p:nvPr>
            <p:ph idx="1"/>
          </p:nvPr>
        </p:nvSpPr>
        <p:spPr>
          <a:xfrm>
            <a:off x="822959" y="1845734"/>
            <a:ext cx="7543801" cy="296081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480695" marR="144145" indent="-229235">
              <a:lnSpc>
                <a:spcPts val="2100"/>
              </a:lnSpc>
              <a:spcBef>
                <a:spcPts val="219"/>
              </a:spcBef>
              <a:buAutoNum type="arabicPeriod"/>
              <a:tabLst>
                <a:tab pos="481330" algn="l"/>
              </a:tabLst>
            </a:pPr>
            <a:r>
              <a:rPr dirty="0"/>
              <a:t>You </a:t>
            </a:r>
            <a:r>
              <a:rPr spc="-5" dirty="0"/>
              <a:t>should </a:t>
            </a:r>
            <a:r>
              <a:rPr b="1" spc="-5" dirty="0">
                <a:cs typeface="Caladea"/>
              </a:rPr>
              <a:t>always </a:t>
            </a:r>
            <a:r>
              <a:rPr spc="-5" dirty="0"/>
              <a:t>design your instrument so </a:t>
            </a:r>
            <a:r>
              <a:rPr dirty="0"/>
              <a:t>you have </a:t>
            </a:r>
            <a:r>
              <a:rPr spc="-5" dirty="0"/>
              <a:t>continuous dependent  </a:t>
            </a:r>
            <a:r>
              <a:rPr dirty="0"/>
              <a:t>variables </a:t>
            </a:r>
            <a:r>
              <a:rPr spc="-5" dirty="0"/>
              <a:t>(DVs) whenever</a:t>
            </a:r>
            <a:r>
              <a:rPr spc="-10" dirty="0"/>
              <a:t> </a:t>
            </a:r>
            <a:r>
              <a:rPr spc="-5" dirty="0"/>
              <a:t>possible</a:t>
            </a:r>
          </a:p>
          <a:p>
            <a:pPr marL="937894" lvl="1" indent="-229235">
              <a:lnSpc>
                <a:spcPts val="2030"/>
              </a:lnSpc>
              <a:buAutoNum type="alphaLcPeriod"/>
              <a:tabLst>
                <a:tab pos="938530" algn="l"/>
              </a:tabLst>
            </a:pPr>
            <a:r>
              <a:rPr sz="1800" dirty="0">
                <a:cs typeface="Caladea"/>
              </a:rPr>
              <a:t>Linear </a:t>
            </a:r>
            <a:r>
              <a:rPr sz="1800" spc="-5" dirty="0">
                <a:cs typeface="Caladea"/>
              </a:rPr>
              <a:t>regression </a:t>
            </a:r>
            <a:r>
              <a:rPr sz="1800" dirty="0">
                <a:cs typeface="Caladea"/>
              </a:rPr>
              <a:t>/ </a:t>
            </a:r>
            <a:r>
              <a:rPr sz="1800" spc="-5" dirty="0">
                <a:cs typeface="Caladea"/>
              </a:rPr>
              <a:t>ANOVA does </a:t>
            </a:r>
            <a:r>
              <a:rPr sz="1800" dirty="0">
                <a:cs typeface="Caladea"/>
              </a:rPr>
              <a:t>not </a:t>
            </a:r>
            <a:r>
              <a:rPr sz="1800" spc="-5" dirty="0">
                <a:cs typeface="Caladea"/>
              </a:rPr>
              <a:t>require </a:t>
            </a:r>
            <a:r>
              <a:rPr sz="1800" dirty="0">
                <a:cs typeface="Caladea"/>
              </a:rPr>
              <a:t>a </a:t>
            </a:r>
            <a:r>
              <a:rPr sz="1800" spc="-5" dirty="0">
                <a:cs typeface="Caladea"/>
              </a:rPr>
              <a:t>large</a:t>
            </a:r>
            <a:r>
              <a:rPr sz="1800" dirty="0">
                <a:cs typeface="Caladea"/>
              </a:rPr>
              <a:t> </a:t>
            </a:r>
            <a:r>
              <a:rPr sz="1800" spc="-10" dirty="0">
                <a:cs typeface="Caladea"/>
              </a:rPr>
              <a:t>sample</a:t>
            </a:r>
            <a:endParaRPr sz="1800" dirty="0">
              <a:cs typeface="Caladea"/>
            </a:endParaRPr>
          </a:p>
          <a:p>
            <a:pPr marL="1395095" marR="5080" lvl="2" indent="-224154">
              <a:lnSpc>
                <a:spcPct val="97800"/>
              </a:lnSpc>
              <a:spcBef>
                <a:spcPts val="20"/>
              </a:spcBef>
              <a:buAutoNum type="romanLcPeriod"/>
              <a:tabLst>
                <a:tab pos="1395730" algn="l"/>
              </a:tabLst>
            </a:pPr>
            <a:r>
              <a:rPr sz="1800" spc="-5" dirty="0">
                <a:cs typeface="Caladea"/>
              </a:rPr>
              <a:t>Categorical DV </a:t>
            </a:r>
            <a:r>
              <a:rPr sz="1800" dirty="0">
                <a:cs typeface="Caladea"/>
              </a:rPr>
              <a:t>models </a:t>
            </a:r>
            <a:r>
              <a:rPr sz="1800" spc="-5" dirty="0">
                <a:cs typeface="Caladea"/>
              </a:rPr>
              <a:t>(e.g. multinomial logit) have </a:t>
            </a:r>
            <a:r>
              <a:rPr sz="1800" dirty="0">
                <a:cs typeface="Caladea"/>
              </a:rPr>
              <a:t>lower </a:t>
            </a:r>
            <a:r>
              <a:rPr sz="1800" spc="-5" dirty="0">
                <a:cs typeface="Caladea"/>
              </a:rPr>
              <a:t>statistical  power than linear models and are usually estimated with maximum  likelihood estimation </a:t>
            </a:r>
            <a:r>
              <a:rPr sz="1800" dirty="0">
                <a:cs typeface="Caladea"/>
              </a:rPr>
              <a:t>(MLE) </a:t>
            </a:r>
            <a:r>
              <a:rPr sz="1800" spc="-5" dirty="0">
                <a:cs typeface="Caladea"/>
              </a:rPr>
              <a:t>which requires larger samples </a:t>
            </a:r>
            <a:r>
              <a:rPr sz="1800" dirty="0">
                <a:cs typeface="Caladea"/>
              </a:rPr>
              <a:t>for </a:t>
            </a:r>
            <a:r>
              <a:rPr sz="1800" spc="-5" dirty="0">
                <a:cs typeface="Caladea"/>
              </a:rPr>
              <a:t>reliable  estimates</a:t>
            </a:r>
            <a:endParaRPr sz="1800" dirty="0">
              <a:cs typeface="Caladea"/>
            </a:endParaRPr>
          </a:p>
          <a:p>
            <a:pPr marL="937894" lvl="1" indent="-229235">
              <a:lnSpc>
                <a:spcPts val="2080"/>
              </a:lnSpc>
              <a:buAutoNum type="alphaLcPeriod"/>
              <a:tabLst>
                <a:tab pos="938530" algn="l"/>
              </a:tabLst>
            </a:pPr>
            <a:r>
              <a:rPr sz="1800" spc="-5" dirty="0">
                <a:cs typeface="Caladea"/>
              </a:rPr>
              <a:t>Experiments often have relatively small sample</a:t>
            </a:r>
            <a:r>
              <a:rPr sz="1800" spc="20" dirty="0">
                <a:cs typeface="Caladea"/>
              </a:rPr>
              <a:t> </a:t>
            </a:r>
            <a:r>
              <a:rPr sz="1800" spc="-5" dirty="0">
                <a:cs typeface="Caladea"/>
              </a:rPr>
              <a:t>sizes</a:t>
            </a:r>
            <a:endParaRPr sz="1800" dirty="0">
              <a:cs typeface="Caladea"/>
            </a:endParaRPr>
          </a:p>
          <a:p>
            <a:pPr marL="1395095" marR="36830" lvl="2" indent="-224154">
              <a:lnSpc>
                <a:spcPts val="2110"/>
              </a:lnSpc>
              <a:spcBef>
                <a:spcPts val="85"/>
              </a:spcBef>
              <a:buAutoNum type="romanLcPeriod"/>
              <a:tabLst>
                <a:tab pos="1395730" algn="l"/>
              </a:tabLst>
            </a:pPr>
            <a:r>
              <a:rPr sz="1800" spc="-5" dirty="0">
                <a:cs typeface="Caladea"/>
              </a:rPr>
              <a:t>Especially for between-subjects experiments, the </a:t>
            </a:r>
            <a:r>
              <a:rPr sz="1800" i="1" dirty="0">
                <a:cs typeface="Caladea"/>
              </a:rPr>
              <a:t>n </a:t>
            </a:r>
            <a:r>
              <a:rPr sz="1800" spc="-5" dirty="0">
                <a:cs typeface="Caladea"/>
              </a:rPr>
              <a:t>sizes </a:t>
            </a:r>
            <a:r>
              <a:rPr sz="1800" spc="-10" dirty="0">
                <a:cs typeface="Caladea"/>
              </a:rPr>
              <a:t>per </a:t>
            </a:r>
            <a:r>
              <a:rPr sz="1800" dirty="0">
                <a:cs typeface="Caladea"/>
              </a:rPr>
              <a:t>condition  can </a:t>
            </a:r>
            <a:r>
              <a:rPr sz="1800" spc="-5" dirty="0">
                <a:cs typeface="Caladea"/>
              </a:rPr>
              <a:t>be relatively</a:t>
            </a:r>
            <a:r>
              <a:rPr sz="1800" dirty="0">
                <a:cs typeface="Caladea"/>
              </a:rPr>
              <a:t> </a:t>
            </a:r>
            <a:r>
              <a:rPr sz="1800" spc="-5" dirty="0">
                <a:cs typeface="Caladea"/>
              </a:rPr>
              <a:t>small</a:t>
            </a:r>
            <a:endParaRPr sz="1800" dirty="0">
              <a:cs typeface="Caladea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11"/>
          </p:nvPr>
        </p:nvSpPr>
        <p:spPr>
          <a:xfrm>
            <a:off x="2764639" y="6570854"/>
            <a:ext cx="3617103" cy="142988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>
                <a:latin typeface="Palatino Linotype" panose="02040502050505030304" pitchFamily="18" charset="0"/>
              </a:rPr>
              <a:t>Survey</a:t>
            </a:r>
            <a:r>
              <a:rPr spc="-60" dirty="0">
                <a:latin typeface="Palatino Linotype" panose="02040502050505030304" pitchFamily="18" charset="0"/>
              </a:rPr>
              <a:t> </a:t>
            </a:r>
            <a:r>
              <a:rPr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7425344" y="6559313"/>
            <a:ext cx="984019" cy="16607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-5" dirty="0">
                <a:latin typeface="Palatino Linotype" panose="02040502050505030304" pitchFamily="18" charset="0"/>
              </a:rPr>
              <a:t>Page</a:t>
            </a:r>
            <a:r>
              <a:rPr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dirty="0">
                <a:latin typeface="Palatino Linotype" panose="02040502050505030304" pitchFamily="18" charset="0"/>
              </a:rPr>
              <a:t>32</a:t>
            </a:fld>
            <a:endParaRPr dirty="0">
              <a:latin typeface="Palatino Linotype" panose="02040502050505030304" pitchFamily="18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337819"/>
            <a:ext cx="535559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u="none" spc="-10" dirty="0">
                <a:solidFill>
                  <a:srgbClr val="006FC0"/>
                </a:solidFill>
              </a:rPr>
              <a:t>Using </a:t>
            </a:r>
            <a:r>
              <a:rPr sz="2500" u="none" spc="-5" dirty="0">
                <a:solidFill>
                  <a:srgbClr val="006FC0"/>
                </a:solidFill>
              </a:rPr>
              <a:t>scales </a:t>
            </a:r>
            <a:r>
              <a:rPr sz="2500" u="none" dirty="0">
                <a:solidFill>
                  <a:srgbClr val="006FC0"/>
                </a:solidFill>
              </a:rPr>
              <a:t>for </a:t>
            </a:r>
            <a:r>
              <a:rPr sz="2500" u="none" spc="-5" dirty="0">
                <a:solidFill>
                  <a:srgbClr val="006FC0"/>
                </a:solidFill>
              </a:rPr>
              <a:t>dependent</a:t>
            </a:r>
            <a:r>
              <a:rPr sz="2500" u="none" spc="5" dirty="0">
                <a:solidFill>
                  <a:srgbClr val="006FC0"/>
                </a:solidFill>
              </a:rPr>
              <a:t> </a:t>
            </a:r>
            <a:r>
              <a:rPr sz="2500" u="none" spc="-5" dirty="0">
                <a:solidFill>
                  <a:srgbClr val="006FC0"/>
                </a:solidFill>
              </a:rPr>
              <a:t>variables</a:t>
            </a:r>
            <a:endParaRPr sz="250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11"/>
          </p:nvPr>
        </p:nvSpPr>
        <p:spPr>
          <a:xfrm>
            <a:off x="2764639" y="6570854"/>
            <a:ext cx="3617103" cy="142988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>
                <a:latin typeface="Palatino Linotype" panose="02040502050505030304" pitchFamily="18" charset="0"/>
              </a:rPr>
              <a:t>Survey</a:t>
            </a:r>
            <a:r>
              <a:rPr spc="-60" dirty="0">
                <a:latin typeface="Palatino Linotype" panose="02040502050505030304" pitchFamily="18" charset="0"/>
              </a:rPr>
              <a:t> </a:t>
            </a:r>
            <a:r>
              <a:rPr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7425344" y="6559313"/>
            <a:ext cx="984019" cy="16607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-5" dirty="0">
                <a:latin typeface="Palatino Linotype" panose="02040502050505030304" pitchFamily="18" charset="0"/>
              </a:rPr>
              <a:t>Page</a:t>
            </a:r>
            <a:r>
              <a:rPr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dirty="0">
                <a:latin typeface="Palatino Linotype" panose="02040502050505030304" pitchFamily="18" charset="0"/>
              </a:rPr>
              <a:t>33</a:t>
            </a:fld>
            <a:endParaRPr dirty="0">
              <a:latin typeface="Palatino Linotype" panose="0204050205050503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1161034"/>
            <a:ext cx="8159750" cy="31073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9235">
              <a:lnSpc>
                <a:spcPts val="2130"/>
              </a:lnSpc>
              <a:spcBef>
                <a:spcPts val="100"/>
              </a:spcBef>
              <a:buAutoNum type="arabicPeriod"/>
              <a:tabLst>
                <a:tab pos="2419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Using scales for your DVs is almost always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a good</a:t>
            </a:r>
            <a:r>
              <a:rPr sz="1800" spc="15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idea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698500" lvl="1" indent="-229235">
              <a:lnSpc>
                <a:spcPts val="2105"/>
              </a:lnSpc>
              <a:buAutoNum type="alphaLcPeriod"/>
              <a:tabLst>
                <a:tab pos="6991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Multiple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categorical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items can become continuous with scaling</a:t>
            </a:r>
            <a:r>
              <a:rPr sz="1800" spc="25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techniques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698500" marR="5080" lvl="1" indent="-228600">
              <a:lnSpc>
                <a:spcPts val="2110"/>
              </a:lnSpc>
              <a:spcBef>
                <a:spcPts val="85"/>
              </a:spcBef>
              <a:buAutoNum type="alphaLcPeriod"/>
              <a:tabLst>
                <a:tab pos="6991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Multiple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items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combined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into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scales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can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limit the impact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of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random error for  any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one item</a:t>
            </a:r>
          </a:p>
          <a:p>
            <a:pPr lvl="1">
              <a:lnSpc>
                <a:spcPct val="100000"/>
              </a:lnSpc>
              <a:spcBef>
                <a:spcPts val="55"/>
              </a:spcBef>
              <a:buFont typeface="Caladea"/>
              <a:buAutoNum type="alphaLcPeriod"/>
            </a:pPr>
            <a:endParaRPr sz="2400" dirty="0">
              <a:latin typeface="Palatino Linotype" panose="02040502050505030304" pitchFamily="18" charset="0"/>
              <a:cs typeface="Caladea"/>
            </a:endParaRPr>
          </a:p>
          <a:p>
            <a:pPr marL="241300" marR="147320" indent="-229235">
              <a:lnSpc>
                <a:spcPct val="97500"/>
              </a:lnSpc>
              <a:buAutoNum type="arabicPeriod"/>
              <a:tabLst>
                <a:tab pos="2419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The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competence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and warmth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scales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are good examples. In Mize and Manago  2018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SCur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each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item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was asked as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a 7-category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ordinal item (anchored from 1 =  “Not at All” to 7 = “Extremely”). The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items in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the scales</a:t>
            </a:r>
            <a:r>
              <a:rPr sz="1800" spc="5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are: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698500" lvl="1" indent="-229235">
              <a:lnSpc>
                <a:spcPts val="2090"/>
              </a:lnSpc>
              <a:buFont typeface="Caladea"/>
              <a:buAutoNum type="alphaLcPeriod"/>
              <a:tabLst>
                <a:tab pos="699135" algn="l"/>
              </a:tabLst>
            </a:pPr>
            <a:r>
              <a:rPr sz="1800" b="1" spc="-5" dirty="0">
                <a:latin typeface="Palatino Linotype" panose="02040502050505030304" pitchFamily="18" charset="0"/>
                <a:cs typeface="Caladea"/>
              </a:rPr>
              <a:t>Competence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: intelligent, confident, competent, independent,</a:t>
            </a:r>
            <a:r>
              <a:rPr sz="1800" spc="35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competitive</a:t>
            </a:r>
          </a:p>
          <a:p>
            <a:pPr marL="698500" lvl="1" indent="-229235">
              <a:lnSpc>
                <a:spcPts val="2135"/>
              </a:lnSpc>
              <a:buFont typeface="Caladea"/>
              <a:buAutoNum type="alphaLcPeriod"/>
              <a:tabLst>
                <a:tab pos="699135" algn="l"/>
              </a:tabLst>
            </a:pPr>
            <a:r>
              <a:rPr sz="1800" b="1" spc="-5" dirty="0">
                <a:latin typeface="Palatino Linotype" panose="02040502050505030304" pitchFamily="18" charset="0"/>
                <a:cs typeface="Caladea"/>
              </a:rPr>
              <a:t>Warmth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: tolerant, warm, good-natured,</a:t>
            </a:r>
            <a:r>
              <a:rPr sz="1800" spc="5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sincere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9517" y="365759"/>
            <a:ext cx="8300317" cy="54826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Palatino Linotype" panose="02040502050505030304" pitchFamily="18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11"/>
          </p:nvPr>
        </p:nvSpPr>
        <p:spPr>
          <a:xfrm>
            <a:off x="2764639" y="6570854"/>
            <a:ext cx="3617103" cy="142988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>
                <a:latin typeface="Palatino Linotype" panose="02040502050505030304" pitchFamily="18" charset="0"/>
              </a:rPr>
              <a:t>Survey</a:t>
            </a:r>
            <a:r>
              <a:rPr spc="-60" dirty="0">
                <a:latin typeface="Palatino Linotype" panose="02040502050505030304" pitchFamily="18" charset="0"/>
              </a:rPr>
              <a:t> </a:t>
            </a:r>
            <a:r>
              <a:rPr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7425344" y="6559313"/>
            <a:ext cx="984019" cy="16607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-5" dirty="0">
                <a:latin typeface="Palatino Linotype" panose="02040502050505030304" pitchFamily="18" charset="0"/>
              </a:rPr>
              <a:t>Page</a:t>
            </a:r>
            <a:r>
              <a:rPr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dirty="0">
                <a:latin typeface="Palatino Linotype" panose="02040502050505030304" pitchFamily="18" charset="0"/>
              </a:rPr>
              <a:t>34</a:t>
            </a:fld>
            <a:endParaRPr dirty="0">
              <a:latin typeface="Palatino Linotype" panose="02040502050505030304" pitchFamily="18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6073" y="617269"/>
            <a:ext cx="8165716" cy="52039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Palatino Linotype" panose="02040502050505030304" pitchFamily="18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11"/>
          </p:nvPr>
        </p:nvSpPr>
        <p:spPr>
          <a:xfrm>
            <a:off x="2764639" y="6570854"/>
            <a:ext cx="3617103" cy="142988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>
                <a:latin typeface="Palatino Linotype" panose="02040502050505030304" pitchFamily="18" charset="0"/>
              </a:rPr>
              <a:t>Survey</a:t>
            </a:r>
            <a:r>
              <a:rPr spc="-60" dirty="0">
                <a:latin typeface="Palatino Linotype" panose="02040502050505030304" pitchFamily="18" charset="0"/>
              </a:rPr>
              <a:t> </a:t>
            </a:r>
            <a:r>
              <a:rPr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7425344" y="6559313"/>
            <a:ext cx="984019" cy="16607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-5" dirty="0">
                <a:latin typeface="Palatino Linotype" panose="02040502050505030304" pitchFamily="18" charset="0"/>
              </a:rPr>
              <a:t>Page</a:t>
            </a:r>
            <a:r>
              <a:rPr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dirty="0">
                <a:latin typeface="Palatino Linotype" panose="02040502050505030304" pitchFamily="18" charset="0"/>
              </a:rPr>
              <a:t>35</a:t>
            </a:fld>
            <a:endParaRPr dirty="0">
              <a:latin typeface="Palatino Linotype" panose="02040502050505030304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00" y="333247"/>
            <a:ext cx="497078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5" dirty="0">
                <a:solidFill>
                  <a:srgbClr val="C00000"/>
                </a:solidFill>
                <a:latin typeface="Palatino Linotype" panose="02040502050505030304" pitchFamily="18" charset="0"/>
                <a:cs typeface="Caladea"/>
              </a:rPr>
              <a:t>Group </a:t>
            </a:r>
            <a:r>
              <a:rPr sz="3000" b="1" dirty="0">
                <a:solidFill>
                  <a:srgbClr val="C00000"/>
                </a:solidFill>
                <a:latin typeface="Palatino Linotype" panose="02040502050505030304" pitchFamily="18" charset="0"/>
                <a:cs typeface="Caladea"/>
              </a:rPr>
              <a:t>Position</a:t>
            </a:r>
            <a:r>
              <a:rPr sz="3000" b="1" spc="-80" dirty="0">
                <a:solidFill>
                  <a:srgbClr val="C00000"/>
                </a:solidFill>
                <a:latin typeface="Palatino Linotype" panose="02040502050505030304" pitchFamily="18" charset="0"/>
                <a:cs typeface="Caladea"/>
              </a:rPr>
              <a:t> </a:t>
            </a:r>
            <a:r>
              <a:rPr sz="3000" b="1" dirty="0">
                <a:solidFill>
                  <a:srgbClr val="C00000"/>
                </a:solidFill>
                <a:latin typeface="Palatino Linotype" panose="02040502050505030304" pitchFamily="18" charset="0"/>
                <a:cs typeface="Caladea"/>
              </a:rPr>
              <a:t>Experiments</a:t>
            </a:r>
            <a:endParaRPr sz="3000" dirty="0">
              <a:latin typeface="Palatino Linotype" panose="02040502050505030304" pitchFamily="18" charset="0"/>
              <a:cs typeface="Calade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1133602"/>
            <a:ext cx="8046720" cy="56832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241300" marR="5080" indent="-229235">
              <a:lnSpc>
                <a:spcPts val="2110"/>
              </a:lnSpc>
              <a:spcBef>
                <a:spcPts val="210"/>
              </a:spcBef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1. How do demographic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changes in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the U.S. influence political attitudes? </a:t>
            </a:r>
            <a:r>
              <a:rPr sz="1800" spc="-5" dirty="0">
                <a:solidFill>
                  <a:srgbClr val="0000FF"/>
                </a:solidFill>
                <a:latin typeface="Palatino Linotype" panose="02040502050505030304" pitchFamily="18" charset="0"/>
                <a:cs typeface="Caladea"/>
                <a:hlinkClick r:id="rId2"/>
              </a:rPr>
              <a:t>Wetts and  Willer 2018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designed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a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very clever manipulation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to study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these</a:t>
            </a:r>
            <a:r>
              <a:rPr sz="1800" spc="15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effects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57797" y="2074545"/>
            <a:ext cx="8104399" cy="38913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Palatino Linotype" panose="02040502050505030304" pitchFamily="18" charset="0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xfrm>
            <a:off x="2764639" y="6532382"/>
            <a:ext cx="3617103" cy="219932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>
                <a:latin typeface="Palatino Linotype" panose="02040502050505030304" pitchFamily="18" charset="0"/>
              </a:rPr>
              <a:t>Survey</a:t>
            </a:r>
            <a:r>
              <a:rPr spc="-60" dirty="0">
                <a:latin typeface="Palatino Linotype" panose="02040502050505030304" pitchFamily="18" charset="0"/>
              </a:rPr>
              <a:t> </a:t>
            </a:r>
            <a:r>
              <a:rPr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xfrm>
            <a:off x="7425344" y="6532382"/>
            <a:ext cx="984019" cy="219932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-5" dirty="0">
                <a:latin typeface="Palatino Linotype" panose="02040502050505030304" pitchFamily="18" charset="0"/>
              </a:rPr>
              <a:t>Page</a:t>
            </a:r>
            <a:r>
              <a:rPr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dirty="0">
                <a:latin typeface="Palatino Linotype" panose="02040502050505030304" pitchFamily="18" charset="0"/>
              </a:rPr>
              <a:t>36</a:t>
            </a:fld>
            <a:endParaRPr dirty="0">
              <a:latin typeface="Palatino Linotype" panose="02040502050505030304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342391"/>
            <a:ext cx="22263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0" u="none" spc="-5" dirty="0">
                <a:solidFill>
                  <a:srgbClr val="0000FF"/>
                </a:solidFill>
                <a:cs typeface="Caladea"/>
                <a:hlinkClick r:id="rId2"/>
              </a:rPr>
              <a:t>Wetts and Willer</a:t>
            </a:r>
            <a:r>
              <a:rPr sz="1800" b="0" u="none" spc="-65" dirty="0">
                <a:solidFill>
                  <a:srgbClr val="0000FF"/>
                </a:solidFill>
                <a:cs typeface="Caladea"/>
                <a:hlinkClick r:id="rId2"/>
              </a:rPr>
              <a:t> </a:t>
            </a:r>
            <a:r>
              <a:rPr sz="1800" b="0" u="none" spc="-5" dirty="0">
                <a:solidFill>
                  <a:srgbClr val="0000FF"/>
                </a:solidFill>
                <a:cs typeface="Caladea"/>
                <a:hlinkClick r:id="rId2"/>
              </a:rPr>
              <a:t>2018</a:t>
            </a:r>
            <a:endParaRPr sz="1800" dirty="0">
              <a:cs typeface="Caladea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11"/>
          </p:nvPr>
        </p:nvSpPr>
        <p:spPr>
          <a:xfrm>
            <a:off x="2764639" y="6570854"/>
            <a:ext cx="3617103" cy="142988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>
                <a:latin typeface="Palatino Linotype" panose="02040502050505030304" pitchFamily="18" charset="0"/>
              </a:rPr>
              <a:t>Survey</a:t>
            </a:r>
            <a:r>
              <a:rPr spc="-60" dirty="0">
                <a:latin typeface="Palatino Linotype" panose="02040502050505030304" pitchFamily="18" charset="0"/>
              </a:rPr>
              <a:t> </a:t>
            </a:r>
            <a:r>
              <a:rPr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12"/>
          </p:nvPr>
        </p:nvSpPr>
        <p:spPr>
          <a:xfrm>
            <a:off x="7425344" y="6559313"/>
            <a:ext cx="984019" cy="16607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-5" dirty="0">
                <a:latin typeface="Palatino Linotype" panose="02040502050505030304" pitchFamily="18" charset="0"/>
              </a:rPr>
              <a:t>Page</a:t>
            </a:r>
            <a:r>
              <a:rPr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dirty="0">
                <a:latin typeface="Palatino Linotype" panose="02040502050505030304" pitchFamily="18" charset="0"/>
              </a:rPr>
              <a:t>37</a:t>
            </a:fld>
            <a:endParaRPr dirty="0">
              <a:latin typeface="Palatino Linotype" panose="0204050205050503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5459679"/>
            <a:ext cx="8388985" cy="83502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5080">
              <a:lnSpc>
                <a:spcPct val="97500"/>
              </a:lnSpc>
              <a:spcBef>
                <a:spcPts val="150"/>
              </a:spcBef>
            </a:pPr>
            <a:r>
              <a:rPr sz="1800" i="1" spc="-5" dirty="0">
                <a:latin typeface="Palatino Linotype" panose="02040502050505030304" pitchFamily="18" charset="0"/>
                <a:cs typeface="Caladea"/>
              </a:rPr>
              <a:t>“Whites assigned to the Decline Salient condition reported significantly… higher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levels of 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racial </a:t>
            </a:r>
            <a:r>
              <a:rPr sz="1800" i="1" spc="-10" dirty="0">
                <a:latin typeface="Palatino Linotype" panose="02040502050505030304" pitchFamily="18" charset="0"/>
                <a:cs typeface="Caladea"/>
              </a:rPr>
              <a:t>resentment…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and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opposition to welfare than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those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assigned to the Majority  Salient condition.” </a:t>
            </a:r>
            <a:r>
              <a:rPr sz="1500" spc="-5" dirty="0">
                <a:latin typeface="Palatino Linotype" panose="02040502050505030304" pitchFamily="18" charset="0"/>
                <a:cs typeface="Caladea"/>
              </a:rPr>
              <a:t>(Wetts and Willer 2018</a:t>
            </a:r>
            <a:r>
              <a:rPr sz="1500" spc="25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500" spc="-5" dirty="0">
                <a:latin typeface="Palatino Linotype" panose="02040502050505030304" pitchFamily="18" charset="0"/>
                <a:cs typeface="Caladea"/>
              </a:rPr>
              <a:t>p.15-16)</a:t>
            </a:r>
            <a:endParaRPr sz="1500" dirty="0">
              <a:latin typeface="Palatino Linotype" panose="02040502050505030304" pitchFamily="18" charset="0"/>
              <a:cs typeface="Calade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87289" y="939374"/>
            <a:ext cx="8084158" cy="41749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Palatino Linotype" panose="02040502050505030304" pitchFamily="18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337819"/>
            <a:ext cx="3084830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u="none" spc="-5" dirty="0">
                <a:solidFill>
                  <a:srgbClr val="006FC0"/>
                </a:solidFill>
              </a:rPr>
              <a:t>Ethics </a:t>
            </a:r>
            <a:r>
              <a:rPr sz="2500" u="none" spc="-10" dirty="0">
                <a:solidFill>
                  <a:srgbClr val="006FC0"/>
                </a:solidFill>
              </a:rPr>
              <a:t>and</a:t>
            </a:r>
            <a:r>
              <a:rPr sz="2500" u="none" spc="-40" dirty="0">
                <a:solidFill>
                  <a:srgbClr val="006FC0"/>
                </a:solidFill>
              </a:rPr>
              <a:t> </a:t>
            </a:r>
            <a:r>
              <a:rPr sz="2500" u="none" spc="-5" dirty="0">
                <a:solidFill>
                  <a:srgbClr val="006FC0"/>
                </a:solidFill>
              </a:rPr>
              <a:t>Deception</a:t>
            </a:r>
            <a:endParaRPr sz="250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11"/>
          </p:nvPr>
        </p:nvSpPr>
        <p:spPr>
          <a:xfrm>
            <a:off x="2764639" y="6570854"/>
            <a:ext cx="3617103" cy="142988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>
                <a:latin typeface="Palatino Linotype" panose="02040502050505030304" pitchFamily="18" charset="0"/>
              </a:rPr>
              <a:t>Survey</a:t>
            </a:r>
            <a:r>
              <a:rPr spc="-60" dirty="0">
                <a:latin typeface="Palatino Linotype" panose="02040502050505030304" pitchFamily="18" charset="0"/>
              </a:rPr>
              <a:t> </a:t>
            </a:r>
            <a:r>
              <a:rPr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7425344" y="6559313"/>
            <a:ext cx="984019" cy="16607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-5" dirty="0">
                <a:latin typeface="Palatino Linotype" panose="02040502050505030304" pitchFamily="18" charset="0"/>
              </a:rPr>
              <a:t>Page</a:t>
            </a:r>
            <a:r>
              <a:rPr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dirty="0">
                <a:latin typeface="Palatino Linotype" panose="02040502050505030304" pitchFamily="18" charset="0"/>
              </a:rPr>
              <a:t>38</a:t>
            </a:fld>
            <a:endParaRPr dirty="0">
              <a:latin typeface="Palatino Linotype" panose="0204050205050503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1113790"/>
            <a:ext cx="8051165" cy="46337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9235">
              <a:lnSpc>
                <a:spcPts val="2135"/>
              </a:lnSpc>
              <a:spcBef>
                <a:spcPts val="100"/>
              </a:spcBef>
              <a:buAutoNum type="arabicPeriod"/>
              <a:tabLst>
                <a:tab pos="2419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Is deception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ethical in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your</a:t>
            </a:r>
            <a:r>
              <a:rPr sz="1800" spc="1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experiment?</a:t>
            </a:r>
          </a:p>
          <a:p>
            <a:pPr marL="698500" lvl="1" indent="-229235" algn="just">
              <a:lnSpc>
                <a:spcPts val="2135"/>
              </a:lnSpc>
              <a:buAutoNum type="alphaLcPeriod"/>
              <a:tabLst>
                <a:tab pos="6991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If you’re an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economist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the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answer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is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no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Caladea"/>
              <a:buAutoNum type="alphaLcPeriod"/>
            </a:pP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241300" marR="90805" indent="-229235" algn="just">
              <a:lnSpc>
                <a:spcPct val="97600"/>
              </a:lnSpc>
              <a:buAutoNum type="arabicPeriod"/>
              <a:tabLst>
                <a:tab pos="2419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Sociologists, psychologists,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political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scientists, and other social scientists on the 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other hand,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tend to argue that there are many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questions—especially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those that  are due to unconscious processes and/or prone to social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desirability—that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are 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difficult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to study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and come to accurate conclusions about without</a:t>
            </a:r>
            <a:r>
              <a:rPr sz="1800" spc="75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deception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698500" lvl="1" indent="-229235" algn="just">
              <a:lnSpc>
                <a:spcPts val="2110"/>
              </a:lnSpc>
              <a:buAutoNum type="alphaLcPeriod"/>
              <a:tabLst>
                <a:tab pos="6991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E.g. Imagine asking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a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 participant: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Caladea"/>
              <a:buAutoNum type="alphaLcPeriod"/>
            </a:pP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698500" marR="5080" indent="50165">
              <a:lnSpc>
                <a:spcPct val="97600"/>
              </a:lnSpc>
              <a:spcBef>
                <a:spcPts val="5"/>
              </a:spcBef>
            </a:pPr>
            <a:r>
              <a:rPr sz="1800" i="1" spc="-5" dirty="0">
                <a:latin typeface="Palatino Linotype" panose="02040502050505030304" pitchFamily="18" charset="0"/>
                <a:cs typeface="Caladea"/>
              </a:rPr>
              <a:t>“We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are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interested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in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whether </a:t>
            </a:r>
            <a:r>
              <a:rPr sz="1800" i="1" spc="-10" dirty="0">
                <a:latin typeface="Palatino Linotype" panose="02040502050505030304" pitchFamily="18" charset="0"/>
                <a:cs typeface="Caladea"/>
              </a:rPr>
              <a:t>people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consider race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when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evaluating job  applicants. </a:t>
            </a:r>
            <a:r>
              <a:rPr sz="1800" i="1" spc="-10" dirty="0">
                <a:latin typeface="Palatino Linotype" panose="02040502050505030304" pitchFamily="18" charset="0"/>
                <a:cs typeface="Caladea"/>
              </a:rPr>
              <a:t>Please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view these </a:t>
            </a:r>
            <a:r>
              <a:rPr sz="1800" i="1" spc="-10" dirty="0">
                <a:latin typeface="Palatino Linotype" panose="02040502050505030304" pitchFamily="18" charset="0"/>
                <a:cs typeface="Caladea"/>
              </a:rPr>
              <a:t>two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identical job applicants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that </a:t>
            </a:r>
            <a:r>
              <a:rPr sz="1800" i="1" spc="-10" dirty="0">
                <a:latin typeface="Palatino Linotype" panose="02040502050505030304" pitchFamily="18" charset="0"/>
                <a:cs typeface="Caladea"/>
              </a:rPr>
              <a:t>we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artificially  created: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one is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the resume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of an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equivalently qualified white man;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the other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is 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an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identical </a:t>
            </a:r>
            <a:r>
              <a:rPr sz="1800" i="1" spc="-10" dirty="0">
                <a:latin typeface="Palatino Linotype" panose="02040502050505030304" pitchFamily="18" charset="0"/>
                <a:cs typeface="Caladea"/>
              </a:rPr>
              <a:t>resume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except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we intentionally made their </a:t>
            </a:r>
            <a:r>
              <a:rPr sz="1800" i="1" spc="-10" dirty="0">
                <a:latin typeface="Palatino Linotype" panose="02040502050505030304" pitchFamily="18" charset="0"/>
                <a:cs typeface="Caladea"/>
              </a:rPr>
              <a:t>name</a:t>
            </a:r>
            <a:r>
              <a:rPr sz="1800" i="1" spc="3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sound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698500">
              <a:lnSpc>
                <a:spcPts val="2110"/>
              </a:lnSpc>
            </a:pPr>
            <a:r>
              <a:rPr sz="1800" i="1" spc="-5" dirty="0">
                <a:latin typeface="Palatino Linotype" panose="02040502050505030304" pitchFamily="18" charset="0"/>
                <a:cs typeface="Caladea"/>
              </a:rPr>
              <a:t>stereotypically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black.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Who do you think is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more</a:t>
            </a:r>
            <a:r>
              <a:rPr sz="1800" i="1" spc="1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qualified?”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50" dirty="0">
              <a:latin typeface="Palatino Linotype" panose="02040502050505030304" pitchFamily="18" charset="0"/>
              <a:cs typeface="Caladea"/>
            </a:endParaRPr>
          </a:p>
          <a:p>
            <a:pPr marL="1155700" lvl="2" indent="-224790">
              <a:lnSpc>
                <a:spcPct val="100000"/>
              </a:lnSpc>
              <a:buAutoNum type="romanLcPeriod"/>
              <a:tabLst>
                <a:tab pos="1156335" algn="l"/>
              </a:tabLst>
            </a:pPr>
            <a:r>
              <a:rPr sz="1800" dirty="0">
                <a:latin typeface="Palatino Linotype" panose="02040502050505030304" pitchFamily="18" charset="0"/>
                <a:cs typeface="Caladea"/>
              </a:rPr>
              <a:t>You don’t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really expect truthful answers do</a:t>
            </a:r>
            <a:r>
              <a:rPr sz="1800" spc="1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you?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337819"/>
            <a:ext cx="526224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u="none" spc="-5" dirty="0">
                <a:solidFill>
                  <a:srgbClr val="006FC0"/>
                </a:solidFill>
              </a:rPr>
              <a:t>Addressing </a:t>
            </a:r>
            <a:r>
              <a:rPr sz="2500" u="none" spc="-10" dirty="0">
                <a:solidFill>
                  <a:srgbClr val="006FC0"/>
                </a:solidFill>
              </a:rPr>
              <a:t>and </a:t>
            </a:r>
            <a:r>
              <a:rPr sz="2500" u="none" spc="-5" dirty="0">
                <a:solidFill>
                  <a:srgbClr val="006FC0"/>
                </a:solidFill>
              </a:rPr>
              <a:t>justifying</a:t>
            </a:r>
            <a:r>
              <a:rPr sz="2500" u="none" spc="25" dirty="0">
                <a:solidFill>
                  <a:srgbClr val="006FC0"/>
                </a:solidFill>
              </a:rPr>
              <a:t> </a:t>
            </a:r>
            <a:r>
              <a:rPr sz="2500" u="none" spc="-5" dirty="0">
                <a:solidFill>
                  <a:srgbClr val="006FC0"/>
                </a:solidFill>
              </a:rPr>
              <a:t>deception</a:t>
            </a:r>
            <a:endParaRPr sz="250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11"/>
          </p:nvPr>
        </p:nvSpPr>
        <p:spPr>
          <a:xfrm>
            <a:off x="2764639" y="6570854"/>
            <a:ext cx="3617103" cy="142988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>
                <a:latin typeface="Palatino Linotype" panose="02040502050505030304" pitchFamily="18" charset="0"/>
              </a:rPr>
              <a:t>Survey</a:t>
            </a:r>
            <a:r>
              <a:rPr spc="-60" dirty="0">
                <a:latin typeface="Palatino Linotype" panose="02040502050505030304" pitchFamily="18" charset="0"/>
              </a:rPr>
              <a:t> </a:t>
            </a:r>
            <a:r>
              <a:rPr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7425344" y="6559313"/>
            <a:ext cx="984019" cy="16607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-5" dirty="0">
                <a:latin typeface="Palatino Linotype" panose="02040502050505030304" pitchFamily="18" charset="0"/>
              </a:rPr>
              <a:t>Page</a:t>
            </a:r>
            <a:r>
              <a:rPr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dirty="0">
                <a:latin typeface="Palatino Linotype" panose="02040502050505030304" pitchFamily="18" charset="0"/>
              </a:rPr>
              <a:t>39</a:t>
            </a:fld>
            <a:endParaRPr dirty="0">
              <a:latin typeface="Palatino Linotype" panose="0204050205050503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1113790"/>
            <a:ext cx="8331200" cy="5183086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5080">
              <a:lnSpc>
                <a:spcPct val="97700"/>
              </a:lnSpc>
              <a:spcBef>
                <a:spcPts val="150"/>
              </a:spcBef>
            </a:pPr>
            <a:r>
              <a:rPr sz="1800" i="1" dirty="0">
                <a:latin typeface="Palatino Linotype" panose="02040502050505030304" pitchFamily="18" charset="0"/>
                <a:cs typeface="Caladea"/>
              </a:rPr>
              <a:t>“Similarly,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economists who review experimental work for granting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agencies, including 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some foundations, raise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this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point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in an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effort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to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impose their standards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of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research (or  rules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of the </a:t>
            </a:r>
            <a:r>
              <a:rPr sz="1800" i="1" spc="-10" dirty="0">
                <a:latin typeface="Palatino Linotype" panose="02040502050505030304" pitchFamily="18" charset="0"/>
                <a:cs typeface="Caladea"/>
              </a:rPr>
              <a:t>game)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on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experimentalists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in other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social-science disciplines.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{Footnote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3:  Both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of the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authors of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this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essay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are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familiar with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actual </a:t>
            </a:r>
            <a:r>
              <a:rPr sz="1800" i="1" spc="-10" dirty="0">
                <a:latin typeface="Palatino Linotype" panose="02040502050505030304" pitchFamily="18" charset="0"/>
                <a:cs typeface="Caladea"/>
              </a:rPr>
              <a:t>examples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of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manuscripts being  rejected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on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these grounds and for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major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revisions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being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required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(often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involving the  waste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of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subject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and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investigator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time) to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avoid deception </a:t>
            </a:r>
            <a:r>
              <a:rPr sz="1800" i="1" dirty="0">
                <a:latin typeface="Palatino Linotype" panose="02040502050505030304" pitchFamily="18" charset="0"/>
                <a:cs typeface="Caladea"/>
              </a:rPr>
              <a:t>in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the proposed research as a  condition for awarding funds.}” </a:t>
            </a:r>
            <a:r>
              <a:rPr sz="1500" spc="-5" dirty="0">
                <a:latin typeface="Palatino Linotype" panose="02040502050505030304" pitchFamily="18" charset="0"/>
                <a:cs typeface="Caladea"/>
              </a:rPr>
              <a:t>(</a:t>
            </a:r>
            <a:r>
              <a:rPr sz="1500" spc="-5" dirty="0">
                <a:solidFill>
                  <a:srgbClr val="0000FF"/>
                </a:solidFill>
                <a:latin typeface="Palatino Linotype" panose="02040502050505030304" pitchFamily="18" charset="0"/>
                <a:cs typeface="Caladea"/>
                <a:hlinkClick r:id="rId2"/>
              </a:rPr>
              <a:t>Cook and Yamagishi</a:t>
            </a:r>
            <a:r>
              <a:rPr sz="1500" spc="35" dirty="0">
                <a:solidFill>
                  <a:srgbClr val="0000FF"/>
                </a:solidFill>
                <a:latin typeface="Palatino Linotype" panose="02040502050505030304" pitchFamily="18" charset="0"/>
                <a:cs typeface="Caladea"/>
                <a:hlinkClick r:id="rId2"/>
              </a:rPr>
              <a:t> </a:t>
            </a:r>
            <a:r>
              <a:rPr sz="1500" spc="-5" dirty="0">
                <a:solidFill>
                  <a:srgbClr val="0000FF"/>
                </a:solidFill>
                <a:latin typeface="Palatino Linotype" panose="02040502050505030304" pitchFamily="18" charset="0"/>
                <a:cs typeface="Caladea"/>
                <a:hlinkClick r:id="rId2"/>
              </a:rPr>
              <a:t>2008</a:t>
            </a:r>
            <a:r>
              <a:rPr sz="1500" spc="-5" dirty="0">
                <a:latin typeface="Palatino Linotype" panose="02040502050505030304" pitchFamily="18" charset="0"/>
                <a:cs typeface="Caladea"/>
              </a:rPr>
              <a:t>)</a:t>
            </a:r>
            <a:endParaRPr sz="1500" dirty="0">
              <a:latin typeface="Palatino Linotype" panose="02040502050505030304" pitchFamily="18" charset="0"/>
              <a:cs typeface="Caladea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 dirty="0">
              <a:latin typeface="Palatino Linotype" panose="02040502050505030304" pitchFamily="18" charset="0"/>
              <a:cs typeface="Caladea"/>
            </a:endParaRPr>
          </a:p>
          <a:p>
            <a:pPr marL="469900" indent="-229235">
              <a:lnSpc>
                <a:spcPts val="2135"/>
              </a:lnSpc>
              <a:buAutoNum type="arabicPeriod"/>
              <a:tabLst>
                <a:tab pos="470534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It is difficult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to know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whether use of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deception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will be questioned or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 not</a:t>
            </a:r>
          </a:p>
          <a:p>
            <a:pPr marL="927100" marR="276860" indent="-228600">
              <a:lnSpc>
                <a:spcPct val="97600"/>
              </a:lnSpc>
              <a:spcBef>
                <a:spcPts val="30"/>
              </a:spcBef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a. For most sociology journals, reviewers do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not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question the validity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of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the  researcher based on whether deception is used (this is especially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true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for  journals that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often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publish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experiment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work,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e.g. </a:t>
            </a:r>
            <a:r>
              <a:rPr sz="1800" i="1" spc="-5" dirty="0">
                <a:latin typeface="Palatino Linotype" panose="02040502050505030304" pitchFamily="18" charset="0"/>
                <a:cs typeface="Caladea"/>
              </a:rPr>
              <a:t>Social Psychology  Quarterly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)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50" dirty="0">
              <a:latin typeface="Palatino Linotype" panose="02040502050505030304" pitchFamily="18" charset="0"/>
              <a:cs typeface="Caladea"/>
            </a:endParaRPr>
          </a:p>
          <a:p>
            <a:pPr marL="469900" marR="827405" indent="-229235">
              <a:lnSpc>
                <a:spcPts val="2110"/>
              </a:lnSpc>
              <a:spcBef>
                <a:spcPts val="5"/>
              </a:spcBef>
              <a:buAutoNum type="arabicPeriod" startAt="2"/>
              <a:tabLst>
                <a:tab pos="470534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For more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general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audiences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and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funding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agencies,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best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to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address use of  deception directly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–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just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in</a:t>
            </a:r>
            <a:r>
              <a:rPr sz="1800" spc="25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case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Caladea"/>
              <a:buAutoNum type="arabicPeriod" startAt="2"/>
            </a:pP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469900" marR="213360" indent="-229235">
              <a:lnSpc>
                <a:spcPts val="2110"/>
              </a:lnSpc>
              <a:buAutoNum type="arabicPeriod" startAt="2"/>
              <a:tabLst>
                <a:tab pos="470534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Is there scientific evidence that using deception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is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bad for science by “spoiling”  the subject pool? No. Quite the opposite </a:t>
            </a:r>
            <a:r>
              <a:rPr sz="1500" spc="-5" dirty="0">
                <a:latin typeface="Palatino Linotype" panose="02040502050505030304" pitchFamily="18" charset="0"/>
                <a:cs typeface="Caladea"/>
              </a:rPr>
              <a:t>(</a:t>
            </a:r>
            <a:r>
              <a:rPr sz="1500" spc="-5" dirty="0">
                <a:solidFill>
                  <a:srgbClr val="0000FF"/>
                </a:solidFill>
                <a:latin typeface="Palatino Linotype" panose="02040502050505030304" pitchFamily="18" charset="0"/>
                <a:cs typeface="Caladea"/>
                <a:hlinkClick r:id="rId3"/>
              </a:rPr>
              <a:t>Barrera and Simpson</a:t>
            </a:r>
            <a:r>
              <a:rPr sz="1500" spc="45" dirty="0">
                <a:solidFill>
                  <a:srgbClr val="0000FF"/>
                </a:solidFill>
                <a:latin typeface="Palatino Linotype" panose="02040502050505030304" pitchFamily="18" charset="0"/>
                <a:cs typeface="Caladea"/>
                <a:hlinkClick r:id="rId3"/>
              </a:rPr>
              <a:t> </a:t>
            </a:r>
            <a:r>
              <a:rPr sz="1500" spc="-5" dirty="0">
                <a:solidFill>
                  <a:srgbClr val="0000FF"/>
                </a:solidFill>
                <a:latin typeface="Palatino Linotype" panose="02040502050505030304" pitchFamily="18" charset="0"/>
                <a:cs typeface="Caladea"/>
                <a:hlinkClick r:id="rId3"/>
              </a:rPr>
              <a:t>2012</a:t>
            </a:r>
            <a:r>
              <a:rPr sz="1500" spc="-5" dirty="0">
                <a:latin typeface="Palatino Linotype" panose="02040502050505030304" pitchFamily="18" charset="0"/>
                <a:cs typeface="Caladea"/>
              </a:rPr>
              <a:t>)</a:t>
            </a:r>
            <a:endParaRPr sz="1500" dirty="0">
              <a:latin typeface="Palatino Linotype" panose="02040502050505030304" pitchFamily="18" charset="0"/>
              <a:cs typeface="Caladea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333247"/>
            <a:ext cx="251650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u="none" dirty="0">
                <a:solidFill>
                  <a:srgbClr val="C00000"/>
                </a:solidFill>
              </a:rPr>
              <a:t>Hiring</a:t>
            </a:r>
            <a:r>
              <a:rPr sz="3000" u="none" spc="-70" dirty="0">
                <a:solidFill>
                  <a:srgbClr val="C00000"/>
                </a:solidFill>
              </a:rPr>
              <a:t> </a:t>
            </a:r>
            <a:r>
              <a:rPr sz="3000" u="none" spc="-5" dirty="0">
                <a:solidFill>
                  <a:srgbClr val="C00000"/>
                </a:solidFill>
              </a:rPr>
              <a:t>Studies</a:t>
            </a:r>
            <a:endParaRPr sz="300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11"/>
          </p:nvPr>
        </p:nvSpPr>
        <p:spPr>
          <a:xfrm>
            <a:off x="2764639" y="6570854"/>
            <a:ext cx="3617103" cy="142988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>
                <a:latin typeface="Palatino Linotype" panose="02040502050505030304" pitchFamily="18" charset="0"/>
              </a:rPr>
              <a:t>Survey</a:t>
            </a:r>
            <a:r>
              <a:rPr spc="-60" dirty="0">
                <a:latin typeface="Palatino Linotype" panose="02040502050505030304" pitchFamily="18" charset="0"/>
              </a:rPr>
              <a:t> </a:t>
            </a:r>
            <a:r>
              <a:rPr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7425344" y="6559313"/>
            <a:ext cx="984019" cy="16607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-5" dirty="0">
                <a:latin typeface="Palatino Linotype" panose="02040502050505030304" pitchFamily="18" charset="0"/>
              </a:rPr>
              <a:t>Page</a:t>
            </a:r>
            <a:r>
              <a:rPr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dirty="0">
                <a:latin typeface="Palatino Linotype" panose="02040502050505030304" pitchFamily="18" charset="0"/>
              </a:rPr>
              <a:t>40</a:t>
            </a:fld>
            <a:endParaRPr dirty="0">
              <a:latin typeface="Palatino Linotype" panose="0204050205050503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937005"/>
            <a:ext cx="8377555" cy="42373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b="1" spc="-5" dirty="0">
                <a:solidFill>
                  <a:srgbClr val="006FC0"/>
                </a:solidFill>
                <a:latin typeface="Palatino Linotype" panose="02040502050505030304" pitchFamily="18" charset="0"/>
                <a:cs typeface="Caladea"/>
              </a:rPr>
              <a:t>Race, sexual orientation, </a:t>
            </a:r>
            <a:r>
              <a:rPr sz="2500" b="1" spc="-10" dirty="0">
                <a:solidFill>
                  <a:srgbClr val="006FC0"/>
                </a:solidFill>
                <a:latin typeface="Palatino Linotype" panose="02040502050505030304" pitchFamily="18" charset="0"/>
                <a:cs typeface="Caladea"/>
              </a:rPr>
              <a:t>and </a:t>
            </a:r>
            <a:r>
              <a:rPr sz="2500" b="1" spc="-5" dirty="0">
                <a:solidFill>
                  <a:srgbClr val="006FC0"/>
                </a:solidFill>
                <a:latin typeface="Palatino Linotype" panose="02040502050505030304" pitchFamily="18" charset="0"/>
                <a:cs typeface="Caladea"/>
              </a:rPr>
              <a:t>hiring </a:t>
            </a:r>
            <a:r>
              <a:rPr sz="2200" b="1" spc="-5" dirty="0">
                <a:solidFill>
                  <a:srgbClr val="006FC0"/>
                </a:solidFill>
                <a:latin typeface="Palatino Linotype" panose="02040502050505030304" pitchFamily="18" charset="0"/>
                <a:cs typeface="Caladea"/>
              </a:rPr>
              <a:t>(</a:t>
            </a:r>
            <a:r>
              <a:rPr sz="2200" b="1" spc="-5" dirty="0">
                <a:solidFill>
                  <a:srgbClr val="0000FF"/>
                </a:solidFill>
                <a:latin typeface="Palatino Linotype" panose="02040502050505030304" pitchFamily="18" charset="0"/>
                <a:cs typeface="Caladea"/>
                <a:hlinkClick r:id="rId2"/>
              </a:rPr>
              <a:t>Pedulla 2014</a:t>
            </a:r>
            <a:r>
              <a:rPr sz="2200" b="1" spc="70" dirty="0">
                <a:solidFill>
                  <a:srgbClr val="0000FF"/>
                </a:solidFill>
                <a:latin typeface="Palatino Linotype" panose="02040502050505030304" pitchFamily="18" charset="0"/>
                <a:cs typeface="Caladea"/>
                <a:hlinkClick r:id="rId2"/>
              </a:rPr>
              <a:t> </a:t>
            </a:r>
            <a:r>
              <a:rPr sz="2200" b="1" i="1" spc="-65" dirty="0">
                <a:solidFill>
                  <a:srgbClr val="0000FF"/>
                </a:solidFill>
                <a:latin typeface="Palatino Linotype" panose="02040502050505030304" pitchFamily="18" charset="0"/>
                <a:cs typeface="Times New Roman"/>
                <a:hlinkClick r:id="rId2"/>
              </a:rPr>
              <a:t>SPQ</a:t>
            </a:r>
            <a:r>
              <a:rPr sz="2200" b="1" spc="-65" dirty="0">
                <a:solidFill>
                  <a:srgbClr val="006FC0"/>
                </a:solidFill>
                <a:latin typeface="Palatino Linotype" panose="02040502050505030304" pitchFamily="18" charset="0"/>
                <a:cs typeface="Caladea"/>
              </a:rPr>
              <a:t>)</a:t>
            </a:r>
            <a:endParaRPr sz="2200" dirty="0">
              <a:latin typeface="Palatino Linotype" panose="02040502050505030304" pitchFamily="18" charset="0"/>
              <a:cs typeface="Calade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50" dirty="0">
              <a:latin typeface="Palatino Linotype" panose="02040502050505030304" pitchFamily="18" charset="0"/>
              <a:cs typeface="Caladea"/>
            </a:endParaRPr>
          </a:p>
          <a:p>
            <a:pPr marL="469900" marR="367030" indent="-229235">
              <a:lnSpc>
                <a:spcPts val="2110"/>
              </a:lnSpc>
              <a:buAutoNum type="arabicPeriod"/>
              <a:tabLst>
                <a:tab pos="470534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Mock hiring studies often present job applicants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/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workers for participants to  evaluate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927100" marR="944880" lvl="1" indent="-228600">
              <a:lnSpc>
                <a:spcPts val="2110"/>
              </a:lnSpc>
              <a:spcBef>
                <a:spcPts val="10"/>
              </a:spcBef>
              <a:buAutoNum type="alphaLcPeriod"/>
              <a:tabLst>
                <a:tab pos="9277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These often use resumes that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are identical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on all aspects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except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for  characteristics of interest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(e.g.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race,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gender,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sexuality,</a:t>
            </a:r>
            <a:r>
              <a:rPr sz="1800" spc="5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etc.)</a:t>
            </a:r>
          </a:p>
          <a:p>
            <a:pPr marL="927100" lvl="1" indent="-229235">
              <a:lnSpc>
                <a:spcPts val="2014"/>
              </a:lnSpc>
              <a:buAutoNum type="alphaLcPeriod"/>
              <a:tabLst>
                <a:tab pos="9277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Can use other materials—be creative!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1384300" lvl="2" indent="-224790">
              <a:lnSpc>
                <a:spcPts val="2135"/>
              </a:lnSpc>
              <a:buAutoNum type="romanLcPeriod"/>
              <a:tabLst>
                <a:tab pos="1384935" algn="l"/>
              </a:tabLst>
            </a:pPr>
            <a:r>
              <a:rPr sz="1800" dirty="0">
                <a:latin typeface="Palatino Linotype" panose="02040502050505030304" pitchFamily="18" charset="0"/>
                <a:cs typeface="Caladea"/>
              </a:rPr>
              <a:t>I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have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used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performance evaluations, job interview notes,</a:t>
            </a:r>
            <a:r>
              <a:rPr sz="1800" spc="2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etc.</a:t>
            </a:r>
          </a:p>
          <a:p>
            <a:pPr lvl="2">
              <a:lnSpc>
                <a:spcPct val="100000"/>
              </a:lnSpc>
              <a:spcBef>
                <a:spcPts val="10"/>
              </a:spcBef>
              <a:buFont typeface="Caladea"/>
              <a:buAutoNum type="romanLcPeriod"/>
            </a:pPr>
            <a:endParaRPr sz="1850" dirty="0">
              <a:latin typeface="Palatino Linotype" panose="02040502050505030304" pitchFamily="18" charset="0"/>
              <a:cs typeface="Caladea"/>
            </a:endParaRPr>
          </a:p>
          <a:p>
            <a:pPr marL="469900" marR="5080" indent="-229235">
              <a:lnSpc>
                <a:spcPts val="2110"/>
              </a:lnSpc>
              <a:buAutoNum type="arabicPeriod"/>
              <a:tabLst>
                <a:tab pos="470534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Pedulla (2014) manipulated the race and sexual orientation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of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job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candidates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(all  applicants were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men)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927100" lvl="1" indent="-229235">
              <a:lnSpc>
                <a:spcPts val="2030"/>
              </a:lnSpc>
              <a:buAutoNum type="alphaLcPeriod"/>
              <a:tabLst>
                <a:tab pos="9277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Race was manipulated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via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the names on the resume, as is commonly</a:t>
            </a:r>
            <a:r>
              <a:rPr sz="1800" spc="4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done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1384300" lvl="2" indent="-224790">
              <a:lnSpc>
                <a:spcPts val="2105"/>
              </a:lnSpc>
              <a:buAutoNum type="romanLcPeriod"/>
              <a:tabLst>
                <a:tab pos="13849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But note my strong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cautions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on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this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in the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following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slides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927100" marR="226695" lvl="1" indent="-228600">
              <a:lnSpc>
                <a:spcPts val="2110"/>
              </a:lnSpc>
              <a:spcBef>
                <a:spcPts val="80"/>
              </a:spcBef>
              <a:buAutoNum type="alphaLcPeriod"/>
              <a:tabLst>
                <a:tab pos="9277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Sexual orientation was manipulated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via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“leadership experience”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in a LGBT  club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5578" y="420996"/>
            <a:ext cx="3844454" cy="57335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Palatino Linotype" panose="02040502050505030304" pitchFamily="18" charset="0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720745" y="1977911"/>
            <a:ext cx="3656085" cy="40138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Palatino Linotype" panose="02040502050505030304" pitchFamily="18" charset="0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11"/>
          </p:nvPr>
        </p:nvSpPr>
        <p:spPr>
          <a:xfrm>
            <a:off x="2764639" y="6570854"/>
            <a:ext cx="3617103" cy="142988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>
                <a:latin typeface="Palatino Linotype" panose="02040502050505030304" pitchFamily="18" charset="0"/>
              </a:rPr>
              <a:t>Survey</a:t>
            </a:r>
            <a:r>
              <a:rPr spc="-60" dirty="0">
                <a:latin typeface="Palatino Linotype" panose="02040502050505030304" pitchFamily="18" charset="0"/>
              </a:rPr>
              <a:t> </a:t>
            </a:r>
            <a:r>
              <a:rPr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7425344" y="6559313"/>
            <a:ext cx="984019" cy="16607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-5" dirty="0">
                <a:latin typeface="Palatino Linotype" panose="02040502050505030304" pitchFamily="18" charset="0"/>
              </a:rPr>
              <a:t>Page</a:t>
            </a:r>
            <a:r>
              <a:rPr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dirty="0">
                <a:latin typeface="Palatino Linotype" panose="02040502050505030304" pitchFamily="18" charset="0"/>
              </a:rPr>
              <a:t>41</a:t>
            </a:fld>
            <a:endParaRPr dirty="0">
              <a:latin typeface="Palatino Linotype" panose="02040502050505030304" pitchFamily="18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633983"/>
            <a:ext cx="8308467" cy="49940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Palatino Linotype" panose="02040502050505030304" pitchFamily="18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ftr" sz="quarter" idx="11"/>
          </p:nvPr>
        </p:nvSpPr>
        <p:spPr>
          <a:xfrm>
            <a:off x="2764639" y="6570854"/>
            <a:ext cx="3617103" cy="142988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>
                <a:latin typeface="Palatino Linotype" panose="02040502050505030304" pitchFamily="18" charset="0"/>
              </a:rPr>
              <a:t>Survey</a:t>
            </a:r>
            <a:r>
              <a:rPr spc="-60" dirty="0">
                <a:latin typeface="Palatino Linotype" panose="02040502050505030304" pitchFamily="18" charset="0"/>
              </a:rPr>
              <a:t> </a:t>
            </a:r>
            <a:r>
              <a:rPr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12"/>
          </p:nvPr>
        </p:nvSpPr>
        <p:spPr>
          <a:xfrm>
            <a:off x="7425344" y="6559313"/>
            <a:ext cx="984019" cy="16607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-5" dirty="0">
                <a:latin typeface="Palatino Linotype" panose="02040502050505030304" pitchFamily="18" charset="0"/>
              </a:rPr>
              <a:t>Page</a:t>
            </a:r>
            <a:r>
              <a:rPr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dirty="0">
                <a:latin typeface="Palatino Linotype" panose="02040502050505030304" pitchFamily="18" charset="0"/>
              </a:rPr>
              <a:t>42</a:t>
            </a:fld>
            <a:endParaRPr dirty="0">
              <a:latin typeface="Palatino Linotype" panose="02040502050505030304" pitchFamily="18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337819"/>
            <a:ext cx="634301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u="none" spc="-10" dirty="0">
                <a:solidFill>
                  <a:srgbClr val="006FC0"/>
                </a:solidFill>
              </a:rPr>
              <a:t>Measuring </a:t>
            </a:r>
            <a:r>
              <a:rPr sz="2500" u="none" spc="-5" dirty="0">
                <a:solidFill>
                  <a:srgbClr val="006FC0"/>
                </a:solidFill>
              </a:rPr>
              <a:t>continuous </a:t>
            </a:r>
            <a:r>
              <a:rPr sz="2500" u="none" dirty="0">
                <a:solidFill>
                  <a:srgbClr val="006FC0"/>
                </a:solidFill>
              </a:rPr>
              <a:t>dependent</a:t>
            </a:r>
            <a:r>
              <a:rPr sz="2500" u="none" spc="5" dirty="0">
                <a:solidFill>
                  <a:srgbClr val="006FC0"/>
                </a:solidFill>
              </a:rPr>
              <a:t> </a:t>
            </a:r>
            <a:r>
              <a:rPr sz="2500" u="none" spc="-5" dirty="0">
                <a:solidFill>
                  <a:srgbClr val="006FC0"/>
                </a:solidFill>
              </a:rPr>
              <a:t>variables</a:t>
            </a:r>
            <a:endParaRPr sz="250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11"/>
          </p:nvPr>
        </p:nvSpPr>
        <p:spPr>
          <a:xfrm>
            <a:off x="2764639" y="6570854"/>
            <a:ext cx="3617103" cy="142988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>
                <a:latin typeface="Palatino Linotype" panose="02040502050505030304" pitchFamily="18" charset="0"/>
              </a:rPr>
              <a:t>Survey</a:t>
            </a:r>
            <a:r>
              <a:rPr spc="-60" dirty="0">
                <a:latin typeface="Palatino Linotype" panose="02040502050505030304" pitchFamily="18" charset="0"/>
              </a:rPr>
              <a:t> </a:t>
            </a:r>
            <a:r>
              <a:rPr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7425344" y="6559313"/>
            <a:ext cx="984019" cy="16607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-5" dirty="0">
                <a:latin typeface="Palatino Linotype" panose="02040502050505030304" pitchFamily="18" charset="0"/>
              </a:rPr>
              <a:t>Page</a:t>
            </a:r>
            <a:r>
              <a:rPr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dirty="0">
                <a:latin typeface="Palatino Linotype" panose="02040502050505030304" pitchFamily="18" charset="0"/>
              </a:rPr>
              <a:t>43</a:t>
            </a:fld>
            <a:endParaRPr dirty="0">
              <a:latin typeface="Palatino Linotype" panose="0204050205050503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1084834"/>
            <a:ext cx="8060055" cy="380104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241300" marR="12700" indent="-229235">
              <a:lnSpc>
                <a:spcPts val="2100"/>
              </a:lnSpc>
              <a:spcBef>
                <a:spcPts val="219"/>
              </a:spcBef>
              <a:buAutoNum type="arabicPeriod"/>
              <a:tabLst>
                <a:tab pos="2419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It is good practice to restrict dependent variable ranges for things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such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as salary  recommendations, bonuses,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etc.</a:t>
            </a:r>
          </a:p>
          <a:p>
            <a:pPr marL="698500" lvl="1" indent="-229235">
              <a:lnSpc>
                <a:spcPts val="2030"/>
              </a:lnSpc>
              <a:buAutoNum type="alphaLcPeriod"/>
              <a:tabLst>
                <a:tab pos="699135" algn="l"/>
              </a:tabLst>
            </a:pPr>
            <a:r>
              <a:rPr sz="1800" dirty="0">
                <a:latin typeface="Palatino Linotype" panose="02040502050505030304" pitchFamily="18" charset="0"/>
                <a:cs typeface="Caladea"/>
              </a:rPr>
              <a:t>This helps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make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the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responses more meaningful/easier to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interpret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698500" lvl="1" indent="-229235">
              <a:lnSpc>
                <a:spcPts val="2115"/>
              </a:lnSpc>
              <a:buAutoNum type="alphaLcPeriod"/>
              <a:tabLst>
                <a:tab pos="699135" algn="l"/>
              </a:tabLst>
            </a:pPr>
            <a:r>
              <a:rPr sz="1800" dirty="0">
                <a:latin typeface="Palatino Linotype" panose="02040502050505030304" pitchFamily="18" charset="0"/>
                <a:cs typeface="Caladea"/>
              </a:rPr>
              <a:t>This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also prevents problems for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the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statistical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analysis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1155700" lvl="2" indent="-224790">
              <a:lnSpc>
                <a:spcPts val="2115"/>
              </a:lnSpc>
              <a:buAutoNum type="romanLcPeriod"/>
              <a:tabLst>
                <a:tab pos="11563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E.g. What do you do with the P who recommends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a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$1 million bonus?</a:t>
            </a:r>
            <a:r>
              <a:rPr sz="1800" spc="3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A</a:t>
            </a:r>
            <a:r>
              <a:rPr lang="en-US" sz="180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$0 starting salary?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50" dirty="0">
              <a:latin typeface="Palatino Linotype" panose="02040502050505030304" pitchFamily="18" charset="0"/>
              <a:cs typeface="Caladea"/>
            </a:endParaRPr>
          </a:p>
          <a:p>
            <a:pPr marL="241300" marR="154940" indent="-229235">
              <a:lnSpc>
                <a:spcPts val="2100"/>
              </a:lnSpc>
              <a:buAutoNum type="arabicPeriod" startAt="2"/>
              <a:tabLst>
                <a:tab pos="2419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Many hiring experiments (e.g.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those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conducted as survey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experiments)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reach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a 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diverse set of participants (from diverse educational, SES backgrounds,</a:t>
            </a:r>
            <a:r>
              <a:rPr sz="1800" spc="5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etc,)</a:t>
            </a:r>
          </a:p>
          <a:p>
            <a:pPr marL="698500" marR="458470" lvl="1" indent="-228600">
              <a:lnSpc>
                <a:spcPts val="2110"/>
              </a:lnSpc>
              <a:spcBef>
                <a:spcPts val="5"/>
              </a:spcBef>
              <a:buAutoNum type="alphaLcPeriod"/>
              <a:tabLst>
                <a:tab pos="6991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Do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not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assume all participants have extensive knowledge of the type of 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occupation you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are</a:t>
            </a:r>
            <a:r>
              <a:rPr sz="1800" spc="-3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studying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698500" marR="129539" lvl="1" indent="-228600">
              <a:lnSpc>
                <a:spcPts val="2110"/>
              </a:lnSpc>
              <a:spcBef>
                <a:spcPts val="5"/>
              </a:spcBef>
              <a:buAutoNum type="alphaLcPeriod"/>
              <a:tabLst>
                <a:tab pos="699135" algn="l"/>
              </a:tabLst>
            </a:pPr>
            <a:r>
              <a:rPr sz="1800" dirty="0">
                <a:latin typeface="Palatino Linotype" panose="02040502050505030304" pitchFamily="18" charset="0"/>
                <a:cs typeface="Caladea"/>
              </a:rPr>
              <a:t>It is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almost always helpful to provide starting points/context to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help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make  participant responses meaningful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337819"/>
            <a:ext cx="574611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u="none" spc="-5" dirty="0">
                <a:solidFill>
                  <a:srgbClr val="006FC0"/>
                </a:solidFill>
              </a:rPr>
              <a:t>Putting dependent measures in</a:t>
            </a:r>
            <a:r>
              <a:rPr sz="2500" u="none" spc="15" dirty="0">
                <a:solidFill>
                  <a:srgbClr val="006FC0"/>
                </a:solidFill>
              </a:rPr>
              <a:t> </a:t>
            </a:r>
            <a:r>
              <a:rPr sz="2500" u="none" spc="-10" dirty="0">
                <a:solidFill>
                  <a:srgbClr val="006FC0"/>
                </a:solidFill>
              </a:rPr>
              <a:t>context</a:t>
            </a:r>
            <a:endParaRPr sz="250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11"/>
          </p:nvPr>
        </p:nvSpPr>
        <p:spPr>
          <a:xfrm>
            <a:off x="2764639" y="6570854"/>
            <a:ext cx="3617103" cy="142988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>
                <a:latin typeface="Palatino Linotype" panose="02040502050505030304" pitchFamily="18" charset="0"/>
              </a:rPr>
              <a:t>Survey</a:t>
            </a:r>
            <a:r>
              <a:rPr spc="-60" dirty="0">
                <a:latin typeface="Palatino Linotype" panose="02040502050505030304" pitchFamily="18" charset="0"/>
              </a:rPr>
              <a:t> </a:t>
            </a:r>
            <a:r>
              <a:rPr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7425344" y="6559313"/>
            <a:ext cx="984019" cy="16607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-5" dirty="0">
                <a:latin typeface="Palatino Linotype" panose="02040502050505030304" pitchFamily="18" charset="0"/>
              </a:rPr>
              <a:t>Page</a:t>
            </a:r>
            <a:r>
              <a:rPr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dirty="0">
                <a:latin typeface="Palatino Linotype" panose="02040502050505030304" pitchFamily="18" charset="0"/>
              </a:rPr>
              <a:t>44</a:t>
            </a:fld>
            <a:endParaRPr dirty="0">
              <a:latin typeface="Palatino Linotype" panose="0204050205050503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1161034"/>
            <a:ext cx="8190865" cy="3822328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241300" marR="5080" indent="-229235">
              <a:lnSpc>
                <a:spcPct val="97500"/>
              </a:lnSpc>
              <a:spcBef>
                <a:spcPts val="155"/>
              </a:spcBef>
              <a:buAutoNum type="arabicPeriod" startAt="3"/>
              <a:tabLst>
                <a:tab pos="2419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E.g. “What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starting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salary would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you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recommend for this applicant?” is not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a 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great question because most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people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have no idea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how much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most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people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are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paid 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for specific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jobs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Caladea"/>
              <a:buAutoNum type="arabicPeriod" startAt="3"/>
            </a:pPr>
            <a:endParaRPr sz="1750" dirty="0">
              <a:latin typeface="Palatino Linotype" panose="02040502050505030304" pitchFamily="18" charset="0"/>
              <a:cs typeface="Caladea"/>
            </a:endParaRPr>
          </a:p>
          <a:p>
            <a:pPr marL="698500" lvl="1" indent="-229235">
              <a:lnSpc>
                <a:spcPts val="2135"/>
              </a:lnSpc>
              <a:buAutoNum type="alphaLcPeriod"/>
              <a:tabLst>
                <a:tab pos="699135" algn="l"/>
              </a:tabLst>
            </a:pPr>
            <a:r>
              <a:rPr sz="1800" dirty="0">
                <a:latin typeface="Palatino Linotype" panose="02040502050505030304" pitchFamily="18" charset="0"/>
                <a:cs typeface="Caladea"/>
              </a:rPr>
              <a:t>A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better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question: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“On average, individuals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in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this occupation earn</a:t>
            </a:r>
            <a:r>
              <a:rPr sz="1800" spc="-2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about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698500" marR="295910">
              <a:lnSpc>
                <a:spcPts val="2110"/>
              </a:lnSpc>
              <a:spcBef>
                <a:spcPts val="85"/>
              </a:spcBef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$50,000.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If you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were to hire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this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applicant, what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starting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salary would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you 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recommend?”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750" dirty="0">
              <a:latin typeface="Palatino Linotype" panose="02040502050505030304" pitchFamily="18" charset="0"/>
              <a:cs typeface="Caladea"/>
            </a:endParaRPr>
          </a:p>
          <a:p>
            <a:pPr marL="698500" marR="649605" lvl="1" indent="-228600">
              <a:lnSpc>
                <a:spcPts val="2110"/>
              </a:lnSpc>
              <a:buAutoNum type="alphaLcPeriod" startAt="2"/>
              <a:tabLst>
                <a:tab pos="6991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OR: “Company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X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has the discretion to pay individuals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in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this position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a 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starting salary between $35,000 and $65,000.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If you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were to hire this  applicant, what starting salary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would you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 recommend?”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1155700" marR="391795" lvl="2" indent="-224154">
              <a:lnSpc>
                <a:spcPts val="2110"/>
              </a:lnSpc>
              <a:spcBef>
                <a:spcPts val="5"/>
              </a:spcBef>
              <a:buAutoNum type="romanLcPeriod"/>
              <a:tabLst>
                <a:tab pos="11563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Note: Most survey platforms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(including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Qualtrics) allow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you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to force  responses to be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values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within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a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specified</a:t>
            </a:r>
            <a:r>
              <a:rPr sz="1800" spc="-35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range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337819"/>
            <a:ext cx="4683125" cy="40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500" u="none" spc="-10" dirty="0">
                <a:solidFill>
                  <a:srgbClr val="006FC0"/>
                </a:solidFill>
              </a:rPr>
              <a:t>Using </a:t>
            </a:r>
            <a:r>
              <a:rPr sz="2500" u="none" dirty="0">
                <a:solidFill>
                  <a:srgbClr val="006FC0"/>
                </a:solidFill>
              </a:rPr>
              <a:t>names to </a:t>
            </a:r>
            <a:r>
              <a:rPr sz="2500" u="none" spc="-5" dirty="0">
                <a:solidFill>
                  <a:srgbClr val="006FC0"/>
                </a:solidFill>
              </a:rPr>
              <a:t>manipulate</a:t>
            </a:r>
            <a:r>
              <a:rPr sz="2500" u="none" spc="-75" dirty="0">
                <a:solidFill>
                  <a:srgbClr val="006FC0"/>
                </a:solidFill>
              </a:rPr>
              <a:t> </a:t>
            </a:r>
            <a:r>
              <a:rPr sz="2500" u="none" spc="-5" dirty="0">
                <a:solidFill>
                  <a:srgbClr val="006FC0"/>
                </a:solidFill>
              </a:rPr>
              <a:t>race</a:t>
            </a:r>
            <a:endParaRPr sz="250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11"/>
          </p:nvPr>
        </p:nvSpPr>
        <p:spPr>
          <a:xfrm>
            <a:off x="2764639" y="6570854"/>
            <a:ext cx="3617103" cy="142988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>
                <a:latin typeface="Palatino Linotype" panose="02040502050505030304" pitchFamily="18" charset="0"/>
              </a:rPr>
              <a:t>Survey</a:t>
            </a:r>
            <a:r>
              <a:rPr spc="-60" dirty="0">
                <a:latin typeface="Palatino Linotype" panose="02040502050505030304" pitchFamily="18" charset="0"/>
              </a:rPr>
              <a:t> </a:t>
            </a:r>
            <a:r>
              <a:rPr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7425344" y="6559313"/>
            <a:ext cx="984019" cy="16607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-5" dirty="0">
                <a:latin typeface="Palatino Linotype" panose="02040502050505030304" pitchFamily="18" charset="0"/>
              </a:rPr>
              <a:t>Page</a:t>
            </a:r>
            <a:r>
              <a:rPr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dirty="0">
                <a:latin typeface="Palatino Linotype" panose="02040502050505030304" pitchFamily="18" charset="0"/>
              </a:rPr>
              <a:t>45</a:t>
            </a:fld>
            <a:endParaRPr dirty="0">
              <a:latin typeface="Palatino Linotype" panose="0204050205050503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100" y="1058926"/>
            <a:ext cx="8016240" cy="4074192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241300" marR="6350" indent="-229235">
              <a:lnSpc>
                <a:spcPts val="2110"/>
              </a:lnSpc>
              <a:spcBef>
                <a:spcPts val="210"/>
              </a:spcBef>
              <a:buAutoNum type="arabicPeriod"/>
              <a:tabLst>
                <a:tab pos="2419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If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you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are considering manipulating race/ethnicity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via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names, consider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whether 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there is an alternative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Caladea"/>
              <a:buAutoNum type="arabicPeriod"/>
            </a:pPr>
            <a:endParaRPr sz="1700" dirty="0">
              <a:latin typeface="Palatino Linotype" panose="02040502050505030304" pitchFamily="18" charset="0"/>
              <a:cs typeface="Caladea"/>
            </a:endParaRPr>
          </a:p>
          <a:p>
            <a:pPr marL="241300" indent="-229235">
              <a:lnSpc>
                <a:spcPts val="2130"/>
              </a:lnSpc>
              <a:buAutoNum type="arabicPeriod"/>
              <a:tabLst>
                <a:tab pos="2419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Names are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not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always unambiguous signals of things like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race/ethnicity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698500" marR="5080" lvl="1" indent="-228600">
              <a:lnSpc>
                <a:spcPts val="2110"/>
              </a:lnSpc>
              <a:spcBef>
                <a:spcPts val="85"/>
              </a:spcBef>
              <a:buAutoNum type="alphaLcPeriod"/>
              <a:tabLst>
                <a:tab pos="6991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Also consider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what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other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factors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(SES, place of origin,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etc.)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are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conveyed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by  names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1155700" lvl="2" indent="-224790">
              <a:lnSpc>
                <a:spcPts val="2030"/>
              </a:lnSpc>
              <a:buClr>
                <a:srgbClr val="000000"/>
              </a:buClr>
              <a:buAutoNum type="romanLcPeriod"/>
              <a:tabLst>
                <a:tab pos="1156335" algn="l"/>
              </a:tabLst>
            </a:pPr>
            <a:r>
              <a:rPr sz="1800" spc="-5" dirty="0">
                <a:solidFill>
                  <a:srgbClr val="0000FF"/>
                </a:solidFill>
                <a:latin typeface="Palatino Linotype" panose="02040502050505030304" pitchFamily="18" charset="0"/>
                <a:cs typeface="Caladea"/>
                <a:hlinkClick r:id="rId2"/>
              </a:rPr>
              <a:t>Gaddis (2017a)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on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selecting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Hispanic</a:t>
            </a:r>
            <a:r>
              <a:rPr sz="1800" spc="1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names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1155700" lvl="2" indent="-288925">
              <a:lnSpc>
                <a:spcPts val="2135"/>
              </a:lnSpc>
              <a:buClr>
                <a:srgbClr val="000000"/>
              </a:buClr>
              <a:buAutoNum type="romanLcPeriod"/>
              <a:tabLst>
                <a:tab pos="1156335" algn="l"/>
              </a:tabLst>
            </a:pPr>
            <a:r>
              <a:rPr sz="1800" spc="-5" dirty="0">
                <a:solidFill>
                  <a:srgbClr val="0000FF"/>
                </a:solidFill>
                <a:latin typeface="Palatino Linotype" panose="02040502050505030304" pitchFamily="18" charset="0"/>
                <a:cs typeface="Caladea"/>
                <a:hlinkClick r:id="rId3"/>
              </a:rPr>
              <a:t>Gaddis (2017b)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on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selecting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black American</a:t>
            </a:r>
            <a:r>
              <a:rPr sz="1800" spc="5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names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lvl="2">
              <a:lnSpc>
                <a:spcPct val="100000"/>
              </a:lnSpc>
              <a:spcBef>
                <a:spcPts val="15"/>
              </a:spcBef>
              <a:buFont typeface="Caladea"/>
              <a:buAutoNum type="romanLcPeriod"/>
            </a:pPr>
            <a:endParaRPr sz="1850" dirty="0">
              <a:latin typeface="Palatino Linotype" panose="02040502050505030304" pitchFamily="18" charset="0"/>
              <a:cs typeface="Caladea"/>
            </a:endParaRPr>
          </a:p>
          <a:p>
            <a:pPr marL="241300" marR="735965" indent="-229235">
              <a:lnSpc>
                <a:spcPts val="2100"/>
              </a:lnSpc>
              <a:buAutoNum type="arabicPeriod"/>
              <a:tabLst>
                <a:tab pos="2419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The names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needed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to consistently convey race/ethnicity have to be very  stereotypical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698500" marR="43180" lvl="1" indent="-228600">
              <a:lnSpc>
                <a:spcPts val="2110"/>
              </a:lnSpc>
              <a:spcBef>
                <a:spcPts val="5"/>
              </a:spcBef>
              <a:buAutoNum type="alphaLcPeriod"/>
              <a:tabLst>
                <a:tab pos="6991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“…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only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18.9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percent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of black children born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in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New York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during this period  (1994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–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2012) have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a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name that is racially distinctive as black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(more  commonly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given by black rather than white mothers).” Gaddis</a:t>
            </a:r>
            <a:r>
              <a:rPr sz="1800" spc="5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2017b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337820"/>
            <a:ext cx="44989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u="none" spc="-5" dirty="0">
                <a:solidFill>
                  <a:srgbClr val="006FC0"/>
                </a:solidFill>
              </a:rPr>
              <a:t>Using names to manipulate</a:t>
            </a:r>
            <a:r>
              <a:rPr sz="2400" u="none" spc="-55" dirty="0">
                <a:solidFill>
                  <a:srgbClr val="006FC0"/>
                </a:solidFill>
              </a:rPr>
              <a:t> </a:t>
            </a:r>
            <a:r>
              <a:rPr sz="2400" u="none" spc="-5" dirty="0">
                <a:solidFill>
                  <a:srgbClr val="006FC0"/>
                </a:solidFill>
              </a:rPr>
              <a:t>race</a:t>
            </a:r>
            <a:endParaRPr sz="2400"/>
          </a:p>
        </p:txBody>
      </p:sp>
      <p:sp>
        <p:nvSpPr>
          <p:cNvPr id="4" name="object 4"/>
          <p:cNvSpPr txBox="1">
            <a:spLocks noGrp="1"/>
          </p:cNvSpPr>
          <p:nvPr>
            <p:ph type="ftr" sz="quarter" idx="11"/>
          </p:nvPr>
        </p:nvSpPr>
        <p:spPr>
          <a:xfrm>
            <a:off x="2764639" y="6570854"/>
            <a:ext cx="3617103" cy="142988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>
                <a:latin typeface="Palatino Linotype" panose="02040502050505030304" pitchFamily="18" charset="0"/>
              </a:rPr>
              <a:t>Survey</a:t>
            </a:r>
            <a:r>
              <a:rPr spc="-60" dirty="0">
                <a:latin typeface="Palatino Linotype" panose="02040502050505030304" pitchFamily="18" charset="0"/>
              </a:rPr>
              <a:t> </a:t>
            </a:r>
            <a:r>
              <a:rPr spc="-5" dirty="0">
                <a:latin typeface="Palatino Linotype" panose="02040502050505030304" pitchFamily="18" charset="0"/>
              </a:rPr>
              <a:t>Experiments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12"/>
          </p:nvPr>
        </p:nvSpPr>
        <p:spPr>
          <a:xfrm>
            <a:off x="7425344" y="6559313"/>
            <a:ext cx="984019" cy="166071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pc="-5" dirty="0">
                <a:latin typeface="Palatino Linotype" panose="02040502050505030304" pitchFamily="18" charset="0"/>
              </a:rPr>
              <a:t>Page</a:t>
            </a:r>
            <a:r>
              <a:rPr spc="-40" dirty="0">
                <a:latin typeface="Palatino Linotype" panose="02040502050505030304" pitchFamily="18" charset="0"/>
              </a:rPr>
              <a:t> </a:t>
            </a:r>
            <a:fld id="{81D60167-4931-47E6-BA6A-407CBD079E47}" type="slidenum">
              <a:rPr dirty="0">
                <a:latin typeface="Palatino Linotype" panose="02040502050505030304" pitchFamily="18" charset="0"/>
              </a:rPr>
              <a:t>46</a:t>
            </a:fld>
            <a:endParaRPr dirty="0">
              <a:latin typeface="Palatino Linotype" panose="0204050205050503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44500" y="967485"/>
            <a:ext cx="8365490" cy="408305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469900" marR="5080" indent="-229235">
              <a:lnSpc>
                <a:spcPts val="2110"/>
              </a:lnSpc>
              <a:spcBef>
                <a:spcPts val="210"/>
              </a:spcBef>
              <a:buAutoNum type="arabicPeriod" startAt="4"/>
              <a:tabLst>
                <a:tab pos="470534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Many past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studies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show that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using a highly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racialized name does lead to different  treatment of black and white,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e.g.,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job</a:t>
            </a:r>
            <a:r>
              <a:rPr sz="1800" spc="1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applicants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927100" lvl="1" indent="-229235">
              <a:lnSpc>
                <a:spcPts val="2030"/>
              </a:lnSpc>
              <a:buAutoNum type="alphaLcPeriod"/>
              <a:tabLst>
                <a:tab pos="9277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These names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lead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to racialized stereotypes being</a:t>
            </a:r>
            <a:r>
              <a:rPr sz="1800" spc="5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activated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927100" lvl="1" indent="-229235">
              <a:lnSpc>
                <a:spcPts val="2115"/>
              </a:lnSpc>
              <a:buAutoNum type="alphaLcPeriod"/>
              <a:tabLst>
                <a:tab pos="9277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However, at the cost of possible</a:t>
            </a:r>
            <a:r>
              <a:rPr sz="1800" spc="15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generalizability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1384300" marR="16510" lvl="2" indent="-224154">
              <a:lnSpc>
                <a:spcPct val="97500"/>
              </a:lnSpc>
              <a:spcBef>
                <a:spcPts val="30"/>
              </a:spcBef>
              <a:buAutoNum type="romanLcPeriod"/>
              <a:tabLst>
                <a:tab pos="13849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Do you want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your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results to be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indicative of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how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“black Americans with  very stereotypically black names” would be evaluated or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how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“the  average black American” would be</a:t>
            </a:r>
            <a:r>
              <a:rPr sz="1800" spc="-15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evaluated?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700" dirty="0">
              <a:latin typeface="Palatino Linotype" panose="02040502050505030304" pitchFamily="18" charset="0"/>
              <a:cs typeface="Caladea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808080"/>
                </a:solidFill>
                <a:latin typeface="Palatino Linotype" panose="02040502050505030304" pitchFamily="18" charset="0"/>
                <a:cs typeface="Caladea"/>
              </a:rPr>
              <a:t>Alternatives to</a:t>
            </a:r>
            <a:r>
              <a:rPr sz="2000" b="1" spc="-20" dirty="0">
                <a:solidFill>
                  <a:srgbClr val="808080"/>
                </a:solidFill>
                <a:latin typeface="Palatino Linotype" panose="02040502050505030304" pitchFamily="18" charset="0"/>
                <a:cs typeface="Caladea"/>
              </a:rPr>
              <a:t> </a:t>
            </a:r>
            <a:r>
              <a:rPr sz="2000" b="1" dirty="0">
                <a:solidFill>
                  <a:srgbClr val="808080"/>
                </a:solidFill>
                <a:latin typeface="Palatino Linotype" panose="02040502050505030304" pitchFamily="18" charset="0"/>
                <a:cs typeface="Caladea"/>
              </a:rPr>
              <a:t>names</a:t>
            </a:r>
            <a:endParaRPr sz="2000" dirty="0">
              <a:latin typeface="Palatino Linotype" panose="02040502050505030304" pitchFamily="18" charset="0"/>
              <a:cs typeface="Caladea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 dirty="0">
              <a:latin typeface="Palatino Linotype" panose="02040502050505030304" pitchFamily="18" charset="0"/>
              <a:cs typeface="Caladea"/>
            </a:endParaRPr>
          </a:p>
          <a:p>
            <a:pPr marL="469900" indent="-229235">
              <a:lnSpc>
                <a:spcPts val="2135"/>
              </a:lnSpc>
              <a:buAutoNum type="arabicPeriod"/>
              <a:tabLst>
                <a:tab pos="470534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Pictures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can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be </a:t>
            </a:r>
            <a:r>
              <a:rPr sz="1800" spc="-10" dirty="0">
                <a:latin typeface="Palatino Linotype" panose="02040502050505030304" pitchFamily="18" charset="0"/>
                <a:cs typeface="Caladea"/>
              </a:rPr>
              <a:t>used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to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signal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race/ethnicity for some groups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(e.g.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Doan</a:t>
            </a:r>
            <a:r>
              <a:rPr sz="1800" spc="95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2016)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927100" lvl="1" indent="-229235">
              <a:lnSpc>
                <a:spcPts val="2135"/>
              </a:lnSpc>
              <a:buAutoNum type="alphaLcPeriod"/>
              <a:tabLst>
                <a:tab pos="9277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Pictures also tend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to elicit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less suspicion than</a:t>
            </a:r>
            <a:r>
              <a:rPr sz="1800" spc="-3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names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lvl="1">
              <a:lnSpc>
                <a:spcPct val="100000"/>
              </a:lnSpc>
              <a:spcBef>
                <a:spcPts val="15"/>
              </a:spcBef>
              <a:buFont typeface="Caladea"/>
              <a:buAutoNum type="alphaLcPeriod"/>
            </a:pPr>
            <a:endParaRPr sz="1750" dirty="0">
              <a:latin typeface="Palatino Linotype" panose="02040502050505030304" pitchFamily="18" charset="0"/>
              <a:cs typeface="Caladea"/>
            </a:endParaRPr>
          </a:p>
          <a:p>
            <a:pPr marL="469900" indent="-229235">
              <a:lnSpc>
                <a:spcPts val="2135"/>
              </a:lnSpc>
              <a:buAutoNum type="arabicPeriod"/>
              <a:tabLst>
                <a:tab pos="470534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Some forms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may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contain information on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race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  <a:p>
            <a:pPr marL="927100" lvl="1" indent="-229235">
              <a:lnSpc>
                <a:spcPts val="2135"/>
              </a:lnSpc>
              <a:buAutoNum type="alphaLcPeriod"/>
              <a:tabLst>
                <a:tab pos="927735" algn="l"/>
              </a:tabLst>
            </a:pPr>
            <a:r>
              <a:rPr sz="1800" spc="-5" dirty="0">
                <a:latin typeface="Palatino Linotype" panose="02040502050505030304" pitchFamily="18" charset="0"/>
                <a:cs typeface="Caladea"/>
              </a:rPr>
              <a:t>E.g.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Patient-intake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forms have </a:t>
            </a:r>
            <a:r>
              <a:rPr sz="1800" dirty="0">
                <a:latin typeface="Palatino Linotype" panose="02040502050505030304" pitchFamily="18" charset="0"/>
                <a:cs typeface="Caladea"/>
              </a:rPr>
              <a:t>check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boxes for</a:t>
            </a:r>
            <a:r>
              <a:rPr sz="1800" spc="10" dirty="0">
                <a:latin typeface="Palatino Linotype" panose="02040502050505030304" pitchFamily="18" charset="0"/>
                <a:cs typeface="Caladea"/>
              </a:rPr>
              <a:t> </a:t>
            </a:r>
            <a:r>
              <a:rPr sz="1800" spc="-5" dirty="0">
                <a:latin typeface="Palatino Linotype" panose="02040502050505030304" pitchFamily="18" charset="0"/>
                <a:cs typeface="Caladea"/>
              </a:rPr>
              <a:t>race/ethnicity</a:t>
            </a:r>
            <a:endParaRPr sz="1800" dirty="0">
              <a:latin typeface="Palatino Linotype" panose="02040502050505030304" pitchFamily="18" charset="0"/>
              <a:cs typeface="Calade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4511</TotalTime>
  <Words>3326</Words>
  <Application>Microsoft Office PowerPoint</Application>
  <PresentationFormat>On-screen Show (4:3)</PresentationFormat>
  <Paragraphs>403</Paragraphs>
  <Slides>46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5" baseType="lpstr">
      <vt:lpstr>Arial</vt:lpstr>
      <vt:lpstr>Caladea</vt:lpstr>
      <vt:lpstr>Calibri</vt:lpstr>
      <vt:lpstr>Cambria</vt:lpstr>
      <vt:lpstr>Garamond</vt:lpstr>
      <vt:lpstr>Palatino Linotype</vt:lpstr>
      <vt:lpstr>Times New Roman</vt:lpstr>
      <vt:lpstr>Wingdings</vt:lpstr>
      <vt:lpstr>Retrospect</vt:lpstr>
      <vt:lpstr>Survey Experiments</vt:lpstr>
      <vt:lpstr>Reminder: Extra Credit</vt:lpstr>
      <vt:lpstr>REMINDER: FINAL PAPER</vt:lpstr>
      <vt:lpstr>REMINDER: DEADLINES</vt:lpstr>
      <vt:lpstr>Learning Objectives </vt:lpstr>
      <vt:lpstr>PowerPoint Presentation</vt:lpstr>
      <vt:lpstr>PowerPoint Presentation</vt:lpstr>
      <vt:lpstr>Why Conduct a Survey Experiment? </vt:lpstr>
      <vt:lpstr>External validity</vt:lpstr>
      <vt:lpstr>Example</vt:lpstr>
      <vt:lpstr>Between vs. Within-Subjects Design</vt:lpstr>
      <vt:lpstr>Between vs Within-Subjects Designs</vt:lpstr>
      <vt:lpstr>Pros and cons of between and within subjects designs</vt:lpstr>
      <vt:lpstr>Within-Subjects Design</vt:lpstr>
      <vt:lpstr>Best Practices</vt:lpstr>
      <vt:lpstr>Manipulation Checks</vt:lpstr>
      <vt:lpstr>Designing Effective IV Manipulations</vt:lpstr>
      <vt:lpstr>SOME Types of Survey Experiments </vt:lpstr>
      <vt:lpstr>Measurement/Split-Ballot Experiments</vt:lpstr>
      <vt:lpstr>PowerPoint Presentation</vt:lpstr>
      <vt:lpstr>PowerPoint Presentation</vt:lpstr>
      <vt:lpstr>Vignettes (Most Common)</vt:lpstr>
      <vt:lpstr>Factorial Design</vt:lpstr>
      <vt:lpstr>Example Factorial Vignette</vt:lpstr>
      <vt:lpstr>PowerPoint Presentation</vt:lpstr>
      <vt:lpstr>PowerPoint Presentation</vt:lpstr>
      <vt:lpstr>Conjoint Experiments</vt:lpstr>
      <vt:lpstr>PowerPoint Presentation</vt:lpstr>
      <vt:lpstr>Extra Slides</vt:lpstr>
      <vt:lpstr>Stereotype Content Studies</vt:lpstr>
      <vt:lpstr>PowerPoint Presentation</vt:lpstr>
      <vt:lpstr>Designing continuous dependent variables</vt:lpstr>
      <vt:lpstr>Using scales for dependent variables</vt:lpstr>
      <vt:lpstr>PowerPoint Presentation</vt:lpstr>
      <vt:lpstr>PowerPoint Presentation</vt:lpstr>
      <vt:lpstr>PowerPoint Presentation</vt:lpstr>
      <vt:lpstr>Wetts and Willer 2018</vt:lpstr>
      <vt:lpstr>Ethics and Deception</vt:lpstr>
      <vt:lpstr>Addressing and justifying deception</vt:lpstr>
      <vt:lpstr>Hiring Studies</vt:lpstr>
      <vt:lpstr>PowerPoint Presentation</vt:lpstr>
      <vt:lpstr>PowerPoint Presentation</vt:lpstr>
      <vt:lpstr>Measuring continuous dependent variables</vt:lpstr>
      <vt:lpstr>Putting dependent measures in context</vt:lpstr>
      <vt:lpstr>Using names to manipulate race</vt:lpstr>
      <vt:lpstr>Using names to manipulate race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IU Workshop in Methods – 2019</dc:title>
  <dc:creator>jslong</dc:creator>
  <cp:lastModifiedBy>Wehde, Wesley</cp:lastModifiedBy>
  <cp:revision>49</cp:revision>
  <dcterms:created xsi:type="dcterms:W3CDTF">2021-08-09T12:40:18Z</dcterms:created>
  <dcterms:modified xsi:type="dcterms:W3CDTF">2025-10-27T22:29:55Z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2019-01-18T00:00:00Z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2021-08-09T00:00:00Z</vt:filetime>
  </property>
</Properties>
</file>