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tags/tag3.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4.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ink/ink1.xml" ContentType="application/inkml+xml"/>
  <Override PartName="/ppt/notesSlides/notesSlide10.xml" ContentType="application/vnd.openxmlformats-officedocument.presentationml.notesSlide+xml"/>
  <Override PartName="/ppt/tags/tag5.xml" ContentType="application/vnd.openxmlformats-officedocument.presentationml.tags+xml"/>
  <Override PartName="/ppt/notesSlides/notesSlide11.xml" ContentType="application/vnd.openxmlformats-officedocument.presentationml.notesSlide+xml"/>
  <Override PartName="/ppt/tags/tag6.xml" ContentType="application/vnd.openxmlformats-officedocument.presentationml.tags+xml"/>
  <Override PartName="/ppt/notesSlides/notesSlide12.xml" ContentType="application/vnd.openxmlformats-officedocument.presentationml.notesSlide+xml"/>
  <Override PartName="/ppt/tags/tag7.xml" ContentType="application/vnd.openxmlformats-officedocument.presentationml.tags+xml"/>
  <Override PartName="/ppt/notesSlides/notesSlide13.xml" ContentType="application/vnd.openxmlformats-officedocument.presentationml.notesSlide+xml"/>
  <Override PartName="/ppt/tags/tag8.xml" ContentType="application/vnd.openxmlformats-officedocument.presentationml.tags+xml"/>
  <Override PartName="/ppt/notesSlides/notesSlide14.xml" ContentType="application/vnd.openxmlformats-officedocument.presentationml.notesSlide+xml"/>
  <Override PartName="/ppt/ink/ink2.xml" ContentType="application/inkml+xml"/>
  <Override PartName="/ppt/ink/ink3.xml" ContentType="application/inkml+xml"/>
  <Override PartName="/ppt/ink/ink4.xml" ContentType="application/inkml+xml"/>
  <Override PartName="/ppt/ink/ink5.xml" ContentType="application/inkml+xml"/>
  <Override PartName="/ppt/tags/tag9.xml" ContentType="application/vnd.openxmlformats-officedocument.presentationml.tags+xml"/>
  <Override PartName="/ppt/tags/tag10.xml" ContentType="application/vnd.openxmlformats-officedocument.presentationml.tags+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 id="2147483770" r:id="rId2"/>
  </p:sldMasterIdLst>
  <p:notesMasterIdLst>
    <p:notesMasterId r:id="rId34"/>
  </p:notesMasterIdLst>
  <p:sldIdLst>
    <p:sldId id="342" r:id="rId3"/>
    <p:sldId id="281" r:id="rId4"/>
    <p:sldId id="471" r:id="rId5"/>
    <p:sldId id="439" r:id="rId6"/>
    <p:sldId id="440" r:id="rId7"/>
    <p:sldId id="426" r:id="rId8"/>
    <p:sldId id="427" r:id="rId9"/>
    <p:sldId id="286" r:id="rId10"/>
    <p:sldId id="261" r:id="rId11"/>
    <p:sldId id="429" r:id="rId12"/>
    <p:sldId id="430" r:id="rId13"/>
    <p:sldId id="465" r:id="rId14"/>
    <p:sldId id="431" r:id="rId15"/>
    <p:sldId id="459" r:id="rId16"/>
    <p:sldId id="433" r:id="rId17"/>
    <p:sldId id="305" r:id="rId18"/>
    <p:sldId id="307" r:id="rId19"/>
    <p:sldId id="308" r:id="rId20"/>
    <p:sldId id="309" r:id="rId21"/>
    <p:sldId id="311" r:id="rId22"/>
    <p:sldId id="434" r:id="rId23"/>
    <p:sldId id="435" r:id="rId24"/>
    <p:sldId id="291" r:id="rId25"/>
    <p:sldId id="436" r:id="rId26"/>
    <p:sldId id="466" r:id="rId27"/>
    <p:sldId id="467" r:id="rId28"/>
    <p:sldId id="294" r:id="rId29"/>
    <p:sldId id="468" r:id="rId30"/>
    <p:sldId id="295" r:id="rId31"/>
    <p:sldId id="469" r:id="rId32"/>
    <p:sldId id="470" r:id="rId3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izabeth Bell" initials="EB" lastIdx="1" clrIdx="0">
    <p:extLst>
      <p:ext uri="{19B8F6BF-5375-455C-9EA6-DF929625EA0E}">
        <p15:presenceInfo xmlns:p15="http://schemas.microsoft.com/office/powerpoint/2012/main" userId="Elizabeth Be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5466" autoAdjust="0"/>
  </p:normalViewPr>
  <p:slideViewPr>
    <p:cSldViewPr>
      <p:cViewPr varScale="1">
        <p:scale>
          <a:sx n="138" d="100"/>
          <a:sy n="138" d="100"/>
        </p:scale>
        <p:origin x="2508" y="96"/>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commentAuthors" Target="commentAuthors.xml"/><Relationship Id="rId8" Type="http://schemas.openxmlformats.org/officeDocument/2006/relationships/slide" Target="slides/slide6.xml"/><Relationship Id="rId3" Type="http://schemas.openxmlformats.org/officeDocument/2006/relationships/slide" Target="slides/slide1.xml"/></Relationships>
</file>

<file path=ppt/diagrams/_rels/data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4" Type="http://schemas.openxmlformats.org/officeDocument/2006/relationships/image" Target="../media/image9.svg"/></Relationships>
</file>

<file path=ppt/diagrams/_rels/drawing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4" Type="http://schemas.openxmlformats.org/officeDocument/2006/relationships/image" Target="../media/image9.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2349AD8-2C21-45D3-9DF7-33A079587F9E}"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4D86EFB6-2BD6-4783-B870-7AD5B724B8B4}">
      <dgm:prSet custT="1"/>
      <dgm:spPr/>
      <dgm:t>
        <a:bodyPr/>
        <a:lstStyle/>
        <a:p>
          <a:pPr>
            <a:lnSpc>
              <a:spcPct val="100000"/>
            </a:lnSpc>
          </a:pPr>
          <a:r>
            <a:rPr lang="en-US" sz="1400" b="1" dirty="0"/>
            <a:t>Quantitative</a:t>
          </a:r>
          <a:r>
            <a:rPr lang="en-US" sz="1400" dirty="0"/>
            <a:t>: For example, if the problem calls for (a) the identification of factors that influence an outcome, (b) the utility of an intervention, or (c) understanding the best predictors of outcomes.</a:t>
          </a:r>
        </a:p>
      </dgm:t>
    </dgm:pt>
    <dgm:pt modelId="{7479A8C3-86FD-4499-BC4F-38DF3D79DB1F}" type="parTrans" cxnId="{4F4363E6-41FE-4C87-91B9-2B36CB1EE7ED}">
      <dgm:prSet/>
      <dgm:spPr/>
      <dgm:t>
        <a:bodyPr/>
        <a:lstStyle/>
        <a:p>
          <a:endParaRPr lang="en-US"/>
        </a:p>
      </dgm:t>
    </dgm:pt>
    <dgm:pt modelId="{93D3E776-E816-4CA2-87F2-9B67115A6F41}" type="sibTrans" cxnId="{4F4363E6-41FE-4C87-91B9-2B36CB1EE7ED}">
      <dgm:prSet/>
      <dgm:spPr/>
      <dgm:t>
        <a:bodyPr/>
        <a:lstStyle/>
        <a:p>
          <a:endParaRPr lang="en-US"/>
        </a:p>
      </dgm:t>
    </dgm:pt>
    <dgm:pt modelId="{2BB7CA42-3573-431B-B65E-CB2209176B81}">
      <dgm:prSet custT="1"/>
      <dgm:spPr/>
      <dgm:t>
        <a:bodyPr/>
        <a:lstStyle/>
        <a:p>
          <a:pPr>
            <a:lnSpc>
              <a:spcPct val="100000"/>
            </a:lnSpc>
          </a:pPr>
          <a:r>
            <a:rPr lang="en-US" sz="1400" b="1" dirty="0"/>
            <a:t>Qualitative</a:t>
          </a:r>
          <a:r>
            <a:rPr lang="en-US" sz="1400" dirty="0"/>
            <a:t>: If a concept or phenomenon needs to be explored and understood because little research has been done on it or because it involves an understudied sample</a:t>
          </a:r>
        </a:p>
      </dgm:t>
    </dgm:pt>
    <dgm:pt modelId="{6339D3FD-D9B2-4152-BAE1-C50A1141AD61}" type="parTrans" cxnId="{3BFBFD48-4661-44F9-9BB7-3E5954C4ED60}">
      <dgm:prSet/>
      <dgm:spPr/>
      <dgm:t>
        <a:bodyPr/>
        <a:lstStyle/>
        <a:p>
          <a:endParaRPr lang="en-US"/>
        </a:p>
      </dgm:t>
    </dgm:pt>
    <dgm:pt modelId="{A35C91CC-0DCC-4421-9DF6-8C7BA49F5096}" type="sibTrans" cxnId="{3BFBFD48-4661-44F9-9BB7-3E5954C4ED60}">
      <dgm:prSet/>
      <dgm:spPr/>
      <dgm:t>
        <a:bodyPr/>
        <a:lstStyle/>
        <a:p>
          <a:endParaRPr lang="en-US"/>
        </a:p>
      </dgm:t>
    </dgm:pt>
    <dgm:pt modelId="{C5409727-5F00-421C-B25F-0087D2A0C226}">
      <dgm:prSet custT="1"/>
      <dgm:spPr/>
      <dgm:t>
        <a:bodyPr/>
        <a:lstStyle/>
        <a:p>
          <a:pPr>
            <a:lnSpc>
              <a:spcPct val="100000"/>
            </a:lnSpc>
          </a:pPr>
          <a:r>
            <a:rPr lang="en-US" sz="1400" b="1" dirty="0"/>
            <a:t>Mixed-methods</a:t>
          </a:r>
          <a:r>
            <a:rPr lang="en-US" sz="1400" dirty="0"/>
            <a:t>: when the quantitative or qualitative approach, each by itself, is inadequate to best understand a research problem. For example, a researcher may want to both generalize the findings to a population as well as develop a detailed view of the meaning of a phenomenon or concept for individuals. </a:t>
          </a:r>
        </a:p>
      </dgm:t>
    </dgm:pt>
    <dgm:pt modelId="{88974D9F-A76C-44F4-A943-D8BFEB78AC71}" type="parTrans" cxnId="{610FB9D2-59F0-438D-9D29-5BA0BA6C7D6F}">
      <dgm:prSet/>
      <dgm:spPr/>
      <dgm:t>
        <a:bodyPr/>
        <a:lstStyle/>
        <a:p>
          <a:endParaRPr lang="en-US"/>
        </a:p>
      </dgm:t>
    </dgm:pt>
    <dgm:pt modelId="{08CC760C-43ED-42EE-B57E-2C3BA82C9C6A}" type="sibTrans" cxnId="{610FB9D2-59F0-438D-9D29-5BA0BA6C7D6F}">
      <dgm:prSet/>
      <dgm:spPr/>
      <dgm:t>
        <a:bodyPr/>
        <a:lstStyle/>
        <a:p>
          <a:endParaRPr lang="en-US"/>
        </a:p>
      </dgm:t>
    </dgm:pt>
    <dgm:pt modelId="{81A294A0-80FA-4D15-A3D2-4320D47FECBB}" type="pres">
      <dgm:prSet presAssocID="{22349AD8-2C21-45D3-9DF7-33A079587F9E}" presName="root" presStyleCnt="0">
        <dgm:presLayoutVars>
          <dgm:dir/>
          <dgm:resizeHandles val="exact"/>
        </dgm:presLayoutVars>
      </dgm:prSet>
      <dgm:spPr/>
    </dgm:pt>
    <dgm:pt modelId="{BA231985-270B-451E-8493-77ECB9849FB5}" type="pres">
      <dgm:prSet presAssocID="{4D86EFB6-2BD6-4783-B870-7AD5B724B8B4}" presName="compNode" presStyleCnt="0"/>
      <dgm:spPr/>
    </dgm:pt>
    <dgm:pt modelId="{B1A5F03E-5BAA-429A-B73A-E78A56A886AA}" type="pres">
      <dgm:prSet presAssocID="{4D86EFB6-2BD6-4783-B870-7AD5B724B8B4}"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Statistics"/>
        </a:ext>
      </dgm:extLst>
    </dgm:pt>
    <dgm:pt modelId="{B24FC322-42A7-41A2-AE1F-C95B8DA89E56}" type="pres">
      <dgm:prSet presAssocID="{4D86EFB6-2BD6-4783-B870-7AD5B724B8B4}" presName="spaceRect" presStyleCnt="0"/>
      <dgm:spPr/>
    </dgm:pt>
    <dgm:pt modelId="{0D1D3499-8E1B-4428-B5D2-C9A4A0265765}" type="pres">
      <dgm:prSet presAssocID="{4D86EFB6-2BD6-4783-B870-7AD5B724B8B4}" presName="textRect" presStyleLbl="revTx" presStyleIdx="0" presStyleCnt="3" custScaleX="139623">
        <dgm:presLayoutVars>
          <dgm:chMax val="1"/>
          <dgm:chPref val="1"/>
        </dgm:presLayoutVars>
      </dgm:prSet>
      <dgm:spPr/>
    </dgm:pt>
    <dgm:pt modelId="{24C604F1-0E7C-409F-AB4A-0200088E9A82}" type="pres">
      <dgm:prSet presAssocID="{93D3E776-E816-4CA2-87F2-9B67115A6F41}" presName="sibTrans" presStyleCnt="0"/>
      <dgm:spPr/>
    </dgm:pt>
    <dgm:pt modelId="{32D38B3D-A025-4541-8ECC-C59B7C663023}" type="pres">
      <dgm:prSet presAssocID="{2BB7CA42-3573-431B-B65E-CB2209176B81}" presName="compNode" presStyleCnt="0"/>
      <dgm:spPr/>
    </dgm:pt>
    <dgm:pt modelId="{C1CDCC8B-120A-40F0-B2C0-F072A10690E1}" type="pres">
      <dgm:prSet presAssocID="{2BB7CA42-3573-431B-B65E-CB2209176B81}" presName="iconRect" presStyleLbl="node1" presStyleIdx="1" presStyleCnt="3"/>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Meeting outline"/>
        </a:ext>
      </dgm:extLst>
    </dgm:pt>
    <dgm:pt modelId="{B4F68BDC-7A77-4C87-B62E-3E50AB21161B}" type="pres">
      <dgm:prSet presAssocID="{2BB7CA42-3573-431B-B65E-CB2209176B81}" presName="spaceRect" presStyleCnt="0"/>
      <dgm:spPr/>
    </dgm:pt>
    <dgm:pt modelId="{4158BFBB-4919-4F10-9183-33DB64DF175A}" type="pres">
      <dgm:prSet presAssocID="{2BB7CA42-3573-431B-B65E-CB2209176B81}" presName="textRect" presStyleLbl="revTx" presStyleIdx="1" presStyleCnt="3" custScaleX="139623">
        <dgm:presLayoutVars>
          <dgm:chMax val="1"/>
          <dgm:chPref val="1"/>
        </dgm:presLayoutVars>
      </dgm:prSet>
      <dgm:spPr/>
    </dgm:pt>
    <dgm:pt modelId="{60CC405B-800F-4E40-976F-E8BDE1281ACC}" type="pres">
      <dgm:prSet presAssocID="{A35C91CC-0DCC-4421-9DF6-8C7BA49F5096}" presName="sibTrans" presStyleCnt="0"/>
      <dgm:spPr/>
    </dgm:pt>
    <dgm:pt modelId="{AEB0246F-5CC8-4DAF-8F0A-0101F6956F9A}" type="pres">
      <dgm:prSet presAssocID="{C5409727-5F00-421C-B25F-0087D2A0C226}" presName="compNode" presStyleCnt="0"/>
      <dgm:spPr/>
    </dgm:pt>
    <dgm:pt modelId="{5D799FF0-8AFF-4ECC-8218-68EC7FFF51B2}" type="pres">
      <dgm:prSet presAssocID="{C5409727-5F00-421C-B25F-0087D2A0C226}" presName="iconRect" presStyleLbl="node1" presStyleIdx="2" presStyleCnt="3" custLinFactNeighborX="-88082" custLinFactNeighborY="697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Statistics"/>
        </a:ext>
      </dgm:extLst>
    </dgm:pt>
    <dgm:pt modelId="{7754417F-2D2A-465C-8B1B-2EC2643F7272}" type="pres">
      <dgm:prSet presAssocID="{C5409727-5F00-421C-B25F-0087D2A0C226}" presName="spaceRect" presStyleCnt="0"/>
      <dgm:spPr/>
    </dgm:pt>
    <dgm:pt modelId="{2D549C5B-701B-44F8-B041-5D5954C8658A}" type="pres">
      <dgm:prSet presAssocID="{C5409727-5F00-421C-B25F-0087D2A0C226}" presName="textRect" presStyleLbl="revTx" presStyleIdx="2" presStyleCnt="3" custScaleX="156305">
        <dgm:presLayoutVars>
          <dgm:chMax val="1"/>
          <dgm:chPref val="1"/>
        </dgm:presLayoutVars>
      </dgm:prSet>
      <dgm:spPr/>
    </dgm:pt>
  </dgm:ptLst>
  <dgm:cxnLst>
    <dgm:cxn modelId="{65B67E12-E26E-4353-B070-EE8181E1F0D5}" type="presOf" srcId="{4D86EFB6-2BD6-4783-B870-7AD5B724B8B4}" destId="{0D1D3499-8E1B-4428-B5D2-C9A4A0265765}" srcOrd="0" destOrd="0" presId="urn:microsoft.com/office/officeart/2018/2/layout/IconLabelList"/>
    <dgm:cxn modelId="{AAF4CD68-E0CB-494F-8640-41B1E9DCFA45}" type="presOf" srcId="{C5409727-5F00-421C-B25F-0087D2A0C226}" destId="{2D549C5B-701B-44F8-B041-5D5954C8658A}" srcOrd="0" destOrd="0" presId="urn:microsoft.com/office/officeart/2018/2/layout/IconLabelList"/>
    <dgm:cxn modelId="{3BFBFD48-4661-44F9-9BB7-3E5954C4ED60}" srcId="{22349AD8-2C21-45D3-9DF7-33A079587F9E}" destId="{2BB7CA42-3573-431B-B65E-CB2209176B81}" srcOrd="1" destOrd="0" parTransId="{6339D3FD-D9B2-4152-BAE1-C50A1141AD61}" sibTransId="{A35C91CC-0DCC-4421-9DF6-8C7BA49F5096}"/>
    <dgm:cxn modelId="{AD257198-2259-4D12-8FAE-F213328DF42E}" type="presOf" srcId="{2BB7CA42-3573-431B-B65E-CB2209176B81}" destId="{4158BFBB-4919-4F10-9183-33DB64DF175A}" srcOrd="0" destOrd="0" presId="urn:microsoft.com/office/officeart/2018/2/layout/IconLabelList"/>
    <dgm:cxn modelId="{9000B99C-DC89-49C8-B941-2ECD21E689F4}" type="presOf" srcId="{22349AD8-2C21-45D3-9DF7-33A079587F9E}" destId="{81A294A0-80FA-4D15-A3D2-4320D47FECBB}" srcOrd="0" destOrd="0" presId="urn:microsoft.com/office/officeart/2018/2/layout/IconLabelList"/>
    <dgm:cxn modelId="{610FB9D2-59F0-438D-9D29-5BA0BA6C7D6F}" srcId="{22349AD8-2C21-45D3-9DF7-33A079587F9E}" destId="{C5409727-5F00-421C-B25F-0087D2A0C226}" srcOrd="2" destOrd="0" parTransId="{88974D9F-A76C-44F4-A943-D8BFEB78AC71}" sibTransId="{08CC760C-43ED-42EE-B57E-2C3BA82C9C6A}"/>
    <dgm:cxn modelId="{4F4363E6-41FE-4C87-91B9-2B36CB1EE7ED}" srcId="{22349AD8-2C21-45D3-9DF7-33A079587F9E}" destId="{4D86EFB6-2BD6-4783-B870-7AD5B724B8B4}" srcOrd="0" destOrd="0" parTransId="{7479A8C3-86FD-4499-BC4F-38DF3D79DB1F}" sibTransId="{93D3E776-E816-4CA2-87F2-9B67115A6F41}"/>
    <dgm:cxn modelId="{67166520-7A7D-4027-9E01-D89175EB3DF4}" type="presParOf" srcId="{81A294A0-80FA-4D15-A3D2-4320D47FECBB}" destId="{BA231985-270B-451E-8493-77ECB9849FB5}" srcOrd="0" destOrd="0" presId="urn:microsoft.com/office/officeart/2018/2/layout/IconLabelList"/>
    <dgm:cxn modelId="{D84F3740-2C03-4EEE-BA87-EDA03D13E89A}" type="presParOf" srcId="{BA231985-270B-451E-8493-77ECB9849FB5}" destId="{B1A5F03E-5BAA-429A-B73A-E78A56A886AA}" srcOrd="0" destOrd="0" presId="urn:microsoft.com/office/officeart/2018/2/layout/IconLabelList"/>
    <dgm:cxn modelId="{BB3578E5-B637-48BD-B9E8-D1271E54E5BB}" type="presParOf" srcId="{BA231985-270B-451E-8493-77ECB9849FB5}" destId="{B24FC322-42A7-41A2-AE1F-C95B8DA89E56}" srcOrd="1" destOrd="0" presId="urn:microsoft.com/office/officeart/2018/2/layout/IconLabelList"/>
    <dgm:cxn modelId="{9C9F560C-E478-47B0-9B7F-080C3C187364}" type="presParOf" srcId="{BA231985-270B-451E-8493-77ECB9849FB5}" destId="{0D1D3499-8E1B-4428-B5D2-C9A4A0265765}" srcOrd="2" destOrd="0" presId="urn:microsoft.com/office/officeart/2018/2/layout/IconLabelList"/>
    <dgm:cxn modelId="{D2E6F971-E4FA-4119-ABC4-0A151759016B}" type="presParOf" srcId="{81A294A0-80FA-4D15-A3D2-4320D47FECBB}" destId="{24C604F1-0E7C-409F-AB4A-0200088E9A82}" srcOrd="1" destOrd="0" presId="urn:microsoft.com/office/officeart/2018/2/layout/IconLabelList"/>
    <dgm:cxn modelId="{75FFDC98-3648-487E-B09B-502C2CA54F72}" type="presParOf" srcId="{81A294A0-80FA-4D15-A3D2-4320D47FECBB}" destId="{32D38B3D-A025-4541-8ECC-C59B7C663023}" srcOrd="2" destOrd="0" presId="urn:microsoft.com/office/officeart/2018/2/layout/IconLabelList"/>
    <dgm:cxn modelId="{C047DA20-2E2A-43A3-A93F-92C35084BC20}" type="presParOf" srcId="{32D38B3D-A025-4541-8ECC-C59B7C663023}" destId="{C1CDCC8B-120A-40F0-B2C0-F072A10690E1}" srcOrd="0" destOrd="0" presId="urn:microsoft.com/office/officeart/2018/2/layout/IconLabelList"/>
    <dgm:cxn modelId="{17BC99C1-1803-4FC9-BEB0-1E33CD61710F}" type="presParOf" srcId="{32D38B3D-A025-4541-8ECC-C59B7C663023}" destId="{B4F68BDC-7A77-4C87-B62E-3E50AB21161B}" srcOrd="1" destOrd="0" presId="urn:microsoft.com/office/officeart/2018/2/layout/IconLabelList"/>
    <dgm:cxn modelId="{55F0855F-16B7-439F-BEFB-212C9EF1C97E}" type="presParOf" srcId="{32D38B3D-A025-4541-8ECC-C59B7C663023}" destId="{4158BFBB-4919-4F10-9183-33DB64DF175A}" srcOrd="2" destOrd="0" presId="urn:microsoft.com/office/officeart/2018/2/layout/IconLabelList"/>
    <dgm:cxn modelId="{6DCAEC75-84F5-4CD4-B6FA-36B806B6CF77}" type="presParOf" srcId="{81A294A0-80FA-4D15-A3D2-4320D47FECBB}" destId="{60CC405B-800F-4E40-976F-E8BDE1281ACC}" srcOrd="3" destOrd="0" presId="urn:microsoft.com/office/officeart/2018/2/layout/IconLabelList"/>
    <dgm:cxn modelId="{5445F7CF-E929-4F63-AC01-1F643E2CBDA1}" type="presParOf" srcId="{81A294A0-80FA-4D15-A3D2-4320D47FECBB}" destId="{AEB0246F-5CC8-4DAF-8F0A-0101F6956F9A}" srcOrd="4" destOrd="0" presId="urn:microsoft.com/office/officeart/2018/2/layout/IconLabelList"/>
    <dgm:cxn modelId="{12E6C25E-F962-4382-BE56-09D7D844B6C8}" type="presParOf" srcId="{AEB0246F-5CC8-4DAF-8F0A-0101F6956F9A}" destId="{5D799FF0-8AFF-4ECC-8218-68EC7FFF51B2}" srcOrd="0" destOrd="0" presId="urn:microsoft.com/office/officeart/2018/2/layout/IconLabelList"/>
    <dgm:cxn modelId="{8501D805-710F-4957-B5B8-DD790BB384A1}" type="presParOf" srcId="{AEB0246F-5CC8-4DAF-8F0A-0101F6956F9A}" destId="{7754417F-2D2A-465C-8B1B-2EC2643F7272}" srcOrd="1" destOrd="0" presId="urn:microsoft.com/office/officeart/2018/2/layout/IconLabelList"/>
    <dgm:cxn modelId="{E60A99BD-A441-4BFC-ABAD-9882C506A757}" type="presParOf" srcId="{AEB0246F-5CC8-4DAF-8F0A-0101F6956F9A}" destId="{2D549C5B-701B-44F8-B041-5D5954C8658A}" srcOrd="2" destOrd="0" presId="urn:microsoft.com/office/officeart/2018/2/layout/IconLabelList"/>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A5F03E-5BAA-429A-B73A-E78A56A886AA}">
      <dsp:nvSpPr>
        <dsp:cNvPr id="0" name=""/>
        <dsp:cNvSpPr/>
      </dsp:nvSpPr>
      <dsp:spPr>
        <a:xfrm>
          <a:off x="827652" y="942437"/>
          <a:ext cx="784687" cy="78468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D1D3499-8E1B-4428-B5D2-C9A4A0265765}">
      <dsp:nvSpPr>
        <dsp:cNvPr id="0" name=""/>
        <dsp:cNvSpPr/>
      </dsp:nvSpPr>
      <dsp:spPr>
        <a:xfrm>
          <a:off x="2658" y="2142414"/>
          <a:ext cx="2434676" cy="15681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b="1" kern="1200" dirty="0"/>
            <a:t>Quantitative</a:t>
          </a:r>
          <a:r>
            <a:rPr lang="en-US" sz="1400" kern="1200" dirty="0"/>
            <a:t>: For example, if the problem calls for (a) the identification of factors that influence an outcome, (b) the utility of an intervention, or (c) understanding the best predictors of outcomes.</a:t>
          </a:r>
        </a:p>
      </dsp:txBody>
      <dsp:txXfrm>
        <a:off x="2658" y="2142414"/>
        <a:ext cx="2434676" cy="1568111"/>
      </dsp:txXfrm>
    </dsp:sp>
    <dsp:sp modelId="{C1CDCC8B-120A-40F0-B2C0-F072A10690E1}">
      <dsp:nvSpPr>
        <dsp:cNvPr id="0" name=""/>
        <dsp:cNvSpPr/>
      </dsp:nvSpPr>
      <dsp:spPr>
        <a:xfrm>
          <a:off x="3567485" y="942437"/>
          <a:ext cx="784687" cy="784687"/>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158BFBB-4919-4F10-9183-33DB64DF175A}">
      <dsp:nvSpPr>
        <dsp:cNvPr id="0" name=""/>
        <dsp:cNvSpPr/>
      </dsp:nvSpPr>
      <dsp:spPr>
        <a:xfrm>
          <a:off x="2742490" y="2142414"/>
          <a:ext cx="2434676" cy="15681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b="1" kern="1200" dirty="0"/>
            <a:t>Qualitative</a:t>
          </a:r>
          <a:r>
            <a:rPr lang="en-US" sz="1400" kern="1200" dirty="0"/>
            <a:t>: If a concept or phenomenon needs to be explored and understood because little research has been done on it or because it involves an understudied sample</a:t>
          </a:r>
        </a:p>
      </dsp:txBody>
      <dsp:txXfrm>
        <a:off x="2742490" y="2142414"/>
        <a:ext cx="2434676" cy="1568111"/>
      </dsp:txXfrm>
    </dsp:sp>
    <dsp:sp modelId="{5D799FF0-8AFF-4ECC-8218-68EC7FFF51B2}">
      <dsp:nvSpPr>
        <dsp:cNvPr id="0" name=""/>
        <dsp:cNvSpPr/>
      </dsp:nvSpPr>
      <dsp:spPr>
        <a:xfrm>
          <a:off x="5761595" y="997192"/>
          <a:ext cx="784687" cy="78468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D549C5B-701B-44F8-B041-5D5954C8658A}">
      <dsp:nvSpPr>
        <dsp:cNvPr id="0" name=""/>
        <dsp:cNvSpPr/>
      </dsp:nvSpPr>
      <dsp:spPr>
        <a:xfrm>
          <a:off x="5482323" y="2142414"/>
          <a:ext cx="2725568" cy="15681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b="1" kern="1200" dirty="0"/>
            <a:t>Mixed-methods</a:t>
          </a:r>
          <a:r>
            <a:rPr lang="en-US" sz="1400" kern="1200" dirty="0"/>
            <a:t>: when the quantitative or qualitative approach, each by itself, is inadequate to best understand a research problem. For example, a researcher may want to both generalize the findings to a population as well as develop a detailed view of the meaning of a phenomenon or concept for individuals. </a:t>
          </a:r>
        </a:p>
      </dsp:txBody>
      <dsp:txXfrm>
        <a:off x="5482323" y="2142414"/>
        <a:ext cx="2725568" cy="1568111"/>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14T22:15:37.760"/>
    </inkml:context>
    <inkml:brush xml:id="br0">
      <inkml:brushProperty name="width" value="0.35" units="cm"/>
      <inkml:brushProperty name="height" value="0.35" units="cm"/>
      <inkml:brushProperty name="color" value="#FFFFFF"/>
    </inkml:brush>
  </inkml:definitions>
  <inkml:trace contextRef="#ctx0" brushRef="#br0">4157 1030 24575,'1178'0'-888,"-1160"1"888,1-2 0,31-4 0,-35-1 122,-15 6-117,1 0 1,-1 0-1,0 0 1,0 0-1,0 0 1,0 0-1,0 0 1,0 0-1,0 0 1,0 0-1,0-1 1,1 1 0,-1 0-1,0 0 1,0 0-1,0 0 1,0 0-1,0 0 1,0 0-1,0-1 1,0 1-1,0 0 1,0 0-1,0 0 1,0 0-1,0 0 1,0 0-1,0-1 1,0 1 0,0 0-1,0 0 1,0 0-1,0 0 1,0 0-1,0 0 1,0-1-1,0 1 1,0 0-1,0 0 1,0 0-1,-1 0 1,1 0-1,0 0 1,0 0-1,0 0 1,0-1 0,0 1-1,0 0 1,-27-10 410,-440-131-1320,-138-11-1965,48 13 823,-167-67-556,65 19 408,324 80 2946,326 104-684,3 1 41,-1-1 1,0 1-1,1-1 0,0-1 0,0 1 0,0-1 1,0 0-1,0 0 0,-7-8 0,13 12-83,0 0 0,0 0 1,-1-1-1,1 1 0,0 0 0,0-1 0,-1 1 0,1 0 0,0 0 0,0-1 0,0 1 0,0-1 0,-1 1 0,1 0 0,0-1 0,0 1 0,0 0 0,0-1 0,0 1 0,0-1 0,0 1 1,0 0-1,0-1 0,0 1 0,0 0 0,0-1 0,0 1 0,1-1 0,-1 1 0,0 0 0,0-1 0,0 1 0,0 0 0,1-1 0,-1 1 0,0 0 0,0 0 0,1-1 0,-1 1 0,0 0 1,0 0-1,1-1 0,-1 1 0,0 0 0,1 0 0,19-6 741,27 1 275,1 3 0,62 3 1,-37 1-238,401 2 885,238-3-4003,-581-1 1971,-114-1 342,1 1 0,-1 0 0,1 1 0,24 5 0,-40-6 17,-1 0 1,1 1-1,-1-1 1,1 0-1,-1 1 1,1-1-1,-1 1 1,1-1-1,-1 1 1,0 0-1,1 0 1,-1 0-1,0 0 1,0 0-1,0 0 1,1 0-1,-1 0 1,1 2-1,-2-3 8,0 1 0,0 0-1,0 0 1,0-1 0,0 1 0,0 0-1,0 0 1,-1-1 0,1 1 0,0 0-1,0-1 1,-1 1 0,1 0 0,0-1-1,-1 1 1,1 0 0,-1-1 0,1 1-1,-1-1 1,1 1 0,-1-1-1,1 1 1,-1-1 0,1 1 0,-2 0-1,-5 3 173,0 0 0,1 0-1,-2-1 1,1 1-1,-13 3 1,-43 6 63,-1-2 0,-83 3 1,94-10-295,-500 12-13,250-14 55,301-2-8,-12 0 0,-1 1 0,1 0 0,-1 0 0,1 1 0,0 1 0,-20 7 0,32-9 11,0-1 0,0 1-1,1 0 1,-1 0 0,0 1-1,0-1 1,1 0 0,-1 1 0,0-1-1,1 0 1,0 1 0,-1 0-1,1-1 1,0 1 0,0 0 0,0 0-1,0 0 1,0 0 0,0 0-1,0 0 1,1 0 0,-1 0 0,1 0-1,-1 0 1,1 0 0,0 0-1,0 0 1,0 0 0,0 1 0,0-1-1,1 0 1,-1 0 0,1 0-1,-1 0 1,1 0 0,1 3 0,3 8 97,1 0 1,1 0-1,0-1 1,12 17-1,-7-11-61,0 2-47,-1 0 0,-1 0 0,-1 1 0,-1 1 0,-1 0 0,0 0 0,-2 0 0,-1 1 0,2 22 0,-6-36 2,0-1-1,0 0 1,-1 1 0,-1-1-1,1 0 1,-1 0 0,0 0-1,-1 0 1,-6 13-1,3-9 2,-1-1 0,0 1-1,-1-1 1,0-1 0,-13 14-1,-6 1-42,-1-2 0,-1 0 0,-44 25-1,-101 55-636,-103 69 711,272-169-34,-43 37 0,45-38 0,0 1 0,0 0 0,1 0 0,-1 0 0,1 1 0,0-1 0,0 1 0,0-1 0,1 1 0,-1 0 0,1 0 0,-2 6 0,3-9 0,0 0 0,0-1 0,0 1 0,0 0 0,0 0 0,0 0 0,0 0 0,0 0 0,0-1 0,1 1 0,-1 0 0,0 0 0,0 0 0,1-1 0,-1 1 0,1 0 0,-1 0 0,1-1 0,-1 1 0,1 0 0,-1-1 0,1 1 0,0-1 0,-1 1 0,1 0 0,0-1 0,-1 0 0,2 2 0,27 6 128,33-2-24,0-2 0,92-5 0,-66-1-617,87 2-245,6 0-232,207-25 0,-367 22 1088,-1-1-1,1 0 1,-1-2 0,31-13-1,-39 13 274,1 0 1,-1-1-1,0-1 0,-1 0 0,0 0 1,0-1-1,17-18 0,-20 19-349,1 0-1,0 1 1,0 0 0,1 1-1,0 0 1,20-9 0,24-14-49,2-2 27,-42 25 0,-2-1 0,1 0 0,22-17 0,-24 9 0,-11 15 0,0-1 0,0 1 0,0-1 0,0 1 0,0 0 0,0-1 0,0 1 0,0-1 0,0 1 0,0-1 0,0 1 0,0-1 0,0 1 0,-1-1 0,1 1 0,0-1 0,0 1 0,-1 0 0,1-1 0,0 1 0,0-1 0,-1 1 0,-2-2 0,1 0 0,-1 1 0,1-1 0,-1 1 0,0 0 0,0-1 0,1 1 0,-1 1 0,-5-2 0,-56-10-251,-119-7 0,77 11-156,-554-87-2898,6-35 746,627 124 2493,-127-25-121,-153-35-1240,278 60 1442,16 4 37,0-1 0,0 0 0,0-1 0,1 0 0,-1-1 1,1 0-1,-12-8 0,24 13-39,-1 0-1,1-1 1,0 1 0,-1 0 0,1 0-1,0 0 1,0 0 0,-1-1-1,1 1 1,0 0 0,0 0 0,0-1-1,-1 1 1,1 0 0,0-1-1,0 1 1,0 0 0,0 0 0,-1-1-1,1 1 1,0 0 0,0-1-1,0 1 1,0 0 0,0-1 0,0 1-1,0 0 1,0-1 0,0 1-1,0 0 1,0-1 0,0 1 0,0 0-1,0-1 1,1 1 0,-1 0-1,0-1 1,0 1 0,0 0 0,0 0-1,1-1 1,-1 1 0,0 0-1,0 0 1,0-1 0,1 1 0,-1 0-1,0 0 1,0-1 0,1 1-1,-1 0 1,0 0 0,1 0 0,-1 0-1,0 0 1,1 0 0,-1-1-1,0 1 1,1 0 0,-1 0 0,12-3 94,0 0 1,1 0-1,-1 1 1,0 1-1,1 0 1,13 1 0,-8-1-96,528 0 1829,-303 4-1210,-47-1-629,367-9-427,-350-22 1967,-142 17-340,113-6-1,-156 17-1003,106 3 90,-131-2-288,-1 1 0,1-1 0,-1 1 0,0-1 0,1 1 0,-1 0 0,0 0 0,1 0 0,-1 0 0,0 0 0,0 0 0,0 0 0,0 1 0,3 2 0,-4-3 0,-1 0 0,1 0 0,-1 0 0,0 0 0,1 0 0,-1-1 0,0 1 0,0 0 0,1 0 0,-1 0 0,0 0 0,0 0 0,0 0 0,0 0 0,0 0 0,0 0 0,-1 0 0,1 0 0,0 0 0,0 0 0,-1 0 0,1 0 0,0 0 0,-1 0 0,1 0 0,-1-1 0,0 1 0,1 0 0,-1 0 0,1 0 0,-1-1 0,0 1 0,0 0 0,1-1 0,-1 1 0,0-1 0,-2 2 0,-11 7 0,0 0 0,-1 0 0,0-1 0,-1-1 0,-31 10 0,24-9 0,-61 20-416,-174 34-1,-95-12-950,314-45 1256,-711 46-2072,-3-48-135,546-4 2156,-566-3-750,764 4 1108,0 0 364,17 0 33,3 0-336,841 1 1558,1152-1-8325,-776-1 9436,-1610 16 999,43 0-1123,242-14-2835,-451-2-910,404-6 510,-252-45 0,380 49 375,2 0 6,0 1 1,0-2 0,0 0 0,1 0 0,-26-13 0,39 17 50,-1 0 0,1-1 0,-1 1 0,0 0 0,1 0 0,-1-1 0,1 1 0,-1 0 0,1-1 0,-1 1 0,1 0 0,0-1 0,-1 1 0,1-1 0,-1 1 0,1-1 0,0 1 0,-1-1 0,1 1 0,0-1 0,0 1 0,-1-1 0,1 1 0,0-1 0,0 0 0,0 1 0,0-1 0,0 1 0,0-1 0,0 1 0,0-1 0,0 0 0,0 1 0,0-1 0,0 1 0,0-1 0,0 0 0,0 1 0,1-1 0,-1 0 0,2-1 20,0 1 0,-1-1-1,1 1 1,0 0-1,0 0 1,0-1 0,0 1-1,0 1 1,0-1-1,3-1 1,21-5 148,1 1 0,0 2 1,1 0-1,-1 2 0,39 1 0,-20 0-91,508-27-442,-80 2-752,-2 23 1270,-165 27-544,-264-17 293,0 2 0,0 1 0,-1 3 1,80 35-1,-111-43 218,0 1-1,-1 1 1,0 0 0,0 0 0,12 11 0,-20-16-24,0 0-1,1 0 1,-1 1 0,0-1-1,0 1 1,0-1 0,-1 1 0,1 0-1,-1 0 1,1 0 0,-1-1 0,0 1-1,0 0 1,0 1 0,-1-1 0,1 0-1,-1 0 1,1 0 0,-1 0 0,0 0-1,0 1 1,-1-1 0,1 0 0,-1 0-1,-1 6 1,-3 1 74,0-1 0,0 0 1,-1 0-1,0 0 0,-1 0 0,0-1 0,-11 10 0,-61 49-194,34-34-51,-1-2 0,-2-2 0,-1-2 0,-1-2 0,-56 19 0,30-19-75,-1-3-1,-153 23 0,62-24 152,-198-2 0,366-19 0,-28-2 0,20-2 0,8 4 0,1-1 0,-1 1 0,0-1 0,0 1 0,0 0 0,0-1 0,0 1 0,1-1 0,-1 1 0,0 0 0,0-1 0,1 1 0,-1 0 0,0-1 0,1 1 0,-1 0 0,0 0 0,1-1 0,-1 1 0,0 0 0,1 0 0,-1-1 0,0 1 0,2 0 0,10-7 77,1 1 0,0 1 1,0 0-1,20-4 0,60-10 422,-73 16-473,339-54-649,-298 48 584,34-4 49,0 5 1,145 4-1,-266 13 553,-73 26-486,-35 10-250,-3-12-996,-154 16-1,-145-5-722,-65-13 337,1-38 211,379-5 1133,0-4-1,1-6 1,-213-68 0,323 87 333,1 0 0,-1-1-1,1 0 1,0 0 0,0-1 0,0-1 0,1 1 0,-10-9 0,17 13-61,0 0 0,0 0 0,0 0 0,1 0 0,-1 0 0,0 0 0,0 0 0,1 0 0,-1 0 0,1 0 0,-1 0 0,1-1 0,0 1 1,-1 0-1,1 0 0,0-1 0,0 1 0,0 0 0,0 0 0,0-1 0,0 1 0,0 0 0,0-2 0,1 1 23,0 0-1,0 0 0,0 0 1,0 0-1,1 0 0,-1 0 1,0 0-1,1 1 0,-1-1 1,1 0-1,0 1 0,2-2 1,5-3 192,1 0 1,-1 0-1,1 1 1,14-5 0,14-3-9,1 1 1,0 3-1,42-6 1,127-7 628,-137 15-807,638-33-1007,-635 39 560,456 4-14,-454 0 178,78 13 0,-147-15 247,1 1-1,-1 0 1,0 0 0,0 0-1,0 1 1,0 0 0,9 5-1,-14-7-33,-1 0 0,1 0 0,-1 0 0,0 1-1,1-1 1,-1 0 0,0 1 0,1-1 0,-1 1 0,0-1-1,0 1 1,0-1 0,-1 1 0,1 0 0,0-1 0,-1 1 0,1 0-1,-1 0 1,1 0 0,-1-1 0,0 1 0,0 0 0,0 0-1,0 0 1,0 0 0,0 0 0,0-1 0,0 1 0,-1 0-1,1 0 1,-1 0 0,0-1 0,-1 3 0,-1 2 54,0 1 1,-1-2-1,0 1 0,0 0 1,-1-1-1,0 0 0,0 0 1,0 0-1,0-1 0,-1 1 1,0-1-1,0-1 0,-9 5 1,-10 4 232,-1-1 1,-28 7 0,44-14-296,-234 75-12,243-79 0,0 0 0,-1 0 0,1 0 0,0 1 0,0-1 0,0 0 0,-1 1 0,1-1 0,0 1 0,0-1 0,0 1 0,0 0 0,0-1 0,0 1 0,0 0 0,0 0 0,-1 1 0,4-1 0,0 0 0,0 0 0,1-1 0,-1 1 0,0-1 0,0 0 0,1 0 0,-1 1 0,5-2 0,482 1-569,-209-3 325,-253 4 244,-24 2 0,-9 0 0,-13 4 0,-137 28-28,-227 21-1,-164-33-28,504-25 57,32 0 0,15-2 0,20-3 0,50-6-14,93-5-1,85 9-579,-178 7 234,1696-8-5014,-1202 12 3867,2075-1-5418,-1511-1 6614,173 0 6004,-1280 3-4322,-30-2-880,-43 6 596,-418 26 2037,0-20-3318,-469-20-3410,603 1 3295,-1163-24-2754,-6-45 228,-9-63 1530,12-65 493,1102 137 812,49 6 0,46 5 102,51 6 308,-81-17 634,308 62-859,9 2 40,0-1-1,0 0 1,0-1 0,1-1 0,-1 0 0,-18-10 0,32 15-186,-1 0 1,0-1-1,1 1 1,-1 0-1,1-1 1,-1 1-1,1-1 0,-1 1 1,1-1-1,-1 0 1,1 1-1,0-1 1,-1 1-1,1-1 1,0 0-1,-1 1 0,1-2 1,5-6 457,20-1 262,12 3-147,1 2-1,-1 1 1,43 3 0,-26 1-110,783 0 2810,-303 1-5079,723 26-1652,-4 90 744,-625-17 1683,-9 42 4787,-564-125-2652,-39-12-350,0-1-1,0 0 1,1-1-1,0 0 1,30 1-1,84-4 1412,225 13-1459,114 87-3026,-72-11 902,-219-66 1136,210 0 0,180-28-474,-337-1 616,-195 5 389,-33-1 25,-8 1 70,-54 0 1206,44 0-1388,-352 1-37,-1325-5-3549,1-30-677,-855-221-1639,2240 204 5645,54 10 462,-65-1 422,169 24 1023,315 25 1325,-90-7-2420,44 2 302,668 30 1914,408 32-7363,1186-34 2015,-2207-30 2540,497-1 1083,-226 1 5706,-432-1-6450,1-1 0,-1-1 0,-1 0 0,1-1 0,0 0 0,17-9 1,-9 5-446,31-8 0,-38 12-58,0-1 0,-1 0 0,0-1 0,0-1 0,21-11 0,5-6 0,1 2 0,61-22 0,-77 37 0,1 0 0,0 2 0,44-3 0,-40 5 0,-12 0 0,31-9 0,-24 4 0,-16 5 0,-20 2 0,-123 28 7,-54 10-178,-687 52-3597,-94-76 802,-6-31 340,855 16 2320,-2127-164-5537,1029-10 6790,1156 167-574,14 3 440,1-2 0,-52-16 0,78 14 50,19 10-839,0-1 0,0 1 0,0 0 0,0 0 0,0-1 0,0 1 0,-1 0 0,1 0 0,0 0 0,0-1 0,0 1 0,0 0 0,0 0 0,0-1 0,0 1 0,0 0-1,0 0 1,0-1 0,1 1 0,-1 0 0,0 0 0,1-2 216,-1 1-216,3 0 106,0-1-1,-1 1 1,1 0-1,0 0 1,-1 0-1,1 0 0,0 0 1,0 0-1,4 0 1,69-6 1497,138 3 1,-116 6-951,3965 0-9450,-3328 11 7239,-7 56 491,-420-12 2452,540 176 0,-665-182 920,-153-44-1419,1-3 1,0 0-1,0-2 1,32-2-1,170-8 4583,114 8-4284,-144 1-1227,-170 1 18,-23 2 0,-10-4 0,0 1 0,0-1 0,0 1 0,0-1 0,0 0 0,0 1 0,-1-1 0,1 0 0,0 1 0,0-1 0,-1 0 0,1 0 0,0 1 0,0-1 0,-1 0 0,1 0 0,0 1 0,-1-1 0,1 0 0,0 0 0,-1 0 0,1 1 0,0-1 0,-1 0 0,1 0 0,0 0 0,-1 0 0,1 0 0,-1 0 0,-19 7 3,-1 0-1,1-2 0,-41 6 1,-72-1-97,104-9 14,-251 9-1324,-45 1-240,-1220 36-3386,-3-63 716,1201 10 3275,-570-3-724,309 9 4756,597 0-2829,-7 1 437,1-2-1,-33-4 1,50 5-561,-1 0-1,1 0 1,-1 0 0,0 0-1,1 0 1,-1 0 0,1 0 0,-1 0-1,1 0 1,-1 0 0,1 0 0,-1-1-1,0 1 1,1 0 0,-1 0-1,1-1 1,-1 1 0,1 0 0,0-1-1,-1 1 1,1-1 0,-1 1 0,1-1-1,0 1 1,-1-1 0,18-5 893,135-7 1318,-75 9-1553,655-24 2157,2 27-5446,-437 2 1314,516 0-2431,-483-1 7599,-391 0-3663,-295-7 2770,273 1-2284,1-3-1,-108-28 0,-194-76-713,243 69 0,-87-8 0,-5-2 0,232 54 0,-4-1 0,0 0 0,1-1 0,-1 1 0,1-1 0,0 0 0,0 0 0,0-1 0,0 1 0,0-1 0,-6-5 0,10 8 6,0 0-1,0-1 0,-1 1 1,1-1-1,0 1 0,0-1 1,0 1-1,0 0 0,0-1 1,0 1-1,0-1 1,0 1-1,0-1 0,0 1 1,0-1-1,0 1 0,0-1 1,0 1-1,0 0 0,0-1 1,0 1-1,1-1 1,-1 1-1,0-1 0,0 1 1,0 0-1,1-1 0,-1 1 1,0 0-1,1-1 0,-1 1 1,0 0-1,1-1 1,-1 1-1,0 0 0,1 0 1,-1-1-1,1 1 0,-1 0 1,0 0-1,1 0 0,-1-1 1,1 1-1,-1 0 0,1 0 1,-1 0-1,1 0 1,-1 0-1,1 0 0,25-5 500,-25 5-488,88-14 156,-44 6-180,45-2-1,-58 9 8,-18 1 0,-33 0 0,-192 14 16,53-2-196,-679-4-913,602-9 1010,228 1 82,-26 0-5,-48 5-1,63 1 7,18-6 0,0 0 0,0 0 0,0 0 0,0 0 0,0 0 0,0 1 0,0-1 0,0 0 0,0 0 0,0 0 0,0 0 0,0 1 0,0-1 0,0 0 0,0 0 0,0 0 0,0 0 0,0 0 0,0 1 0,0-1 0,0 0 0,0 0 0,0 0 0,1 0 0,-1 0 0,0 1 0,0-1 0,0 0 0,0 0 0,0 0 0,0 0 0,0 0 0,1 0 0,-1 0 0,0 0 0,0 1 0,0-1 0,0 0 0,0 0 0,0 0 0,1 0 0,-1 0 0,0 0 0,0 0 0,0 0 0,0 0 0,1 0 0,31 7 0,359 2 571,-252-11-635,-110 2 25,318 4-158,2 29 222,-216-10-707,-1 5-1,-1 7 0,160 64 0,-166-53 799,-106-41 235,1-1-1,-1 0 0,0-2 0,38 1 0,394-9 1163,228 5-5431,-569 1 3611,560 31-1831,109-1 430,-661-37 1751,0-4 0,-1-6-1,222-62 1,-289 65 508,86-28 2496,-88 25 851,-67 20-3639,0 0 0,-21 7 1,14-3-225,-334 64-1502,-9-22-747,294-40 1963,-994 62-3390,-2-71 2906,678-4-148,379 4 1568,17 0-253,26 0 92,-28 0-515,145 0 1151,241-31-1,-204-1-773,357-45 35,-60 57-441,-1 22 139,-254 1 292,-201-4-398,32 2-42,-52 0 42,-1-1 0,0 1 0,1-1-1,-1 1 1,0 0 0,0 0 0,0 0 0,0 1-1,0-1 1,0 1 0,0 0 0,0-1 0,2 4-1,-4-4 18,0-1 0,-1 1 0,1 0 0,0 0 0,-1-1 0,1 1 0,-1 0 0,1 0 0,-1 0 0,0 0 0,1 0 0,-1 0 0,0 0 0,1 0 0,-1 0-1,0 0 1,0 0 0,0 0 0,0 0 0,0 0 0,0 0 0,0 0 0,-1 0 0,1 0 0,0 0 0,0 0 0,-1-1 0,1 1 0,0 0 0,-1 0 0,1 0-1,-1 0 1,0 0 0,0 1 0,-3 2 211,0 0-1,0 0 0,-1 0 0,-8 6 0,6-5 365,8-5-591,-1 0 1,0 0 0,0 0 0,1 0-1,-1 0 1,0 0 0,1 0 0,-1 0-1,0 0 1,0 0 0,1 0 0,-1 0-1,0 1 1,1-1 0,-1 0-1,0 0 1,0 0 0,1 0 0,-1 1-1,0-1 1,0 0 0,0 0 0,1 1-1,-1-1 1,0 0 0,0 0 0,0 1-1,0-1 1,0 0 0,1 0 0,-1 1-1,0-1 1,0 0 0,0 0 0,0 1-1,0-1 1,0 0 0,0 1 0,0-1-1,0 0 1,0 1 0,0-1 0,0 0-1,0 0 1,0 1 0,-1-1 0,1 0-1,0 1 1,0-1 0,0 0 0,0 0-1,0 1 1,-1-1 0,1 0 0,0 0-1,0 0 1,0 1 0,-1-1 0,1 0-1,0 0 1,0 0 0,-1 1 0,1-1-1,0 0 1,-1 0 0,32 1-172,-27-1 229,42 0-72,0-3 0,0-1 0,-1-2 0,1-3 0,65-20 0,492-121-265,-552 140 81,118-23 94,228-56 90,-382 83 0,-15 6 0,0-1 0,0 1 0,0 0 0,0 0 0,1 0 0,-1 0 0,0 0 0,0 0 0,0 0 0,0-1 0,0 1 0,0 0 0,0 0 0,0 0 0,0 0 0,0 0 0,0 0 0,0 0 0,0-1 0,0 1 0,0 0 0,0 0 0,-1 0 0,1 0 0,0 0 0,0 0 0,0 0 0,0-1 0,0 1 0,0 0 0,0 0 0,0 0 0,0 0 0,0 0 0,0 0 0,-1 0 0,1 0 0,0 0 0,0 0 0,0 0 0,0 0 0,0 0 0,0-1 0,0 1 0,0 0 0,-1 0 0,1 0 0,0 0 0,0 0 0,0 0 0,0 0 0,0 0 0,0 0 0,-1 0 0,1 1 0,-35-5 0,-280 3-725,-29-2-753,-277-39-598,-39-56 1294,261 36-545,377 59 1329,2 1 131,-1-1 0,1-1-1,0-1 1,0 0 0,-38-17-1,58 22-114,-1 0 0,1 0 0,-1 0 1,1-1-1,-1 1 0,1 0 0,-1 0 0,1 0 0,-1-1 0,1 1 0,0 0 0,-1-1 0,1 1 0,-1 0 0,1-1 0,0 1 0,-1-1 0,1 1 0,0 0 0,0-1 0,-1 1 0,1-1 0,0 1 0,0-1 0,-1 1 0,1-1 0,0 1 0,0-1 0,0 1 0,0-1 0,0 0 0,1 0 36,0 0 0,-1 0-1,1 1 1,0-1 0,0 0 0,0 1 0,0-1-1,0 1 1,0-1 0,0 1 0,0 0 0,0-1 0,0 1-1,2 0 1,25-5 559,-1 2 0,1 1 0,37 2 0,-21 1-116,1096 3-2590,-1023 0 2031,0 7-1,-1 4 0,147 38 0,-201-37-124,192 51-1631,-183-45 2177,101 46 1,-166-66-195,-1 1 1,0 0 0,0 0-1,-1 0 1,7 5 0,-10-7-122,-1 0 0,1-1 0,0 1 0,-1 0 0,1-1 0,0 1 0,-1 0 0,1 0 1,-1-1-1,0 1 0,1 0 0,-1 0 0,1 0 0,-1 0 0,0 0 0,0-1 0,0 1 0,1 0 0,-1 0 1,0 0-1,0 0 0,0 0 0,-1 0 0,1 0 0,0 0 0,0 0 0,0 0 0,-1-1 0,1 1 0,0 0 1,-1 0-1,1 0 0,-1 0 0,1-1 0,-1 1 0,1 0 0,-1 0 0,1-1 0,-1 1 0,-1 0 0,-5 6 245,-1-1 0,0 0-1,-1-1 1,1 0 0,-1-1-1,-18 8 1,-64 16 331,70-23-636,-60 13-230,-1-4 0,-107 5 0,115-13 182,-294 11 64,361-17-7,0 0 1,1 0-1,-1-1 0,-11-2 1,18 3 6,0 0 1,-1 0 0,1 0-1,0 0 1,0 0 0,0 0 0,-1-1-1,1 1 1,0 0 0,0 0-1,0 0 1,-1 0 0,1 0 0,0 0-1,0 0 1,0-1 0,0 1-1,0 0 1,-1 0 0,1 0 0,0 0-1,0-1 1,0 1 0,0 0-1,0 0 1,0 0 0,0-1 0,-1 1-1,1 0 1,0 0 0,0 0-1,0-1 1,0 1 0,0 0 0,0 0-1,0 0 1,0-1 0,0 1-1,0 0 1,0 0 0,0 0-1,0-1 1,1 1 0,-1 0 0,0 0-1,0-1 1,21-12 133,9 1 18,0 2 0,1 0 0,1 3 1,51-7-1,131-2-1037,-212 16 877,416-2-167,-400 3 164,0 0 0,0 1-1,-1 1 1,1 1 0,-1 0 0,30 12 0,-43-13 48,1-1 0,0 0 0,-1 1 1,1 0-1,-1 0 0,0 0 0,0 0 0,0 1 0,-1 0 0,1 0 0,-1 0 0,0 0 0,0 0 0,0 0 0,0 1 0,-1 0 0,0-1 0,0 1 0,0 0 0,-1 0 0,1 0 0,-1 0 0,0 1 0,-1-1 0,1 0 0,-1 0 0,-1 8 0,0-4-35,-1 0-1,0 0 1,0 0 0,-1-1-1,0 1 1,0-1-1,-1 0 1,0 0 0,-1 0-1,-8 11 1,-9 9-4,-33 34 1,33-38 2,-30 27-100,-2-3-1,-2-2 0,-2-2 1,-72 41-1,-125 74 0,248-154 100,-33 23 0,38-26 0,0-1 0,1 1 0,-1 0 0,0 0 0,1-1 0,-1 1 0,1 0 0,-1 0 0,1 1 0,0-1 0,0 0 0,0 0 0,0 1 0,1-1 0,-2 5 0,2-6 8,0 0-1,1 0 1,-1 1-1,0-1 1,1 0-1,-1 0 1,0 0-1,1 0 1,-1 0-1,1 0 1,0 0-1,-1 0 1,1 0-1,0-1 0,0 1 1,-1 0-1,1 0 1,0 0-1,0-1 1,0 1-1,0-1 1,0 1-1,0 0 1,0-1-1,0 0 1,0 1-1,0-1 1,0 0-1,0 1 1,2-1-1,41 6 322,-32-5-292,5 0-37,-1 2 0,1 0 0,-1 0 0,0 2 0,27 11 0,-34-12 0,-1 1 0,1 0 0,-1 1 0,0 0 0,0 0 0,0 1 0,-1 0 0,0 0 0,-1 1 0,12 16 0,-12-13 0,0 1 0,0-1 0,-1 1 0,-1 1 0,0-1 0,-1 1 0,0 0 0,-1-1 0,1 17 0,-1 11 0,-6 67 0,-6-50 0,7-46 0,1-1 0,0 1 0,0 0 0,1-1 0,1 1 0,0 15 0,1-25 0,-1 0 0,0-1 0,0 1 0,0 0 0,0 0 0,1-1 0,-1 1 0,0 0 0,1-1 0,-1 1 0,0 0 0,1-1 0,-1 1 0,1-1 0,-1 1 0,1 0 0,-1-1 0,1 1 0,0-1 0,-1 0 0,1 1 0,-1-1 0,1 1 0,0-1 0,-1 0 0,1 0 0,0 1 0,1-1 0,0 0 0,0 0 0,0 0 0,0 0 0,0 0 0,0 0 0,0-1 0,0 1 0,0-1 0,0 1 0,0-1 0,1-1 0,0 1 0,0-1 0,0 1 0,0-1 0,0 0 0,0 0 0,-1 0 0,1 0 0,0 0 0,-1 0 0,0-1 0,0 0 0,0 1 0,3-5 0,-5 6 0,0 1 0,0-1 0,0 1 0,1-1 0,-1 1 0,0-1 0,0 1 0,0-1 0,0 1 0,-1-1 0,1 1 0,0-1 0,0 1 0,0-1 0,0 1 0,0-1 0,-1 1 0,1-1 0,0 1 0,0-1 0,-1 1 0,1 0 0,0-1 0,-1 1 0,1-1 0,0 1 0,-1 0 0,1-1 0,-1 1 0,1 0 0,-1 0 0,1-1 0,0 1 0,-1 0 0,1 0 0,-1 0 0,0-1 0,-25-2 0,-7 5 0,-61 11 0,68-8 0,-557 115-2246,-42 7-423,-59-32 1414,533-76 1136,35-6-355,-95 16-256,184-21 982,21-3 49,18 0 104,23-1 9,60-1-1,-59-2-383,633 1-680,273 7-953,1366 162-5235,-2107-146 7666,214 56 1,-412-80-770,9 2 211,0 0-1,-1 1 1,21 9 0,-31-12-217,1-1 0,-1 1 1,1 0-1,0 0 0,-1 0 1,0 0-1,1 0 0,-1 0 0,1 0 1,-1 1-1,0-1 0,0 0 0,0 1 1,0-1-1,0 1 0,0-1 0,0 1 1,0-1-1,-1 1 0,1 0 0,-1 0 1,1-1-1,-1 1 0,0 0 1,1 0-1,-1-1 0,0 1 0,0 0 1,0 0-1,-1-1 0,1 1 0,0 0 1,-1 2-1,-1-1 60,1 1-1,-1 0 1,-1-1-1,1 1 1,0-1 0,-1 1-1,1-1 1,-1 0 0,-5 4-1,-34 24 697,41-29-778,-43 25 530,0-2-1,-2-2 1,0-2-1,-2-1 1,-94 23 0,-261 34-15,372-72-588,-832 66-1669,-7-71-479,552-3 1612,193 2 1586,111 0-76,28 1 18,114 0 627,417 6-710,-1 38-3176,308 133-291,-671-134 2572,364 90-134,-8 20-1213,-501-142 1409,-20-7 248,0 1 1,-1 1 0,0 0 0,0 0 0,0 2 0,18 11 0,-31-17-196,0-1 1,0 0-1,-1 0 0,1 1 0,-1-1 1,1 1-1,-1-1 0,0 1 0,0 0 1,1-1-1,-1 1 0,0 0 1,-1 0-1,1 0 0,0 0 0,0 0 1,-1 0-1,1 0 0,-1 0 0,0 0 1,0 0-1,1 0 0,-1 0 0,-1 0 1,1 0-1,0 0 0,0 0 1,-1 0-1,1 0 0,-1 0 0,0 0 1,-1 4-1,-1-1 116,-1 0 1,1 0-1,-1 0 1,0 0-1,0-1 1,0 1-1,-1-1 1,0 0-1,-9 6 1,-35 19 313,-2-2 0,0-2 0,-2-2-1,-96 27 1,-233 36-1954,364-83 1486,-722 86-3132,-8-68 432,342-27 752,-624-89 1,256-19 1386,751 111 587,10 2 73,0-1 1,0 0 0,0-1 0,1 0-1,-1-1 1,-22-10 0,34 14-117,0 0 1,1-1 0,-1 1 0,0 0-1,1-1 1,-1 1 0,0-1 0,1 1-1,-1-1 1,1 1 0,-1-1 0,1 1 0,-1-1-1,1 1 1,-1-1 0,1 0 0,0 1-1,-1-1 1,1 0 0,0 1 0,-1-1-1,1 0 1,0 0 0,0 1 0,0-1-1,0 0 1,0 0 0,0 1 0,0-1 0,0 0-1,0-1 1,1 1 33,0-1-1,0 1 1,0-1-1,0 1 1,0 0-1,0-1 1,1 1-1,-1 0 1,0 0-1,1 0 1,-1 0 0,1 0-1,1-1 1,16-6 384,0 0 0,0 1 1,36-8-1,-40 11-285,557-94 2308,-100 59-3749,6 21-832,-306 13 1464,1722-10-1368,-1390 16 2548,-482-1-308,-5-1 147,0 1 1,0 1 0,30 6-1,-46-7-339,-1 0 0,1 0-1,0 0 1,0 0-1,-1 0 1,1 0 0,0 1-1,0-1 1,-1 0-1,1 0 1,0 1 0,-1-1-1,1 1 1,0-1-1,-1 1 1,1-1 0,-1 1-1,1-1 1,-1 1 0,1-1-1,-1 1 1,1 0-1,-1-1 1,1 1 0,-1 0-1,0-1 1,1 1-1,-1 1 1,0-1 19,-1 0 0,1 0 0,-1 1 0,1-1 0,-1 0-1,0 0 1,0 0 0,1 0 0,-1 0 0,0 0 0,0 0 0,0 0 0,0 0 0,0-1 0,0 1-1,-2 1 1,-15 8 339,1-1-1,-1-1 0,-1 0 0,-36 9 0,-117 29-327,-1-8 1,-195 17-1,-363-7-2965,-191-43 522,688-16 1668,-443-80 0,661 88 792,-39-11 364,52 13-391,-1 0 1,0-1-1,0 0 0,1 1 0,-1-1 0,1-1 0,-1 1 0,1 0 1,-6-7-1,8 9-25,1-1-1,-1 0 1,1 1 0,-1-1 0,1 0 0,-1 0 0,1 1 0,-1-1 0,1 0-1,0 0 1,-1 0 0,1 1 0,0-1 0,0 0 0,0 0 0,0 0-1,0 0 1,0 0 0,0 0 0,0 0 0,0 1 0,0-1 0,0 0-1,0 0 1,1 0 0,-1 0 0,0 0 0,1 1 0,-1-1 0,0 0-1,1 0 1,0 0 0,2-2 72,-1 0-1,1 0 1,0 1-1,0 0 1,0-1-1,0 1 0,4-2 1,10-5 208,1 1 0,0 0 0,0 1-1,25-5 1,81-13 740,-80 18-707,391-56 2032,-211 33-2359,1009-78-3041,-226 110 2826,-1020-2 888,-36 1 155,-168 9 896,-248 7-2003,-380-22-3165,578-10 2034,-307-58 0,347 26 816,2-10-1,-235-94 0,431 141 838,2-1 0,0-2 1,-32-19-1,57 31-185,0 0 0,0 0 0,0-1 1,0 1-1,1 0 0,-1-1 0,0 1 0,1-1 0,0 0 1,-1 0-1,1 1 0,0-1 0,0 0 0,0 0 0,0 0 1,0 0-1,0-1 0,0-1 0,1 2-11,0 1-1,1-1 0,-1 1 1,0-1-1,1 0 0,0 1 1,-1-1-1,1 1 0,0-1 1,0 1-1,-1 0 1,1-1-1,0 1 0,1 0 1,-1 0-1,0-1 0,0 1 1,0 0-1,1 0 0,-1 0 1,0 0-1,1 1 1,1-2-1,11-5 285,0 0 1,1 0-1,-1 1 1,1 1 0,20-4-1,84-11 963,-64 12-781,263-38-957,388-6 0,129 50 427,-481 4 0,-305-2 0,-21-1 0,0 1 0,0 1 0,0 1 0,-1 2 0,36 8 0,-61-11 0,-1-1 0,1 0 0,-1 1 0,1-1-1,-1 1 1,1-1 0,-1 1 0,0 0 0,1 0 0,-1 0-1,0-1 1,1 1 0,-1 0 0,0 1 0,0-1-1,0 0 1,0 0 0,1 3 0,-2-3 18,0 0 1,0-1-1,0 1 1,0 0-1,0 0 0,0 0 1,0 0-1,0 0 1,0 0-1,-1 0 0,1 0 1,0-1-1,-1 1 1,1 0-1,-1 0 1,1 0-1,-1-1 0,1 1 1,-1 0-1,0 0 1,1-1-1,-2 2 0,-7 5 141,0-1-1,0 1 0,-1-2 0,-11 6 0,12-6-188,-62 30 44,-2-3 0,-2-4 0,0-3 0,-151 30 0,108-36-10,-1-6-1,-190-2 1,286-12 60,18-2 102,31-6 304,-6 4-243,47-16 569,332-87-1117,-180 74-700,304-7 0,226 38-1713,-406 7 2286,-241-3 1070,73-1 1649,-360 29 481,-398 18-4722,-6-33-130,-717-77-2036,12-129 408,245-42 987,771 148 3766,259 78-533,-31-15-1,48 22-433,0 0 0,1 0 0,-1 0 0,1 0 0,-1 0 0,0 0 0,1-1 0,0 1 0,-1 0 0,1-1 1,0 1-1,0-1 0,0 0 0,0 1 0,-1-3 0,2 3-23,0 0 1,0 0 0,0 0 0,0 0 0,1 0-1,-1 0 1,0 0 0,1 0 0,-1 1-1,1-1 1,-1 0 0,1 0 0,-1 0 0,1 1-1,0-1 1,-1 0 0,1 0 0,0 1-1,0-1 1,0 1 0,-1-1 0,1 1 0,0-1-1,0 1 1,0-1 0,0 1 0,0 0-1,2-1 1,19-7 490,1 1 1,40-7-1,-25 6-139,123-23 1421,292-17-1,169 35-1523,-564 13-363,1925 5-2790,-1599 10 1955,-265-3 579,138 34 1,-232-41 784,0 1 1,0 2-1,31 13 1,-54-20-377,0 0 1,0 0 0,-1 0-1,1 0 1,0 1 0,0-1-1,-1 0 1,1 1 0,-1-1-1,0 1 1,1-1-1,1 4 1,-3-4-13,1 0 1,-1 0-1,0 0 0,1 0 1,-1 0-1,0 1 0,0-1 0,0 0 1,0 0-1,0 0 0,0 0 1,0 0-1,0 0 0,0 0 0,0 0 1,-1 0-1,1 0 0,-1 2 1,-1 0 85,-1 1 0,1-1 0,-1 1 0,0-1 0,0 0 1,0 0-1,0 0 0,0 0 0,-1-1 0,1 0 1,-6 3-1,-13 6 255,0-1-1,-1-1 1,0-2 0,0 0 0,-34 5 0,6 0-95,-1589 277-6341,977-230 3448,490-55 1913,-314-33 0,427 21 1096,-106-29-1,130 23 148,35 14-550,1-1-1,-1 1 1,1 0 0,-1 0-1,1 0 1,-1-1 0,1 1 0,-1 0-1,1-1 1,0 1 0,-1 0 0,1-1-1,0 1 1,-1 0 0,1-1-1,0 1 1,-1-1 0,1 1 0,0 0-1,0-1 1,-1 1 0,1-1-1,0 1 1,0-1 0,0 1 0,0-1-1,0 1 1,0-1 0,0 1 0,0-1-1,0 1 1,0-1 0,0 1-1,0-1 1,0 1 0,0-1 0,0 1-1,0-1 1,1 1 0,-1-1 0,0 1-1,0-1 1,0 1 0,1-1-1,-1 1 1,0-1 0,1 1 0,-1 0-1,0-1 1,1 1 0,-1 0 0,1-1-1,-1 1 1,1 0 0,-1 0-1,1-1 1,0 1 0,9-5 167,1 0 1,1 1 0,-1 0-1,0 1 1,1 0 0,0 1-1,16-2 1,-9 2-89,287-27 640,9 21-101,-282 8-631,1417-2-4763,-804 4 2988,-599-2 1511,258 6-369,-232-1 815,0 3 0,76 18 0,-138-24-9,0 0-1,0 1 0,-1 1 0,1 0 0,-1 0 1,0 1-1,0 0 0,0 0 0,12 10 0,-21-13-114,1-1-1,-1 1 0,1-1 0,-1 1 1,1 0-1,-1-1 0,0 1 0,0 0 0,0 0 1,0 0-1,0 0 0,-1 0 0,1 0 0,0 0 1,-1 0-1,0 0 0,1 0 0,-1 0 1,0 1-1,0-1 0,0 0 0,0 0 0,-1 0 1,1 0-1,0 0 0,-1 0 0,0 0 0,1 0 1,-1 0-1,0 0 0,0 0 0,0 0 1,0 0-1,-2 2 0,-2 2 118,-1 0 1,1 0-1,-1 0 0,0-1 0,0 0 1,-1 0-1,1 0 0,-9 3 1,-11 5 364,-1-1 1,-1-1-1,-55 14 1,-93 9 1035,158-31-1430,-620 58 1135,-4-62-3111,594 1 1667,1-3 0,0-1 0,0-3-1,-62-16 1,101 20 212,1 0-1,-1 0 0,0 0 1,-11-8-1,18 11-43,0-1 0,0 1 0,0-1 0,0 1 0,0-1 0,0 0 0,0 0 0,1 0 0,-1 1-1,0-1 1,0 0 0,1 0 0,-1 0 0,1 0 0,-1 0 0,1 0 0,-1 0 0,1 0 0,-1 0 0,1 0 0,0 0 0,0-1 0,0 1 0,-1 0 0,1 0-1,0 0 1,0 0 0,1 0 0,-1-1 0,0 1 0,0 0 0,0 0 0,1 0 0,-1 0 0,1 0 0,-1 0 0,1 0 0,-1 0 0,1 0 0,-1 0 0,1 0-1,1-1 1,6-5 112,0 1-1,0 0 0,0 0 0,1 1 1,0 0-1,0 0 0,0 1 0,1 0 0,11-2 1,46-15 330,97-17 0,76 3-1086,304 0-625,0 36-161,-377 1 1297,-147-2 109,-5 0 46,0 0 0,-1 1 0,1 0 0,16 5 0,-30-6 2,0 0 1,0 1-1,1-1 1,-1 0-1,0 1 1,0-1-1,0 1 1,0-1-1,0 1 1,0 0-1,0 0 1,0-1-1,0 1 1,0 0-1,-1 0 1,1 0-1,0 0 1,1 2-1,-2-2-9,0 0 0,1 0 0,-1 0-1,0-1 1,0 1 0,0 0 0,0 0 0,0 0-1,0 0 1,-1 0 0,1 0 0,0 0-1,0 0 1,-1 0 0,1 0 0,0 0 0,-1 0-1,0 1 1,-3 3 107,1-1-1,-1 1 1,0 0-1,-1-1 1,1 0-1,-8 5 1,-35 24-38,-2-3 1,-1-2-1,-2-2 0,0-2 1,-95 29-1,-290 50-1986,-4-28-77,-3-20 0,-524-2 0,205-70-228,527-1 1541,-282-57 0,477 67 938,1-2 0,-52-18 1,90 27-232,0 1 1,0-1-1,1 0 1,-1 0-1,0 0 1,0 0-1,0 0 1,1 0-1,-1 0 1,1 0-1,-1-1 1,1 1-1,-1-1 1,1 1-1,0-1 1,0 0-1,-1 1 0,0-4 1,2 3-3,0 1 1,0 0-1,0-1 1,0 1-1,0 0 1,0 0-1,1-1 0,-1 1 1,0 0-1,1 0 1,-1 0-1,1 0 0,-1-1 1,1 1-1,0 0 1,0 0-1,-1 0 1,1 0-1,0 0 0,0 1 1,2-3-1,6-4 264,1 0 0,0 1 0,1 0 0,20-8 0,62-21 1706,183-42 0,-77 26-281,-114 26-1311,0 4 0,147-17 0,-198 37-58,-34 1-371,0 0 0,1 0 0,-1-1 0,0 1-1,0 0 1,0 0 0,1 0 0,-1 0 0,0 0-1,0 0 1,1 0 0,-1 0 0,0 0 0,0 0-1,1 0 1,-1 0 0,0 0 0,0 0 0,1 1 0,-1-1-1,0 0 1,0 0 0,1 0 0,-1 0 0,0 0-1,0 0 1,0 1 0,1-1 0,-1 0 0,0 0-1,0 0 1,0 0 0,0 1 0,0-1 0,1 0-1,-1 0 1,0 1 0,0-1 0,0 0 0,0 0-1,0 0 1,0 1 0,0-1 0,0 0 0,0 0 0,0 1-1,0-1 1,0 0 0,0 0 0,0 1 0,0-1-1,0 0 1,0 0 0,0 1 0,0-1 0,0 0-1,0 0 1,0 1 0,-1-1 0,1 0 0,0 0-1,0 0 1,0 1 0,0-1 0,0 0 0,-1 0 0,1 0-1,0 0 1,-1 1 0,-15 12-6,-5-1 7,0 0 0,-1-2 0,-24 9 0,-77 20-57,78-26-52,-150 40-22,-2-8 1,-2-9-1,-2-9 1,0-9-1,-283-10 0,457-10 435,0-2 0,0-1 0,1-1 0,-47-18 1,25 8-105,45 16-202,0-1 0,1 0 0,-1 0 0,0 0 0,1 0 0,-1-1 0,1 1 0,-1-1 0,1 0 0,-1 1 0,1-1 0,0 0 0,0 0 0,-3-4 0,5 4 0,-1 0 0,0 1 0,1-1 0,-1 0 0,1 0 0,0 1 0,0-1 0,0 0 0,0 0 0,0 0 0,0 1 0,0-1 0,0 0 0,1 0 0,-1 1 0,1-1 0,-1 0 0,1 1 0,0-1 0,0 0 0,0 1 0,0-1 0,0 1 0,2-3 0,5-7 0,1 1 0,0 0 0,1 0 0,1 1 0,-1 0 0,1 1 0,0 0 0,17-8 0,103-45 0,-130 61 0,309-99-842,-215 73 768,204-52-2871,558-69 0,-436 119 3162,-401 29 615,-46 4 237,1-1-899,-228 46 171,-504 77-2010,-585-87-3323,1190-46 4945,0-7 0,-261-56 0,393 65 347,1-1 0,0 0 1,1-2-1,-1 0 1,-26-15-1,43 21-238,0 0 0,0 0-1,1 0 1,-1 0 0,1 0 0,0-1 0,-1 1 0,1-1-1,0 1 1,-1-1 0,1 1 0,0-1 0,0 0 0,1 1-1,-1-1 1,0 0 0,0-3 0,1 4 0,0-1 0,0 1 0,0-1 0,0 0 0,0 1 0,1-1 0,-1 1 1,0-1-1,1 1 0,0-1 0,-1 1 0,1-1 0,0 1 0,0 0 0,-1-1 0,1 1 0,1-1 1,6-6 203,-1 1 0,1 1 0,0 0 0,1 0 0,11-6 0,-11 7-161,37-21 880,1 2 1,83-29-1,107-21 347,-208 66-1390,42-13-16,0 4 0,1 3 0,127-9 0,-198 22 80,28 3-5,-21 4 202,-8-6-174,0 1 0,0-1-1,-1 1 1,1 0 0,0-1-1,0 1 1,0-1-1,0 1 1,-1-1 0,1 1-1,0 0 1,0-1 0,-1 1-1,1-1 1,0 1 0,-1-1-1,1 1 1,-1-1-1,0 1 1,-13 11 45,-1 0 1,-1-2-1,1 0 0,-2 0 0,1-2 1,-25 10-1,5-1-66,-49 27-8,59-29 0,0-1 0,-1-1 0,0-1 0,-1-1 0,-45 10 0,40-16 0,-1-1 0,0-1 0,-67-5 0,96 2 0,0-1 0,0 1 0,1-1 0,-1-1 0,0 1 0,-4-2 0,8 2 0,0 1 0,1 0 0,-1-1 0,0 1 0,1-1 0,-1 1 0,0 0 0,1-1 0,-1 0 0,1 1 0,-1-1 0,1 1 0,-1-1 0,1 0 0,-1 1 0,1-1 0,-1 0 0,1 1 0,0-1 0,0 0 0,-1 0 0,1 1 0,0-1 0,0 0 0,0 0 0,0 1 0,0-1 0,0 0 0,0 0 0,0 0 0,0 1 0,0-1 0,0 0 0,0 0 0,1 1 0,-1-1 0,0 0 0,0 0 0,1 1 0,-1-1 0,1 0 0,-1 1 0,1-1 0,-1 0 0,1 1 0,0-1 0,5-6 0,1 1 0,0 0 0,0 0 0,0 1 0,0 0 0,1 1 0,0-1 0,9-2 0,-10 3 0,265-113-478,-169 77 347,147-80-1,-3-37 132,-242 153 0,0 1 0,0-2 0,0 1 0,7-8 0,-11 4 0,-11 6 0,-11 3 0,0 2 0,1 0 0,-1 1 0,-25 9 0,35-10 0,-350 112-950,53-15 208,173-59 740,-308 74-13,330-103 30,79-9 134,377-45 2137,-343 42-2286,67-11 0,-1 2 0,100 1 0,-162 8 0,-1 1 0,1-1 0,0 0 0,0 1 0,-1 0 0,1 0 0,0 0 0,-1 0 0,1 1 0,-1 0 0,0-1 0,1 1 0,3 3 0,-5-3 0,0 1 0,0-1 0,0 1 0,0-1 0,0 1 0,-1 0 0,1 0 0,-1-1 0,1 1 0,-1 0 0,0 0 0,0 1 0,-1-1 0,1 0 0,0 5 0,1 26 0,-2-1 0,-4 38 0,0-16 0,4-42 0,-1-1 0,0 1 0,-1-1 0,-1 1 0,-4 12 0,6-20 0,-1 0 0,-1 0 0,1-1 0,-1 1 0,0-1 0,0 0 0,0 1 0,-1-1 0,1-1 0,-1 1 0,0 0 0,0-1 0,0 0 0,-1 0 0,-4 2 0,-115 51 0,49-25 0,21-7 0,21-11 0,2 1 0,0 2 0,-41 27 0,71-42 0,-1 0 0,1 0 0,0 0 0,-1 1 0,1-1 0,0 0 0,0 0 0,0 1 0,0-1 0,-1 3 0,2-4 0,0 0 0,0 1 0,0-1 0,0 1 0,0-1 0,-1 0 0,1 1 0,0-1 0,0 1 0,0-1 0,0 0 0,1 1 0,-1-1 0,0 1 0,0-1 0,0 0 0,0 1 0,0-1 0,0 1 0,1-1 0,-1 0 0,0 1 0,0-1 0,0 0 0,1 1 0,-1-1 0,1 0 0,1 2 0,1 0 0,-1-1 0,1 0 0,0 0 0,0 0 0,0 0 0,-1 0 0,1 0 0,0-1 0,5 1 0,28 2-53,2-1 0,-1-2 0,0-2 0,62-10 0,145-43-1039,-229 51 1034,1002-294-3352,-616 176 4272,-387 115 328,-13 7-1178,-28-2 1074,-16 4-544,0 1 0,-48 10 0,-87 27-506,11-2-845,-57 1-288,-373 17 1,8-59-275,567 1 1376,-1 0-56,-28-5-1,45 6 121,-1-1 0,1 1 0,0-2 0,0 1 0,0-1 0,0 1 0,1-2 0,-1 1-1,-5-5 1,10 7-34,-1 0 0,1 0 0,0 0 0,0-1-1,0 1 1,-1 0 0,1-1 0,1 1-1,-1 0 1,0-1 0,0 1 0,1-1 0,-1 0-1,0 1 1,1-1 0,0 1 0,-1-1 0,1 0-1,0 1 1,0-1 0,0 0 0,0 0 0,0 1-1,0-1 1,0 0 0,1 1 0,-1-1 0,1 1-1,-1-1 1,1 0 0,0 1 0,-1-1-1,1 1 1,0-1 0,0 1 0,0 0 0,0-1-1,0 1 1,0 0 0,3-2 0,5-6 122,2-1 0,-1 2 0,1-1 0,14-6 0,-12 6-281,49-30 200,1 2 1,2 4-1,2 2 1,79-25-1,726-182-3081,-367 111 1294,608-148 313,-1018 255 1528,0 4 0,121-3 0,-207 18 46,0 1-1,1 1 0,-1 0 1,0 0-1,0 1 0,0 0 1,0 0-1,12 6 0,-18-7-89,-1 1 0,1-1 0,-1 0-1,0 1 1,0 0 0,0-1 0,0 1-1,0 0 1,0 0 0,0 0 0,-1 0 0,1 1-1,-1-1 1,1 0 0,-1 1 0,0-1 0,0 1-1,0-1 1,0 1 0,-1-1 0,1 1 0,-1 0-1,1-1 1,-1 1 0,0 0 0,0-1 0,0 1-1,0 0 1,-1 0 0,1-1 0,-1 1 0,-1 5-1,-2 3 139,-1 1 0,0-1 0,0 0 0,-1 0 0,0-1 0,-1 0 0,-1 0 0,1 0 0,-16 14 0,-12 9-87,-45 31 0,74-59-175,-145 103-1295,-5-7 0,-281 135-1,-299 69 1149,653-273 93,-440 221-870,517-250 1077,2-2-12,1 1 0,0-1 0,0 1 1,1 0-1,-1 0 0,0 0 0,0 0 0,1 0 0,-1 0 1,1 1-1,-4 4 0,6-6-73,0-1 1,0 0-1,0 1 0,0-1 1,0 0-1,0 1 0,0-1 1,0 0-1,0 1 0,0-1 1,0 0-1,0 1 0,0-1 1,0 0-1,0 1 1,0-1-1,0 0 0,1 0 1,-1 1-1,0-1 0,0 0 1,0 1-1,1 0 122,0-1-122,-1 0 0,0 0 1,0 1-1,1-1 0,-1 0 1,0 0-1,1 0 0,-1 0 1,0 0-1,1 1 0,-1-1 1,1 0-1,17 3 609,-17-3-556,41 3 645,-1-2 0,81-7 0,86-27-1593,-162 25 647,1089-235-4382,-154 29 1651,717-8-1305,-678 189 2147,2 34 675,-677 1 1449,277 0-65,467 3 392,-732 13 627,-338-16-747,0 0 0,0 1-1,0 1 1,0 1 0,-1 1 0,33 14 0,-49-19-164,0 0 0,-1 0 0,1 0 0,0 0 0,-1 0 0,1 0 0,-1 0 0,0 1-1,1-1 1,-1 1 0,0-1 0,0 1 0,0-1 0,0 1 0,2 3 0,-3-4-20,0 0 0,0 0 1,0 0-1,0 0 0,0 0 0,0 1 0,0-1 1,0 0-1,-1 0 0,1 0 0,0 0 0,-1 0 1,1 0-1,0 0 0,-1 0 0,0 0 0,1-1 1,-1 1-1,1 0 0,-2 1 0,-3 3 88,0-1-1,0-1 0,0 1 1,0 0-1,-1-1 0,1 0 1,-1-1-1,-6 3 0,-84 28 1383,-194 40-1,-108-12-160,338-53-1232,-998 77-2155,-9-74-729,-1198-106-2088,1930 70 4416,-577-40 246,3 22 449,845 42 10,-90-7 867,140 4-301,18-1-412,27-3 148,-29 8-522,804-151 3709,12 65-4455,4 63-566,2 27-159,-371-1 1130,1892 0 239,-2148-3 50,-147 0-11,3-1 469,81 10 1,-126-8-331,0 0 0,0 1 0,0 0 0,-1 1 0,1 0 0,14 7 0,-21-9-76,1 0-1,-1-1 1,1 1-1,-1 0 1,0 1-1,1-1 1,-1 0-1,0 0 1,0 0-1,0 1 1,0-1-1,0 1 1,0-1-1,0 1 1,0-1-1,0 1 1,-1 0-1,1-1 1,-1 1-1,1 0 0,-1-1 1,0 1-1,0 0 1,0-1-1,0 1 1,0 0-1,0 0 1,0-1-1,0 1 1,-1 0-1,1 0 1,0-1-1,-1 1 1,0-1-1,1 1 1,-2 1-1,-1 2 68,0 0-1,0-1 1,-1 1-1,1-1 1,-1 0-1,0 0 1,0 0-1,-1 0 1,-6 4-1,-51 27 729,-87 33-147,-4-7 0,-161 42 1,76-40-1651,-2-9 1,-2-11 0,-337 15 0,-484-49-768,1038-10 1657,-169-8 848,161 2-511,33 7-261,-1 0 0,1-1-1,0 1 1,0 0 0,-1 0 0,1 0 0,0 0 0,-1 0 0,1 0-1,0-1 1,0 1 0,-1 0 0,1 0 0,0 0 0,0-1 0,-1 1-1,1 0 1,0 0 0,0-1 0,0 1 0,0 0 0,-1 0 0,1-1-1,0 1 1,0 0 0,0-1 0,0 1 0,0-1 30,1 0 1,-1 1 0,1-1-1,-1 1 1,1-1-1,-1 1 1,1-1-1,-1 1 1,1-1-1,0 1 1,-1-1-1,1 1 1,0 0-1,-1-1 1,1 1-1,0 0 1,1 0 0,32-11 352,1 3 0,0 1 1,59-4-1,-36 4-241,720-46 2509,3 50-4064,-734 3 1201,-20 0 206,-18-1 13,0 0 1,-1 1-1,1 1 1,0 0-1,-1 0 1,1 0-1,10 4 1,-19-5-1,1 0 0,-1 0 0,0 1 0,1-1 0,-1 0 0,0 0 0,1 0 0,-1 1 0,0-1 0,1 0 1,-1 0-1,0 1 0,0-1 0,1 0 0,-1 0 0,0 1 0,0-1 0,0 0 0,0 1 0,1-1 0,-1 0 1,0 1-1,0-1 0,0 1 0,0-1 0,0 0 0,0 1 0,0-1 0,0 0 0,0 1 0,0-1 0,0 0 1,0 1-1,0-1 0,0 1 0,0-1 0,0 0 0,0 1 0,-1-1 0,1 0 0,0 1 0,0-1 1,0 0-1,-1 1 0,1-1 0,0 0 0,0 0 0,-1 1 0,1-1 0,0 0 0,0 0 0,-1 1 0,1-1 1,0 0-1,-1 0 0,1 0 0,-22 14 455,-7-1 156,-2-1 0,-46 12-1,-72 10 80,76-19-563,-207 39-960,-2-12 0,-438 9-1,672-51 669,-324-2-1520,370 2 1669,-12-1 184,-1 0 1,-18-4 0,30 4-132,-1 0-1,1 0 0,0 0 1,0 0-1,0 0 0,0-1 1,0 1-1,0-1 0,0 0 0,0 0 1,1 0-1,-1-1 0,1 1 1,-1 0-1,-2-4 0,5 5 1,-1 0-1,1-1 1,-1 1-1,1 0 1,-1 0-1,1 0 0,0 0 1,-1-1-1,1 1 1,0 0-1,0 0 1,0 0-1,0-1 0,0 1 1,0 0-1,0 0 1,1 0-1,-1-1 1,0 1-1,1 0 1,-1 0-1,1 0 0,-1 0 1,1 0-1,-1-1 1,1 1-1,0 0 1,-1 0-1,1 1 1,2-3-1,2-2 166,0 0 0,1 1 0,0 0 0,6-4 0,-9 6-133,39-23 381,0 3-1,2 1 0,77-25 0,146-25-1148,-46 14 647,-186 46 35,314-86 0,-271 80 0,-1 3 0,123-5 0,-158 19 0,-42 0 0,1 0 0,-1 0 0,1 0 0,-1 0 0,0 0 0,1 0 0,-1 0 0,1 0 0,-1 0 0,1 0 0,-1 0 0,1 0 0,-1 0 0,1 0 0,-1 0 0,0 0 0,1 1 0,-1-1 0,1 0 0,-1 0 0,1 1 0,-1-1 0,0 0 0,1 1 0,-1-1 0,0 0 0,1 1 0,-1-1 0,0 0 0,0 1 0,1-1 0,-1 0 0,0 1 0,0-1 0,1 2 0,-2-1 0,0 0 0,1 0 0,-1-1 0,0 1 0,0 0 0,1 0 0,-1 0 0,0 0 0,0-1 0,0 1 0,0-1 0,0 1 0,-1 0 0,-31 15 75,-1-2 1,-68 20-1,61-22 236,-187 50-204,224-61-107,-1 0 0,0 0 0,0 0 0,1 0 0,-1 1 0,1 0 0,-1 0 0,1 0 0,-6 4 0,10-6 0,0 0 0,-1 0 0,1 0 0,0 0 0,0 0 0,0 0 0,0 0 0,0 0 0,0 0 0,0 0 0,0 0 0,0 0 0,-1 0 0,1 0 0,0 0 0,0 0 0,0 0 0,0 0 0,0 1 0,0-1 0,0 0 0,0 0 0,0 0 0,0 0 0,0 0 0,0 0 0,0 0 0,0 0 0,0 0 0,-1 1 0,1-1 0,0 0 0,0 0 0,0 0 0,0 0 0,0 0 0,0 0 0,0 0 0,0 0 0,0 1 0,0-1 0,0 0 0,1 0 0,-1 0 0,0 0 0,0 0 0,0 0 0,0 0 0,0 0 0,0 0 0,0 1 0,0-1 0,0 0 0,0 0 0,0 0 0,0 0 0,0 0 0,0 0 0,0 0 0,1 0 0,-1 0 0,0 0 0,0 0 0,0 0 0,11 0 0,12-7 0,41-17 0,-28 11 0,-1-1 0,49-28 0,-15 4 0,-69 38 0,-1 0 0,1 0 0,0 0 0,0-1 0,0 1 0,0 0 0,0 0 0,0 0 0,-1 0 0,1 0 0,0 0 0,0 0 0,0 0 0,0 0 0,0 0 0,0 0 0,0 0 0,-1 0 0,1 0 0,0-1 0,0 1 0,0 0 0,0 0 0,0 0 0,0 0 0,0 0 0,0 0 0,0-1 0,0 1 0,0 0 0,0 0 0,0 0 0,0 0 0,0 0 0,0 0 0,0-1 0,0 1 0,0 0 0,0 0 0,0 0 0,0 0 0,0 0 0,0 0 0,0-1 0,0 1 0,0 0 0,0 0 0,0 0 0,0 0 0,0 0 0,0 0 0,0 0 0,1-1 0,-1 1 0,0 0 0,0 0 0,0 0 0,0 0 0,0 0 0,0 0 0,0 0 0,0 0 0,1 0 0,-1 0 0,0 0 0,0 0 0,0 0 0,0 0 0,1 0 0,-15-2 0,13 2 0,-42-1-81,-1 3-1,-60 8 0,-88 26-465,168-31 469,-205 50-343,-47 9 422,222-54 0,-1-3-1,0-2 1,-59-3-1,114-2 0,0 0 0,0 0 0,0 0 0,-1 0 0,1 0 1,0 0-1,0 0 0,0 1 0,0-1 0,0 0 0,-1 0 0,1 0 0,0 0 0,0 0 0,0 0 0,0 0 0,-1 0 0,1 0 0,0-1 1,0 1-1,0 0 0,0 0 0,0 0 0,-1 0 0,1 0 0,0 0 0,0 0 0,0 0 0,0 0 0,0 0 0,0 0 0,-1-1 0,1 1 0,0 0 1,0 0-1,0 0 0,0 0 0,0 0 0,0 0 0,0-1 0,0 1 0,0 0 0,0 0 0,0 0 0,0 0 0,-1-1 0,10-4-6,20-8 115,-25 11-51,70-26 813,132-59-775,62-38-763,-144 69 546,-10-6 757,-11 6-1850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14T22:15:59.386"/>
    </inkml:context>
    <inkml:brush xml:id="br0">
      <inkml:brushProperty name="width" value="0.35" units="cm"/>
      <inkml:brushProperty name="height" value="0.35" units="cm"/>
      <inkml:brushProperty name="color" value="#FFFFFF"/>
    </inkml:brush>
  </inkml:definitions>
  <inkml:trace contextRef="#ctx0" brushRef="#br0">1 1 24575</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14T22:16:05.410"/>
    </inkml:context>
    <inkml:brush xml:id="br0">
      <inkml:brushProperty name="width" value="0.35" units="cm"/>
      <inkml:brushProperty name="height" value="0.35" units="cm"/>
      <inkml:brushProperty name="color" value="#FFFFFF"/>
    </inkml:brush>
  </inkml:definitions>
  <inkml:trace contextRef="#ctx0" brushRef="#br0">1 1 24575</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14T22:16:06.081"/>
    </inkml:context>
    <inkml:brush xml:id="br0">
      <inkml:brushProperty name="width" value="0.35" units="cm"/>
      <inkml:brushProperty name="height" value="0.35" units="cm"/>
      <inkml:brushProperty name="color" value="#FFFFFF"/>
    </inkml:brush>
  </inkml:definitions>
  <inkml:trace contextRef="#ctx0" brushRef="#br0">0 0 24575,'5'0'0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14T22:16:06.649"/>
    </inkml:context>
    <inkml:brush xml:id="br0">
      <inkml:brushProperty name="width" value="0.35" units="cm"/>
      <inkml:brushProperty name="height" value="0.35" units="cm"/>
      <inkml:brushProperty name="color" value="#FFFFFF"/>
    </inkml:brush>
  </inkml:definitions>
  <inkml:trace contextRef="#ctx0" brushRef="#br0">1 1 24575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atin typeface="Palatino Linotype" panose="02040502050505030304" pitchFamily="18" charset="0"/>
              </a:defRPr>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atin typeface="Palatino Linotype" panose="02040502050505030304" pitchFamily="18" charset="0"/>
              </a:defRPr>
            </a:lvl1pPr>
          </a:lstStyle>
          <a:p>
            <a:fld id="{A62FB765-2E27-441B-95D5-3922E1F5493D}" type="datetimeFigureOut">
              <a:rPr lang="en-US" smtClean="0"/>
              <a:pPr/>
              <a:t>9/22/2025</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atin typeface="Palatino Linotype" panose="02040502050505030304" pitchFamily="18" charset="0"/>
              </a:defRPr>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atin typeface="Palatino Linotype" panose="02040502050505030304" pitchFamily="18" charset="0"/>
              </a:defRPr>
            </a:lvl1pPr>
          </a:lstStyle>
          <a:p>
            <a:fld id="{FDEDD157-5653-4286-A78D-C073AC0C6876}" type="slidenum">
              <a:rPr lang="en-US" smtClean="0"/>
              <a:pPr/>
              <a:t>‹#›</a:t>
            </a:fld>
            <a:endParaRPr lang="en-US" dirty="0"/>
          </a:p>
        </p:txBody>
      </p:sp>
    </p:spTree>
    <p:extLst>
      <p:ext uri="{BB962C8B-B14F-4D97-AF65-F5344CB8AC3E}">
        <p14:creationId xmlns:p14="http://schemas.microsoft.com/office/powerpoint/2010/main" val="38552684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Palatino Linotype" panose="02040502050505030304" pitchFamily="18" charset="0"/>
        <a:ea typeface="+mn-ea"/>
        <a:cs typeface="+mn-cs"/>
      </a:defRPr>
    </a:lvl1pPr>
    <a:lvl2pPr marL="457200" algn="l" defTabSz="914400" rtl="0" eaLnBrk="1" latinLnBrk="0" hangingPunct="1">
      <a:defRPr sz="1200" kern="1200">
        <a:solidFill>
          <a:schemeClr val="tx1"/>
        </a:solidFill>
        <a:latin typeface="Palatino Linotype" panose="02040502050505030304" pitchFamily="18" charset="0"/>
        <a:ea typeface="+mn-ea"/>
        <a:cs typeface="+mn-cs"/>
      </a:defRPr>
    </a:lvl2pPr>
    <a:lvl3pPr marL="914400" algn="l" defTabSz="914400" rtl="0" eaLnBrk="1" latinLnBrk="0" hangingPunct="1">
      <a:defRPr sz="1200" kern="1200">
        <a:solidFill>
          <a:schemeClr val="tx1"/>
        </a:solidFill>
        <a:latin typeface="Palatino Linotype" panose="02040502050505030304" pitchFamily="18" charset="0"/>
        <a:ea typeface="+mn-ea"/>
        <a:cs typeface="+mn-cs"/>
      </a:defRPr>
    </a:lvl3pPr>
    <a:lvl4pPr marL="1371600" algn="l" defTabSz="914400" rtl="0" eaLnBrk="1" latinLnBrk="0" hangingPunct="1">
      <a:defRPr sz="1200" kern="1200">
        <a:solidFill>
          <a:schemeClr val="tx1"/>
        </a:solidFill>
        <a:latin typeface="Palatino Linotype" panose="02040502050505030304" pitchFamily="18" charset="0"/>
        <a:ea typeface="+mn-ea"/>
        <a:cs typeface="+mn-cs"/>
      </a:defRPr>
    </a:lvl4pPr>
    <a:lvl5pPr marL="1828800" algn="l" defTabSz="914400" rtl="0" eaLnBrk="1" latinLnBrk="0" hangingPunct="1">
      <a:defRPr sz="1200" kern="1200">
        <a:solidFill>
          <a:schemeClr val="tx1"/>
        </a:solidFill>
        <a:latin typeface="Palatino Linotype" panose="0204050205050503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EDD157-5653-4286-A78D-C073AC0C6876}" type="slidenum">
              <a:rPr lang="en-US" smtClean="0"/>
              <a:pPr/>
              <a:t>1</a:t>
            </a:fld>
            <a:endParaRPr lang="en-US" dirty="0"/>
          </a:p>
        </p:txBody>
      </p:sp>
    </p:spTree>
    <p:extLst>
      <p:ext uri="{BB962C8B-B14F-4D97-AF65-F5344CB8AC3E}">
        <p14:creationId xmlns:p14="http://schemas.microsoft.com/office/powerpoint/2010/main" val="21870305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a:extLst>
              <a:ext uri="{FF2B5EF4-FFF2-40B4-BE49-F238E27FC236}">
                <a16:creationId xmlns:a16="http://schemas.microsoft.com/office/drawing/2014/main" id="{811A3A15-B679-411B-97BD-61B47BC38754}"/>
              </a:ext>
            </a:extLst>
          </p:cNvPr>
          <p:cNvSpPr>
            <a:spLocks noGrp="1" noRot="1" noChangeAspect="1" noChangeArrowheads="1" noTextEdit="1"/>
          </p:cNvSpPr>
          <p:nvPr>
            <p:ph type="sldImg"/>
          </p:nvPr>
        </p:nvSpPr>
        <p:spPr>
          <a:ln/>
        </p:spPr>
      </p:sp>
      <p:sp>
        <p:nvSpPr>
          <p:cNvPr id="9219" name="Notes Placeholder 2">
            <a:extLst>
              <a:ext uri="{FF2B5EF4-FFF2-40B4-BE49-F238E27FC236}">
                <a16:creationId xmlns:a16="http://schemas.microsoft.com/office/drawing/2014/main" id="{929153D1-1978-44FE-8809-46258D9B6AD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Relationship between two steps. How can we go from conceptualization to operationalizatio</a:t>
            </a:r>
            <a:r>
              <a:rPr lang="en-US" altLang="zh-CN" dirty="0">
                <a:latin typeface="Arial" panose="020B0604020202020204" pitchFamily="34" charset="0"/>
              </a:rPr>
              <a:t>n.</a:t>
            </a:r>
          </a:p>
          <a:p>
            <a:endParaRPr lang="en-US" altLang="en-US" dirty="0">
              <a:latin typeface="Arial" panose="020B0604020202020204" pitchFamily="34" charset="0"/>
            </a:endParaRPr>
          </a:p>
          <a:p>
            <a:r>
              <a:rPr lang="en-US" altLang="en-US" dirty="0">
                <a:latin typeface="Arial" panose="020B0604020202020204" pitchFamily="34" charset="0"/>
              </a:rPr>
              <a:t>Type of measurement: provide you with some options of developing measurements </a:t>
            </a:r>
          </a:p>
          <a:p>
            <a:endParaRPr lang="en-US" altLang="en-US" dirty="0">
              <a:latin typeface="Arial" panose="020B0604020202020204" pitchFamily="34" charset="0"/>
            </a:endParaRPr>
          </a:p>
        </p:txBody>
      </p:sp>
      <p:sp>
        <p:nvSpPr>
          <p:cNvPr id="9220" name="Slide Number Placeholder 3">
            <a:extLst>
              <a:ext uri="{FF2B5EF4-FFF2-40B4-BE49-F238E27FC236}">
                <a16:creationId xmlns:a16="http://schemas.microsoft.com/office/drawing/2014/main" id="{E836652F-652D-401B-859C-8C3B53B01CE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88915B7-E249-4370-9816-D095742C7B95}" type="slidenum">
              <a:rPr lang="en-US" altLang="en-US" smtClean="0"/>
              <a:pPr/>
              <a:t>7</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a:extLst>
              <a:ext uri="{FF2B5EF4-FFF2-40B4-BE49-F238E27FC236}">
                <a16:creationId xmlns:a16="http://schemas.microsoft.com/office/drawing/2014/main" id="{E0D8F0DF-BCE7-47CA-94CD-0A6B668FD9D8}"/>
              </a:ext>
            </a:extLst>
          </p:cNvPr>
          <p:cNvSpPr>
            <a:spLocks noGrp="1" noRot="1" noChangeAspect="1" noChangeArrowheads="1" noTextEdit="1"/>
          </p:cNvSpPr>
          <p:nvPr>
            <p:ph type="sldImg"/>
          </p:nvPr>
        </p:nvSpPr>
        <p:spPr>
          <a:ln/>
        </p:spPr>
      </p:sp>
      <p:sp>
        <p:nvSpPr>
          <p:cNvPr id="11267" name="Notes Placeholder 2">
            <a:extLst>
              <a:ext uri="{FF2B5EF4-FFF2-40B4-BE49-F238E27FC236}">
                <a16:creationId xmlns:a16="http://schemas.microsoft.com/office/drawing/2014/main" id="{F0A0DE43-2F41-486A-8B9E-F7F8505A1F3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After we developed the conceptual framework, today we are going to discuss how we proceed to the operational stage.  Ask students what is measurement? </a:t>
            </a:r>
          </a:p>
          <a:p>
            <a:endParaRPr lang="en-US" altLang="en-US" dirty="0">
              <a:latin typeface="Arial" panose="020B0604020202020204" pitchFamily="34" charset="0"/>
            </a:endParaRPr>
          </a:p>
          <a:p>
            <a:r>
              <a:rPr lang="en-US" altLang="en-US" dirty="0">
                <a:latin typeface="Arial" panose="020B0604020202020204" pitchFamily="34" charset="0"/>
              </a:rPr>
              <a:t>Trust in Lundin:  ‘‘To what extent do you assume that the PES ofﬁce (municipality) reveals true motives to you?’’ Existence. “To what extent” measures magnitude or degree of trust. Theses are something you can observe in the real world</a:t>
            </a:r>
          </a:p>
          <a:p>
            <a:r>
              <a:rPr lang="en-US" altLang="en-US" dirty="0">
                <a:latin typeface="Arial" panose="020B0604020202020204" pitchFamily="34" charset="0"/>
              </a:rPr>
              <a:t>‘To what extent do you assume that the PES ofﬁce (municipality) performs in line with its promises?’’ </a:t>
            </a:r>
          </a:p>
          <a:p>
            <a:endParaRPr lang="en-US" altLang="en-US" dirty="0">
              <a:latin typeface="Arial" panose="020B0604020202020204" pitchFamily="34" charset="0"/>
            </a:endParaRPr>
          </a:p>
        </p:txBody>
      </p:sp>
      <p:sp>
        <p:nvSpPr>
          <p:cNvPr id="11268" name="Slide Number Placeholder 3">
            <a:extLst>
              <a:ext uri="{FF2B5EF4-FFF2-40B4-BE49-F238E27FC236}">
                <a16:creationId xmlns:a16="http://schemas.microsoft.com/office/drawing/2014/main" id="{72CB4B64-3139-4AD3-BE0C-5FF574D2209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1FF455D-9C0D-45AB-B614-60FE640E46FB}" type="slidenum">
              <a:rPr lang="en-US" altLang="en-US" smtClean="0"/>
              <a:pPr/>
              <a:t>8</a:t>
            </a:fld>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61C84C1A-9ED2-432A-BC24-925E12CEEDD7}"/>
              </a:ext>
            </a:extLst>
          </p:cNvPr>
          <p:cNvSpPr>
            <a:spLocks noGrp="1" noRot="1" noChangeAspect="1" noChangeArrowheads="1" noTextEdit="1"/>
          </p:cNvSpPr>
          <p:nvPr>
            <p:ph type="sldImg"/>
          </p:nvPr>
        </p:nvSpPr>
        <p:spPr>
          <a:ln/>
        </p:spPr>
      </p:sp>
      <p:sp>
        <p:nvSpPr>
          <p:cNvPr id="13315" name="Rectangle 3">
            <a:extLst>
              <a:ext uri="{FF2B5EF4-FFF2-40B4-BE49-F238E27FC236}">
                <a16:creationId xmlns:a16="http://schemas.microsoft.com/office/drawing/2014/main" id="{465A6698-4568-4E29-92ED-1A85C23621E6}"/>
              </a:ext>
            </a:extLst>
          </p:cNvPr>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How to decide which measurement you want to use to measure the concept in your research? They are a lot of options for measurement. You want to start from your concept. Connection with previous steps: From abstract to most concrete. I will give you an example to show how to go from concept to measurement. </a:t>
            </a:r>
          </a:p>
          <a:p>
            <a:r>
              <a:rPr lang="en-US" altLang="en-US">
                <a:latin typeface="Arial" panose="020B0604020202020204" pitchFamily="34" charset="0"/>
              </a:rPr>
              <a:t>Existence of cooperation, degree of cooperation: score (add up the score for each item)</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32ECAB55-152A-405D-B994-ACEE91D5F1AB}"/>
              </a:ext>
            </a:extLst>
          </p:cNvPr>
          <p:cNvSpPr>
            <a:spLocks noGrp="1" noRot="1" noChangeAspect="1" noChangeArrowheads="1" noTextEdit="1"/>
          </p:cNvSpPr>
          <p:nvPr>
            <p:ph type="sldImg"/>
          </p:nvPr>
        </p:nvSpPr>
        <p:spPr>
          <a:ln/>
        </p:spPr>
      </p:sp>
      <p:sp>
        <p:nvSpPr>
          <p:cNvPr id="20483" name="Rectangle 3">
            <a:extLst>
              <a:ext uri="{FF2B5EF4-FFF2-40B4-BE49-F238E27FC236}">
                <a16:creationId xmlns:a16="http://schemas.microsoft.com/office/drawing/2014/main" id="{52A3C67F-4B0E-41BA-B40A-D1421E858962}"/>
              </a:ext>
            </a:extLst>
          </p:cNvPr>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602C348A-4285-4AD5-8D39-BD3F3FC83320}"/>
              </a:ext>
            </a:extLst>
          </p:cNvPr>
          <p:cNvSpPr>
            <a:spLocks noGrp="1" noRot="1" noChangeAspect="1" noChangeArrowheads="1" noTextEdit="1"/>
          </p:cNvSpPr>
          <p:nvPr>
            <p:ph type="sldImg"/>
          </p:nvPr>
        </p:nvSpPr>
        <p:spPr>
          <a:ln/>
        </p:spPr>
      </p:sp>
      <p:sp>
        <p:nvSpPr>
          <p:cNvPr id="22531" name="Rectangle 3">
            <a:extLst>
              <a:ext uri="{FF2B5EF4-FFF2-40B4-BE49-F238E27FC236}">
                <a16:creationId xmlns:a16="http://schemas.microsoft.com/office/drawing/2014/main" id="{17B72BC7-623D-4BE7-A9A0-36F51345985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A2E53FBC-EF17-4A1E-9266-A920D0F4856D}"/>
              </a:ext>
            </a:extLst>
          </p:cNvPr>
          <p:cNvSpPr>
            <a:spLocks noGrp="1" noRot="1" noChangeAspect="1" noChangeArrowheads="1" noTextEdit="1"/>
          </p:cNvSpPr>
          <p:nvPr>
            <p:ph type="sldImg"/>
          </p:nvPr>
        </p:nvSpPr>
        <p:spPr>
          <a:ln/>
        </p:spPr>
      </p:sp>
      <p:sp>
        <p:nvSpPr>
          <p:cNvPr id="26627" name="Rectangle 3">
            <a:extLst>
              <a:ext uri="{FF2B5EF4-FFF2-40B4-BE49-F238E27FC236}">
                <a16:creationId xmlns:a16="http://schemas.microsoft.com/office/drawing/2014/main" id="{70B8751D-6DB6-4BB0-B63A-1CC36CDDBAB5}"/>
              </a:ext>
            </a:extLst>
          </p:cNvPr>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When data that can be measured by ratio measurements collected at ordinal or interval level, it sometimes causes problems. E.g. intervals or groups may be classified differently in different surveys. It is hard to combine them together.</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512B0FAF-9EBC-4293-B92C-F53A67EDC713}"/>
              </a:ext>
            </a:extLst>
          </p:cNvPr>
          <p:cNvSpPr>
            <a:spLocks noGrp="1" noRot="1" noChangeAspect="1" noChangeArrowheads="1" noTextEdit="1"/>
          </p:cNvSpPr>
          <p:nvPr>
            <p:ph type="sldImg"/>
          </p:nvPr>
        </p:nvSpPr>
        <p:spPr>
          <a:ln/>
        </p:spPr>
      </p:sp>
      <p:sp>
        <p:nvSpPr>
          <p:cNvPr id="28675" name="Rectangle 3">
            <a:extLst>
              <a:ext uri="{FF2B5EF4-FFF2-40B4-BE49-F238E27FC236}">
                <a16:creationId xmlns:a16="http://schemas.microsoft.com/office/drawing/2014/main" id="{C78D42C6-8FF2-4413-A10F-D4FCCD9FC686}"/>
              </a:ext>
            </a:extLst>
          </p:cNvPr>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5A298D84-F9E0-43E8-967C-2F2CB726ADFC}"/>
              </a:ext>
            </a:extLst>
          </p:cNvPr>
          <p:cNvSpPr>
            <a:spLocks noGrp="1" noRot="1" noChangeAspect="1" noChangeArrowheads="1" noTextEdit="1"/>
          </p:cNvSpPr>
          <p:nvPr>
            <p:ph type="sldImg"/>
          </p:nvPr>
        </p:nvSpPr>
        <p:spPr>
          <a:ln/>
        </p:spPr>
      </p:sp>
      <p:sp>
        <p:nvSpPr>
          <p:cNvPr id="33795" name="Rectangle 3">
            <a:extLst>
              <a:ext uri="{FF2B5EF4-FFF2-40B4-BE49-F238E27FC236}">
                <a16:creationId xmlns:a16="http://schemas.microsoft.com/office/drawing/2014/main" id="{B8DFB26A-E5F4-4EF7-A37F-79E6A36E1761}"/>
              </a:ext>
            </a:extLst>
          </p:cNvPr>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FB940E51-A099-46B0-AB9C-74E0FE54BDFC}"/>
              </a:ext>
            </a:extLst>
          </p:cNvPr>
          <p:cNvSpPr>
            <a:spLocks noGrp="1" noRot="1" noChangeAspect="1" noChangeArrowheads="1" noTextEdit="1"/>
          </p:cNvSpPr>
          <p:nvPr>
            <p:ph type="sldImg"/>
          </p:nvPr>
        </p:nvSpPr>
        <p:spPr>
          <a:ln/>
        </p:spPr>
      </p:sp>
      <p:sp>
        <p:nvSpPr>
          <p:cNvPr id="35843" name="Rectangle 3">
            <a:extLst>
              <a:ext uri="{FF2B5EF4-FFF2-40B4-BE49-F238E27FC236}">
                <a16:creationId xmlns:a16="http://schemas.microsoft.com/office/drawing/2014/main" id="{3B550F9F-6F14-45B2-96BE-759F3B45E21C}"/>
              </a:ext>
            </a:extLst>
          </p:cNvPr>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Talk about Lundin again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765F55A0-12F4-4C01-A63B-8663AA8608E1}"/>
              </a:ext>
            </a:extLst>
          </p:cNvPr>
          <p:cNvSpPr>
            <a:spLocks noGrp="1" noRot="1" noChangeAspect="1" noChangeArrowheads="1" noTextEdit="1"/>
          </p:cNvSpPr>
          <p:nvPr>
            <p:ph type="sldImg"/>
          </p:nvPr>
        </p:nvSpPr>
        <p:spPr>
          <a:ln/>
        </p:spPr>
      </p:sp>
      <p:sp>
        <p:nvSpPr>
          <p:cNvPr id="37891" name="Rectangle 3">
            <a:extLst>
              <a:ext uri="{FF2B5EF4-FFF2-40B4-BE49-F238E27FC236}">
                <a16:creationId xmlns:a16="http://schemas.microsoft.com/office/drawing/2014/main" id="{897E8A24-5E3D-4606-B866-7E8A1AF7CB19}"/>
              </a:ext>
            </a:extLst>
          </p:cNvPr>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F06BAF18-131F-408E-B927-CA7E4E405EE9}"/>
              </a:ext>
            </a:extLst>
          </p:cNvPr>
          <p:cNvSpPr>
            <a:spLocks noGrp="1" noRot="1" noChangeAspect="1" noChangeArrowheads="1" noTextEdit="1"/>
          </p:cNvSpPr>
          <p:nvPr>
            <p:ph type="sldImg"/>
          </p:nvPr>
        </p:nvSpPr>
        <p:spPr>
          <a:ln/>
        </p:spPr>
      </p:sp>
      <p:sp>
        <p:nvSpPr>
          <p:cNvPr id="43011" name="Rectangle 3">
            <a:extLst>
              <a:ext uri="{FF2B5EF4-FFF2-40B4-BE49-F238E27FC236}">
                <a16:creationId xmlns:a16="http://schemas.microsoft.com/office/drawing/2014/main" id="{5258A3BE-7637-4AEF-800D-34F13C19562A}"/>
              </a:ext>
            </a:extLst>
          </p:cNvPr>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0115EC76-204B-4E33-9E14-E4BD116359E8}"/>
              </a:ext>
            </a:extLst>
          </p:cNvPr>
          <p:cNvSpPr>
            <a:spLocks noGrp="1" noRot="1" noChangeAspect="1" noChangeArrowheads="1" noTextEdit="1"/>
          </p:cNvSpPr>
          <p:nvPr>
            <p:ph type="sldImg"/>
          </p:nvPr>
        </p:nvSpPr>
        <p:spPr>
          <a:ln/>
        </p:spPr>
      </p:sp>
      <p:sp>
        <p:nvSpPr>
          <p:cNvPr id="45059" name="Rectangle 3">
            <a:extLst>
              <a:ext uri="{FF2B5EF4-FFF2-40B4-BE49-F238E27FC236}">
                <a16:creationId xmlns:a16="http://schemas.microsoft.com/office/drawing/2014/main" id="{84DFB181-542E-490C-B181-8663ABF108EC}"/>
              </a:ext>
            </a:extLst>
          </p:cNvPr>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Ask student to talk about each one?  Repeating shooting to the bull’s eye</a:t>
            </a:r>
          </a:p>
          <a:p>
            <a:r>
              <a:rPr lang="en-US" altLang="en-US" dirty="0">
                <a:latin typeface="Arial" panose="020B0604020202020204" pitchFamily="34" charset="0"/>
              </a:rPr>
              <a:t>Failure of reliability: Shots are randomly  distributed around the target. </a:t>
            </a:r>
          </a:p>
          <a:p>
            <a:r>
              <a:rPr lang="en-US" altLang="en-US" dirty="0">
                <a:latin typeface="Arial" panose="020B0604020202020204" pitchFamily="34" charset="0"/>
              </a:rPr>
              <a:t>Failure of validity: shots are systematically off the target.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37675130-F712-4BC3-8259-8F7549D87683}"/>
              </a:ext>
            </a:extLst>
          </p:cNvPr>
          <p:cNvSpPr>
            <a:spLocks noGrp="1" noRot="1" noChangeAspect="1" noChangeArrowheads="1" noTextEdit="1"/>
          </p:cNvSpPr>
          <p:nvPr>
            <p:ph type="sldImg"/>
          </p:nvPr>
        </p:nvSpPr>
        <p:spPr>
          <a:ln/>
        </p:spPr>
      </p:sp>
      <p:sp>
        <p:nvSpPr>
          <p:cNvPr id="47107" name="Rectangle 3">
            <a:extLst>
              <a:ext uri="{FF2B5EF4-FFF2-40B4-BE49-F238E27FC236}">
                <a16:creationId xmlns:a16="http://schemas.microsoft.com/office/drawing/2014/main" id="{086C27AF-6EAF-4F69-8D19-CF9CC52691D6}"/>
              </a:ext>
            </a:extLst>
          </p:cNvPr>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Usually used in survey or written test . I like the analogy in the reading.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7EB3C82C-9CC7-47D6-A1D6-52A0EA41AD51}"/>
              </a:ext>
            </a:extLst>
          </p:cNvPr>
          <p:cNvSpPr>
            <a:spLocks noGrp="1" noRot="1" noChangeAspect="1" noChangeArrowheads="1" noTextEdit="1"/>
          </p:cNvSpPr>
          <p:nvPr>
            <p:ph type="sldImg"/>
          </p:nvPr>
        </p:nvSpPr>
        <p:spPr>
          <a:ln/>
        </p:spPr>
      </p:sp>
      <p:sp>
        <p:nvSpPr>
          <p:cNvPr id="52227" name="Rectangle 3">
            <a:extLst>
              <a:ext uri="{FF2B5EF4-FFF2-40B4-BE49-F238E27FC236}">
                <a16:creationId xmlns:a16="http://schemas.microsoft.com/office/drawing/2014/main" id="{D7A680C8-48C5-43D6-BD65-9586287229D7}"/>
              </a:ext>
            </a:extLst>
          </p:cNvPr>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A high correlation would provide evidence for predictive validity -- it would show that our measure can correctly predict something that we theoretically think it should be able to predict.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2.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876B3B41-70C5-49CF-BDA0-1F187AE6A7EE}" type="datetimeFigureOut">
              <a:rPr lang="en-US" smtClean="0"/>
              <a:pPr/>
              <a:t>9/22/2025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F04EEA-7341-4723-96FA-320DD49C8A24}" type="slidenum">
              <a:rPr lang="en-US" smtClean="0"/>
              <a:pPr/>
              <a:t>‹#›</a:t>
            </a:fld>
            <a:endParaRPr lang="en-US"/>
          </a:p>
        </p:txBody>
      </p:sp>
    </p:spTree>
    <p:extLst>
      <p:ext uri="{BB962C8B-B14F-4D97-AF65-F5344CB8AC3E}">
        <p14:creationId xmlns:p14="http://schemas.microsoft.com/office/powerpoint/2010/main" val="13370017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76B3B41-70C5-49CF-BDA0-1F187AE6A7EE}" type="datetimeFigureOut">
              <a:rPr lang="en-US" smtClean="0"/>
              <a:pPr/>
              <a:t>9/22/2025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F04EEA-7341-4723-96FA-320DD49C8A24}" type="slidenum">
              <a:rPr lang="en-US" smtClean="0"/>
              <a:pPr/>
              <a:t>‹#›</a:t>
            </a:fld>
            <a:endParaRPr lang="en-US"/>
          </a:p>
        </p:txBody>
      </p:sp>
    </p:spTree>
    <p:extLst>
      <p:ext uri="{BB962C8B-B14F-4D97-AF65-F5344CB8AC3E}">
        <p14:creationId xmlns:p14="http://schemas.microsoft.com/office/powerpoint/2010/main" val="30112586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76B3B41-70C5-49CF-BDA0-1F187AE6A7EE}" type="datetimeFigureOut">
              <a:rPr lang="en-US" smtClean="0"/>
              <a:pPr/>
              <a:t>9/22/2025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F04EEA-7341-4723-96FA-320DD49C8A24}" type="slidenum">
              <a:rPr lang="en-US" smtClean="0"/>
              <a:pPr/>
              <a:t>‹#›</a:t>
            </a:fld>
            <a:endParaRPr lang="en-US"/>
          </a:p>
        </p:txBody>
      </p:sp>
    </p:spTree>
    <p:extLst>
      <p:ext uri="{BB962C8B-B14F-4D97-AF65-F5344CB8AC3E}">
        <p14:creationId xmlns:p14="http://schemas.microsoft.com/office/powerpoint/2010/main" val="3478200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76B3B41-70C5-49CF-BDA0-1F187AE6A7EE}" type="datetimeFigureOut">
              <a:rPr lang="en-US" smtClean="0"/>
              <a:pPr/>
              <a:t>9/22/2025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F04EEA-7341-4723-96FA-320DD49C8A24}" type="slidenum">
              <a:rPr lang="en-US" smtClean="0"/>
              <a:pPr/>
              <a:t>‹#›</a:t>
            </a:fld>
            <a:endParaRPr lang="en-US"/>
          </a:p>
        </p:txBody>
      </p:sp>
    </p:spTree>
    <p:extLst>
      <p:ext uri="{BB962C8B-B14F-4D97-AF65-F5344CB8AC3E}">
        <p14:creationId xmlns:p14="http://schemas.microsoft.com/office/powerpoint/2010/main" val="24724867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76B3B41-70C5-49CF-BDA0-1F187AE6A7EE}" type="datetimeFigureOut">
              <a:rPr lang="en-US" smtClean="0"/>
              <a:pPr/>
              <a:t>9/22/2025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8F04EEA-7341-4723-96FA-320DD49C8A24}" type="slidenum">
              <a:rPr lang="en-US" smtClean="0"/>
              <a:pPr/>
              <a:t>‹#›</a:t>
            </a:fld>
            <a:endParaRPr lang="en-US"/>
          </a:p>
        </p:txBody>
      </p:sp>
    </p:spTree>
    <p:extLst>
      <p:ext uri="{BB962C8B-B14F-4D97-AF65-F5344CB8AC3E}">
        <p14:creationId xmlns:p14="http://schemas.microsoft.com/office/powerpoint/2010/main" val="32722382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76B3B41-70C5-49CF-BDA0-1F187AE6A7EE}" type="datetimeFigureOut">
              <a:rPr lang="en-US" smtClean="0"/>
              <a:pPr/>
              <a:t>9/22/2025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F04EEA-7341-4723-96FA-320DD49C8A24}" type="slidenum">
              <a:rPr lang="en-US" smtClean="0"/>
              <a:pPr/>
              <a:t>‹#›</a:t>
            </a:fld>
            <a:endParaRPr lang="en-US"/>
          </a:p>
        </p:txBody>
      </p:sp>
    </p:spTree>
    <p:extLst>
      <p:ext uri="{BB962C8B-B14F-4D97-AF65-F5344CB8AC3E}">
        <p14:creationId xmlns:p14="http://schemas.microsoft.com/office/powerpoint/2010/main" val="42167683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6B3B41-70C5-49CF-BDA0-1F187AE6A7EE}" type="datetimeFigureOut">
              <a:rPr lang="en-US" smtClean="0"/>
              <a:pPr/>
              <a:t>9/22/2025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F04EEA-7341-4723-96FA-320DD49C8A24}" type="slidenum">
              <a:rPr lang="en-US" smtClean="0"/>
              <a:pPr/>
              <a:t>‹#›</a:t>
            </a:fld>
            <a:endParaRPr lang="en-US"/>
          </a:p>
        </p:txBody>
      </p:sp>
    </p:spTree>
    <p:extLst>
      <p:ext uri="{BB962C8B-B14F-4D97-AF65-F5344CB8AC3E}">
        <p14:creationId xmlns:p14="http://schemas.microsoft.com/office/powerpoint/2010/main" val="36732807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76B3B41-70C5-49CF-BDA0-1F187AE6A7EE}" type="datetimeFigureOut">
              <a:rPr lang="en-US" smtClean="0"/>
              <a:pPr/>
              <a:t>9/22/2025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F04EEA-7341-4723-96FA-320DD49C8A24}" type="slidenum">
              <a:rPr lang="en-US" smtClean="0"/>
              <a:pPr/>
              <a:t>‹#›</a:t>
            </a:fld>
            <a:endParaRPr lang="en-US"/>
          </a:p>
        </p:txBody>
      </p:sp>
    </p:spTree>
    <p:extLst>
      <p:ext uri="{BB962C8B-B14F-4D97-AF65-F5344CB8AC3E}">
        <p14:creationId xmlns:p14="http://schemas.microsoft.com/office/powerpoint/2010/main" val="8370571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76B3B41-70C5-49CF-BDA0-1F187AE6A7EE}" type="datetimeFigureOut">
              <a:rPr lang="en-US" smtClean="0"/>
              <a:pPr/>
              <a:t>9/22/2025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F04EEA-7341-4723-96FA-320DD49C8A24}" type="slidenum">
              <a:rPr lang="en-US" smtClean="0"/>
              <a:pPr/>
              <a:t>‹#›</a:t>
            </a:fld>
            <a:endParaRPr lang="en-US"/>
          </a:p>
        </p:txBody>
      </p:sp>
    </p:spTree>
    <p:extLst>
      <p:ext uri="{BB962C8B-B14F-4D97-AF65-F5344CB8AC3E}">
        <p14:creationId xmlns:p14="http://schemas.microsoft.com/office/powerpoint/2010/main" val="2475949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76B3B41-70C5-49CF-BDA0-1F187AE6A7EE}" type="datetimeFigureOut">
              <a:rPr lang="en-US" smtClean="0"/>
              <a:pPr/>
              <a:t>9/22/2025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F04EEA-7341-4723-96FA-320DD49C8A24}" type="slidenum">
              <a:rPr lang="en-US" smtClean="0"/>
              <a:pPr/>
              <a:t>‹#›</a:t>
            </a:fld>
            <a:endParaRPr lang="en-US"/>
          </a:p>
        </p:txBody>
      </p:sp>
    </p:spTree>
    <p:extLst>
      <p:ext uri="{BB962C8B-B14F-4D97-AF65-F5344CB8AC3E}">
        <p14:creationId xmlns:p14="http://schemas.microsoft.com/office/powerpoint/2010/main" val="8733847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76B3B41-70C5-49CF-BDA0-1F187AE6A7EE}" type="datetimeFigureOut">
              <a:rPr lang="en-US" smtClean="0"/>
              <a:pPr/>
              <a:t>9/22/2025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F04EEA-7341-4723-96FA-320DD49C8A24}" type="slidenum">
              <a:rPr lang="en-US" smtClean="0"/>
              <a:pPr/>
              <a:t>‹#›</a:t>
            </a:fld>
            <a:endParaRPr lang="en-US"/>
          </a:p>
        </p:txBody>
      </p:sp>
    </p:spTree>
    <p:extLst>
      <p:ext uri="{BB962C8B-B14F-4D97-AF65-F5344CB8AC3E}">
        <p14:creationId xmlns:p14="http://schemas.microsoft.com/office/powerpoint/2010/main" val="28957785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90626" y="1346947"/>
            <a:ext cx="7667244"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690626" y="4282763"/>
            <a:ext cx="7667244"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690626" y="1484779"/>
            <a:ext cx="7667244"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a:grpSpLocks noChangeAspect="1"/>
          </p:cNvGrpSpPr>
          <p:nvPr/>
        </p:nvGrpSpPr>
        <p:grpSpPr>
          <a:xfrm>
            <a:off x="7234780" y="4107023"/>
            <a:ext cx="914400" cy="914400"/>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788670" y="1432223"/>
            <a:ext cx="7475220" cy="3035808"/>
          </a:xfrm>
        </p:spPr>
        <p:txBody>
          <a:bodyPr anchor="ctr">
            <a:noAutofit/>
          </a:bodyPr>
          <a:lstStyle>
            <a:lvl1pPr algn="l">
              <a:lnSpc>
                <a:spcPct val="85000"/>
              </a:lnSpc>
              <a:defRPr sz="6600" b="1" cap="none"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a:defRPr/>
            </a:pPr>
            <a:fld id="{05617A53-6F5B-4FD6-9106-871D97D9C24C}" type="slidenum">
              <a:rPr lang="en-US" altLang="en-US" smtClean="0"/>
              <a:pPr>
                <a:defRPr/>
              </a:pPr>
              <a:t>‹#›</a:t>
            </a:fld>
            <a:endParaRPr lang="en-US" altLang="en-US"/>
          </a:p>
        </p:txBody>
      </p:sp>
    </p:spTree>
    <p:extLst>
      <p:ext uri="{BB962C8B-B14F-4D97-AF65-F5344CB8AC3E}">
        <p14:creationId xmlns:p14="http://schemas.microsoft.com/office/powerpoint/2010/main" val="3690875624"/>
      </p:ext>
    </p:extLst>
  </p:cSld>
  <p:clrMapOvr>
    <a:masterClrMapping/>
  </p:clrMapOvr>
  <p:transition>
    <p:zo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CF7BBB2E-EF81-49F5-B4EC-55C239B7848C}" type="slidenum">
              <a:rPr lang="en-US" altLang="en-US" smtClean="0"/>
              <a:pPr>
                <a:defRPr/>
              </a:pPr>
              <a:t>‹#›</a:t>
            </a:fld>
            <a:endParaRPr lang="en-US" altLang="en-US"/>
          </a:p>
        </p:txBody>
      </p:sp>
    </p:spTree>
    <p:extLst>
      <p:ext uri="{BB962C8B-B14F-4D97-AF65-F5344CB8AC3E}">
        <p14:creationId xmlns:p14="http://schemas.microsoft.com/office/powerpoint/2010/main" val="1391889230"/>
      </p:ext>
    </p:extLst>
  </p:cSld>
  <p:clrMapOvr>
    <a:masterClrMapping/>
  </p:clrMapOvr>
  <p:transition>
    <p:zo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5346" y="1225296"/>
            <a:ext cx="6960870" cy="3520440"/>
          </a:xfrm>
        </p:spPr>
        <p:txBody>
          <a:bodyPr anchor="ctr">
            <a:normAutofit/>
          </a:bodyPr>
          <a:lstStyle>
            <a:lvl1pPr>
              <a:lnSpc>
                <a:spcPct val="85000"/>
              </a:lnSpc>
              <a:defRPr sz="6600" b="1"/>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pPr>
              <a:defRPr/>
            </a:pPr>
            <a:endParaRPr lang="en-US"/>
          </a:p>
        </p:txBody>
      </p:sp>
      <p:sp>
        <p:nvSpPr>
          <p:cNvPr id="5" name="Footer Placeholder 4"/>
          <p:cNvSpPr>
            <a:spLocks noGrp="1"/>
          </p:cNvSpPr>
          <p:nvPr>
            <p:ph type="ftr" sz="quarter" idx="11"/>
          </p:nvPr>
        </p:nvSpPr>
        <p:spPr>
          <a:xfrm>
            <a:off x="1623376" y="6282268"/>
            <a:ext cx="4745736" cy="365125"/>
          </a:xfrm>
        </p:spPr>
        <p:txBody>
          <a:bodyPr/>
          <a:lstStyle>
            <a:lvl1pPr>
              <a:defRPr>
                <a:solidFill>
                  <a:schemeClr val="accent1">
                    <a:lumMod val="50000"/>
                  </a:schemeClr>
                </a:solidFill>
              </a:defRPr>
            </a:lvl1pPr>
          </a:lstStyle>
          <a:p>
            <a:pPr>
              <a:defRPr/>
            </a:pPr>
            <a:endParaRPr lang="en-US"/>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a:defRPr/>
            </a:pPr>
            <a:fld id="{BCAECAD2-8A00-45A0-B3C3-71CDB0AD9391}" type="slidenum">
              <a:rPr lang="en-US" altLang="en-US" smtClean="0"/>
              <a:pPr>
                <a:defRPr/>
              </a:pPr>
              <a:t>‹#›</a:t>
            </a:fld>
            <a:endParaRPr lang="en-US" altLang="en-US"/>
          </a:p>
        </p:txBody>
      </p:sp>
    </p:spTree>
    <p:extLst>
      <p:ext uri="{BB962C8B-B14F-4D97-AF65-F5344CB8AC3E}">
        <p14:creationId xmlns:p14="http://schemas.microsoft.com/office/powerpoint/2010/main" val="3424146320"/>
      </p:ext>
    </p:extLst>
  </p:cSld>
  <p:clrMapOvr>
    <a:masterClrMapping/>
  </p:clrMapOvr>
  <p:transition>
    <p:zo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D920E3E5-C544-40F9-94D6-EE4DAD30A3A3}" type="slidenum">
              <a:rPr lang="en-US" altLang="en-US" smtClean="0"/>
              <a:pPr>
                <a:defRPr/>
              </a:pPr>
              <a:t>‹#›</a:t>
            </a:fld>
            <a:endParaRPr lang="en-US" altLang="en-US"/>
          </a:p>
        </p:txBody>
      </p:sp>
    </p:spTree>
    <p:extLst>
      <p:ext uri="{BB962C8B-B14F-4D97-AF65-F5344CB8AC3E}">
        <p14:creationId xmlns:p14="http://schemas.microsoft.com/office/powerpoint/2010/main" val="3444585535"/>
      </p:ext>
    </p:extLst>
  </p:cSld>
  <p:clrMapOvr>
    <a:masterClrMapping/>
  </p:clrMapOvr>
  <p:transition>
    <p:zo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2C865C50-1896-4190-9E6F-ACAA6649A58A}" type="slidenum">
              <a:rPr lang="en-US" altLang="en-US" smtClean="0"/>
              <a:pPr>
                <a:defRPr/>
              </a:pPr>
              <a:t>‹#›</a:t>
            </a:fld>
            <a:endParaRPr lang="en-US" altLang="en-US"/>
          </a:p>
        </p:txBody>
      </p:sp>
    </p:spTree>
    <p:extLst>
      <p:ext uri="{BB962C8B-B14F-4D97-AF65-F5344CB8AC3E}">
        <p14:creationId xmlns:p14="http://schemas.microsoft.com/office/powerpoint/2010/main" val="3300540085"/>
      </p:ext>
    </p:extLst>
  </p:cSld>
  <p:clrMapOvr>
    <a:masterClrMapping/>
  </p:clrMapOvr>
  <p:transition>
    <p:zo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endParaRPr 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endParaRPr lang="en-US"/>
          </a:p>
        </p:txBody>
      </p:sp>
      <p:sp>
        <p:nvSpPr>
          <p:cNvPr id="5" name="Slide Number Placeholder 4"/>
          <p:cNvSpPr>
            <a:spLocks noGrp="1"/>
          </p:cNvSpPr>
          <p:nvPr>
            <p:ph type="sldNum" sz="quarter" idx="12"/>
          </p:nvPr>
        </p:nvSpPr>
        <p:spPr/>
        <p:txBody>
          <a:bodyPr/>
          <a:lstStyle/>
          <a:p>
            <a:pPr>
              <a:defRPr/>
            </a:pPr>
            <a:fld id="{71D3D23F-7592-4574-A114-8BF6099D2DD4}" type="slidenum">
              <a:rPr lang="en-US" altLang="en-US" smtClean="0"/>
              <a:pPr>
                <a:defRPr/>
              </a:pPr>
              <a:t>‹#›</a:t>
            </a:fld>
            <a:endParaRPr lang="en-US" altLang="en-US"/>
          </a:p>
        </p:txBody>
      </p:sp>
    </p:spTree>
    <p:extLst>
      <p:ext uri="{BB962C8B-B14F-4D97-AF65-F5344CB8AC3E}">
        <p14:creationId xmlns:p14="http://schemas.microsoft.com/office/powerpoint/2010/main" val="362368765"/>
      </p:ext>
    </p:extLst>
  </p:cSld>
  <p:clrMapOvr>
    <a:masterClrMapping/>
  </p:clrMapOvr>
  <p:transition>
    <p:zo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01F2CEA1-761B-479A-8C81-7F15952C973E}" type="slidenum">
              <a:rPr lang="en-US" altLang="en-US" smtClean="0"/>
              <a:pPr>
                <a:defRPr/>
              </a:pPr>
              <a:t>‹#›</a:t>
            </a:fld>
            <a:endParaRPr lang="en-US" altLang="en-US"/>
          </a:p>
        </p:txBody>
      </p:sp>
    </p:spTree>
    <p:extLst>
      <p:ext uri="{BB962C8B-B14F-4D97-AF65-F5344CB8AC3E}">
        <p14:creationId xmlns:p14="http://schemas.microsoft.com/office/powerpoint/2010/main" val="6386513"/>
      </p:ext>
    </p:extLst>
  </p:cSld>
  <p:clrMapOvr>
    <a:masterClrMapping/>
  </p:clrMapOvr>
  <p:transition>
    <p:zo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12230" y="685800"/>
            <a:ext cx="2400300" cy="1737360"/>
          </a:xfrm>
        </p:spPr>
        <p:txBody>
          <a:bodyPr anchor="b">
            <a:normAutofit/>
          </a:bodyPr>
          <a:lstStyle>
            <a:lvl1pPr>
              <a:defRPr sz="2800" b="1"/>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9" name="Date Placeholder 8"/>
          <p:cNvSpPr>
            <a:spLocks noGrp="1"/>
          </p:cNvSpPr>
          <p:nvPr>
            <p:ph type="dt" sz="half" idx="10"/>
          </p:nvPr>
        </p:nvSpPr>
        <p:spPr/>
        <p:txBody>
          <a:bodyPr/>
          <a:lstStyle/>
          <a:p>
            <a:pPr>
              <a:defRPr/>
            </a:pPr>
            <a:endParaRPr lang="en-US"/>
          </a:p>
        </p:txBody>
      </p:sp>
      <p:sp>
        <p:nvSpPr>
          <p:cNvPr id="10" name="Footer Placeholder 9"/>
          <p:cNvSpPr>
            <a:spLocks noGrp="1"/>
          </p:cNvSpPr>
          <p:nvPr>
            <p:ph type="ftr" sz="quarter" idx="11"/>
          </p:nvPr>
        </p:nvSpPr>
        <p:spPr/>
        <p:txBody>
          <a:bodyPr/>
          <a:lstStyle/>
          <a:p>
            <a:pPr>
              <a:defRPr/>
            </a:pPr>
            <a:endParaRPr lang="en-US"/>
          </a:p>
        </p:txBody>
      </p:sp>
      <p:sp>
        <p:nvSpPr>
          <p:cNvPr id="11" name="Slide Number Placeholder 10"/>
          <p:cNvSpPr>
            <a:spLocks noGrp="1"/>
          </p:cNvSpPr>
          <p:nvPr>
            <p:ph type="sldNum" sz="quarter" idx="12"/>
          </p:nvPr>
        </p:nvSpPr>
        <p:spPr/>
        <p:txBody>
          <a:bodyPr/>
          <a:lstStyle/>
          <a:p>
            <a:pPr>
              <a:defRPr/>
            </a:pPr>
            <a:fld id="{CF752F61-094D-4216-89F8-B0F272FBC738}" type="slidenum">
              <a:rPr lang="en-US" altLang="en-US" smtClean="0"/>
              <a:pPr>
                <a:defRPr/>
              </a:pPr>
              <a:t>‹#›</a:t>
            </a:fld>
            <a:endParaRPr lang="en-US" altLang="en-US"/>
          </a:p>
        </p:txBody>
      </p:sp>
    </p:spTree>
    <p:extLst>
      <p:ext uri="{BB962C8B-B14F-4D97-AF65-F5344CB8AC3E}">
        <p14:creationId xmlns:p14="http://schemas.microsoft.com/office/powerpoint/2010/main" val="3044997269"/>
      </p:ext>
    </p:extLst>
  </p:cSld>
  <p:clrMapOvr>
    <a:masterClrMapping/>
  </p:clrMapOvr>
  <p:transition>
    <p:zo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12230" y="685800"/>
            <a:ext cx="2400300" cy="1737360"/>
          </a:xfrm>
        </p:spPr>
        <p:txBody>
          <a:bodyPr anchor="b">
            <a:normAutofit/>
          </a:bodyPr>
          <a:lstStyle>
            <a:lvl1pPr>
              <a:defRPr sz="28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6227805"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8" name="Date Placeholder 7"/>
          <p:cNvSpPr>
            <a:spLocks noGrp="1"/>
          </p:cNvSpPr>
          <p:nvPr>
            <p:ph type="dt" sz="half" idx="10"/>
          </p:nvPr>
        </p:nvSpPr>
        <p:spPr/>
        <p:txBody>
          <a:bodyPr/>
          <a:lstStyle/>
          <a:p>
            <a:pPr>
              <a:defRPr/>
            </a:pPr>
            <a:endParaRPr lang="en-US"/>
          </a:p>
        </p:txBody>
      </p:sp>
      <p:sp>
        <p:nvSpPr>
          <p:cNvPr id="10" name="Slide Number Placeholder 9"/>
          <p:cNvSpPr>
            <a:spLocks noGrp="1"/>
          </p:cNvSpPr>
          <p:nvPr>
            <p:ph type="sldNum" sz="quarter" idx="12"/>
          </p:nvPr>
        </p:nvSpPr>
        <p:spPr/>
        <p:txBody>
          <a:bodyPr/>
          <a:lstStyle/>
          <a:p>
            <a:pPr>
              <a:defRPr/>
            </a:pPr>
            <a:fld id="{F291EFFF-10FB-4371-A9EE-986A71E3A8F2}" type="slidenum">
              <a:rPr lang="en-US" altLang="en-US" smtClean="0"/>
              <a:pPr>
                <a:defRPr/>
              </a:pPr>
              <a:t>‹#›</a:t>
            </a:fld>
            <a:endParaRPr lang="en-US" altLang="en-US"/>
          </a:p>
        </p:txBody>
      </p:sp>
    </p:spTree>
    <p:extLst>
      <p:ext uri="{BB962C8B-B14F-4D97-AF65-F5344CB8AC3E}">
        <p14:creationId xmlns:p14="http://schemas.microsoft.com/office/powerpoint/2010/main" val="2636615638"/>
      </p:ext>
    </p:extLst>
  </p:cSld>
  <p:clrMapOvr>
    <a:masterClrMapping/>
  </p:clrMapOvr>
  <p:transition>
    <p:zo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E3742A2A-A6A1-457E-AE78-D575945FEA0A}" type="slidenum">
              <a:rPr lang="en-US" altLang="en-US" smtClean="0"/>
              <a:pPr>
                <a:defRPr/>
              </a:pPr>
              <a:t>‹#›</a:t>
            </a:fld>
            <a:endParaRPr lang="en-US" altLang="en-US"/>
          </a:p>
        </p:txBody>
      </p:sp>
    </p:spTree>
    <p:extLst>
      <p:ext uri="{BB962C8B-B14F-4D97-AF65-F5344CB8AC3E}">
        <p14:creationId xmlns:p14="http://schemas.microsoft.com/office/powerpoint/2010/main" val="2762829254"/>
      </p:ext>
    </p:extLst>
  </p:cSld>
  <p:clrMapOvr>
    <a:masterClrMapping/>
  </p:clrMapOvr>
  <p:transition>
    <p:zo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3303EA2D-4075-4698-ADD5-201A950C19CC}" type="slidenum">
              <a:rPr lang="en-US" altLang="en-US" smtClean="0"/>
              <a:pPr>
                <a:defRPr/>
              </a:pPr>
              <a:t>‹#›</a:t>
            </a:fld>
            <a:endParaRPr lang="en-US" altLang="en-US"/>
          </a:p>
        </p:txBody>
      </p:sp>
    </p:spTree>
    <p:extLst>
      <p:ext uri="{BB962C8B-B14F-4D97-AF65-F5344CB8AC3E}">
        <p14:creationId xmlns:p14="http://schemas.microsoft.com/office/powerpoint/2010/main" val="1511398967"/>
      </p:ext>
    </p:extLst>
  </p:cSld>
  <p:clrMapOvr>
    <a:masterClrMapping/>
  </p:clrMapOvr>
  <p:transition>
    <p:zoom/>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xAndMedia">
  <p:cSld name="Title, Text and Media Clip">
    <p:spTree>
      <p:nvGrpSpPr>
        <p:cNvPr id="1" name=""/>
        <p:cNvGrpSpPr/>
        <p:nvPr/>
      </p:nvGrpSpPr>
      <p:grpSpPr>
        <a:xfrm>
          <a:off x="0" y="0"/>
          <a:ext cx="0" cy="0"/>
          <a:chOff x="0" y="0"/>
          <a:chExt cx="0" cy="0"/>
        </a:xfrm>
      </p:grpSpPr>
      <p:sp>
        <p:nvSpPr>
          <p:cNvPr id="2" name="Title 1"/>
          <p:cNvSpPr>
            <a:spLocks noGrp="1"/>
          </p:cNvSpPr>
          <p:nvPr>
            <p:ph type="title"/>
          </p:nvPr>
        </p:nvSpPr>
        <p:spPr>
          <a:xfrm>
            <a:off x="1524000" y="190500"/>
            <a:ext cx="7010400" cy="1527175"/>
          </a:xfrm>
        </p:spPr>
        <p:txBody>
          <a:bodyPr/>
          <a:lstStyle/>
          <a:p>
            <a:r>
              <a:rPr lang="en-US"/>
              <a:t>Click to edit Master title style</a:t>
            </a:r>
          </a:p>
        </p:txBody>
      </p:sp>
      <p:sp>
        <p:nvSpPr>
          <p:cNvPr id="3" name="Text Placeholder 2"/>
          <p:cNvSpPr>
            <a:spLocks noGrp="1"/>
          </p:cNvSpPr>
          <p:nvPr>
            <p:ph type="body" sz="half" idx="1"/>
          </p:nvPr>
        </p:nvSpPr>
        <p:spPr>
          <a:xfrm>
            <a:off x="1524000" y="1905000"/>
            <a:ext cx="3429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Media Placeholder 3"/>
          <p:cNvSpPr>
            <a:spLocks noGrp="1"/>
          </p:cNvSpPr>
          <p:nvPr>
            <p:ph type="media" sz="half" idx="2"/>
          </p:nvPr>
        </p:nvSpPr>
        <p:spPr>
          <a:xfrm>
            <a:off x="5105400" y="1905000"/>
            <a:ext cx="3429000" cy="4114800"/>
          </a:xfrm>
        </p:spPr>
        <p:txBody>
          <a:bodyPr rtlCol="0">
            <a:normAutofit/>
          </a:bodyPr>
          <a:lstStyle/>
          <a:p>
            <a:pPr lvl="0"/>
            <a:endParaRPr lang="en-US" noProof="0"/>
          </a:p>
        </p:txBody>
      </p:sp>
      <p:sp>
        <p:nvSpPr>
          <p:cNvPr id="5" name="Date Placeholder 3">
            <a:extLst>
              <a:ext uri="{FF2B5EF4-FFF2-40B4-BE49-F238E27FC236}">
                <a16:creationId xmlns:a16="http://schemas.microsoft.com/office/drawing/2014/main" id="{170D5FF1-6D53-4FCB-8A25-964A8C6790E9}"/>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D03BB1F9-6DAF-4CBF-84BA-69D7E679B8F2}"/>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5903465A-F514-4AAA-AAC7-E38B224EA8C9}"/>
              </a:ext>
            </a:extLst>
          </p:cNvPr>
          <p:cNvSpPr>
            <a:spLocks noGrp="1"/>
          </p:cNvSpPr>
          <p:nvPr>
            <p:ph type="sldNum" sz="quarter" idx="12"/>
          </p:nvPr>
        </p:nvSpPr>
        <p:spPr/>
        <p:txBody>
          <a:bodyPr/>
          <a:lstStyle>
            <a:lvl1pPr>
              <a:defRPr/>
            </a:lvl1pPr>
          </a:lstStyle>
          <a:p>
            <a:pPr>
              <a:defRPr/>
            </a:pPr>
            <a:fld id="{7CE3F13E-2185-4F94-96B1-43889261C4E3}" type="slidenum">
              <a:rPr lang="en-US" altLang="en-US"/>
              <a:pPr>
                <a:defRPr/>
              </a:pPr>
              <a:t>‹#›</a:t>
            </a:fld>
            <a:endParaRPr lang="en-US" altLang="en-US"/>
          </a:p>
        </p:txBody>
      </p:sp>
    </p:spTree>
    <p:extLst>
      <p:ext uri="{BB962C8B-B14F-4D97-AF65-F5344CB8AC3E}">
        <p14:creationId xmlns:p14="http://schemas.microsoft.com/office/powerpoint/2010/main" val="2152761568"/>
      </p:ext>
    </p:extLst>
  </p:cSld>
  <p:clrMapOvr>
    <a:masterClrMapping/>
  </p:clrMapOvr>
  <p:transition>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microsoft.com/office/2007/relationships/hdphoto" Target="../media/hdphoto1.wdp"/><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latin typeface="Palatino Linotype" panose="02040502050505030304" pitchFamily="18" charset="0"/>
              </a:defRPr>
            </a:lvl1pPr>
          </a:lstStyle>
          <a:p>
            <a:fld id="{876B3B41-70C5-49CF-BDA0-1F187AE6A7EE}" type="datetimeFigureOut">
              <a:rPr lang="en-US" smtClean="0"/>
              <a:pPr/>
              <a:t>9/22/2025</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latin typeface="Palatino Linotype" panose="02040502050505030304" pitchFamily="18" charset="0"/>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latin typeface="Palatino Linotype" panose="02040502050505030304" pitchFamily="18" charset="0"/>
              </a:defRPr>
            </a:lvl1pPr>
          </a:lstStyle>
          <a:p>
            <a:fld id="{98F04EEA-7341-4723-96FA-320DD49C8A24}" type="slidenum">
              <a:rPr lang="en-US" smtClean="0"/>
              <a:pPr/>
              <a:t>‹#›</a:t>
            </a:fld>
            <a:endParaRPr lang="en-US" dirty="0"/>
          </a:p>
        </p:txBody>
      </p:sp>
    </p:spTree>
    <p:extLst>
      <p:ext uri="{BB962C8B-B14F-4D97-AF65-F5344CB8AC3E}">
        <p14:creationId xmlns:p14="http://schemas.microsoft.com/office/powerpoint/2010/main" val="894640720"/>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685800" rtl="0" eaLnBrk="1" latinLnBrk="0" hangingPunct="1">
        <a:lnSpc>
          <a:spcPct val="90000"/>
        </a:lnSpc>
        <a:spcBef>
          <a:spcPct val="0"/>
        </a:spcBef>
        <a:buNone/>
        <a:defRPr sz="3300" kern="1200">
          <a:solidFill>
            <a:schemeClr val="tx1"/>
          </a:solidFill>
          <a:latin typeface="Palatino Linotype" panose="02040502050505030304" pitchFamily="18"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Palatino Linotype" panose="02040502050505030304" pitchFamily="18"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Palatino Linotype" panose="02040502050505030304" pitchFamily="18"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Palatino Linotype" panose="02040502050505030304" pitchFamily="18"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Palatino Linotype" panose="02040502050505030304" pitchFamily="18"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Palatino Linotype" panose="02040502050505030304" pitchFamily="18"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4">
                <a:duotone>
                  <a:schemeClr val="accent1">
                    <a:shade val="45000"/>
                    <a:satMod val="135000"/>
                  </a:schemeClr>
                  <a:prstClr val="white"/>
                </a:duotone>
                <a:extLst>
                  <a:ext uri="{BEBA8EAE-BF5A-486C-A8C5-ECC9F3942E4B}">
                    <a14:imgProps xmlns:a14="http://schemas.microsoft.com/office/drawing/2010/main">
                      <a14:imgLayer r:embed="rId1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endParaRPr 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endParaRPr lang="en-US"/>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pPr>
              <a:defRPr/>
            </a:pPr>
            <a:fld id="{BD693518-4841-451E-8820-E9A1CF928F37}" type="slidenum">
              <a:rPr lang="en-US" altLang="en-US" smtClean="0"/>
              <a:pPr>
                <a:defRPr/>
              </a:pPr>
              <a:t>‹#›</a:t>
            </a:fld>
            <a:endParaRPr lang="en-US" altLang="en-US"/>
          </a:p>
        </p:txBody>
      </p:sp>
    </p:spTree>
    <p:extLst>
      <p:ext uri="{BB962C8B-B14F-4D97-AF65-F5344CB8AC3E}">
        <p14:creationId xmlns:p14="http://schemas.microsoft.com/office/powerpoint/2010/main" val="1459632564"/>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 id="2147483780" r:id="rId10"/>
    <p:sldLayoutId id="2147483781" r:id="rId11"/>
    <p:sldLayoutId id="2147483782" r:id="rId12"/>
  </p:sldLayoutIdLst>
  <p:transition>
    <p:zoom/>
  </p:transition>
  <p:hf hdr="0" ftr="0" dt="0"/>
  <p:txStyles>
    <p:titleStyle>
      <a:lvl1pPr algn="l" defTabSz="914400" rtl="0" eaLnBrk="1" latinLnBrk="0" hangingPunct="1">
        <a:lnSpc>
          <a:spcPct val="90000"/>
        </a:lnSpc>
        <a:spcBef>
          <a:spcPct val="0"/>
        </a:spcBef>
        <a:buNone/>
        <a:defRPr sz="4200" b="1" kern="1200" cap="none" baseline="0">
          <a:blipFill>
            <a:blip r:embed="rId16">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diagramLayout" Target="../diagrams/layout1.xml"/><Relationship Id="rId7" Type="http://schemas.openxmlformats.org/officeDocument/2006/relationships/image" Target="../media/image8.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openxmlformats.org/officeDocument/2006/relationships/image" Target="../media/image12.jpg"/><Relationship Id="rId5" Type="http://schemas.openxmlformats.org/officeDocument/2006/relationships/diagramColors" Target="../diagrams/colors1.xml"/><Relationship Id="rId10" Type="http://schemas.openxmlformats.org/officeDocument/2006/relationships/image" Target="../media/image11.svg"/><Relationship Id="rId4" Type="http://schemas.openxmlformats.org/officeDocument/2006/relationships/diagramQuickStyle" Target="../diagrams/quickStyle1.xml"/><Relationship Id="rId9"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5.png"/><Relationship Id="rId1" Type="http://schemas.openxmlformats.org/officeDocument/2006/relationships/slideLayout" Target="../slideLayouts/slideLayout13.xml"/><Relationship Id="rId5" Type="http://schemas.microsoft.com/office/2007/relationships/hdphoto" Target="../media/hdphoto2.wdp"/><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customXml" Target="../ink/ink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5.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6.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7.xml"/></Relationships>
</file>

<file path=ppt/slides/_rels/slide24.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notesSlide" Target="../notesSlides/notesSlide14.xml"/><Relationship Id="rId7" Type="http://schemas.openxmlformats.org/officeDocument/2006/relationships/customXml" Target="../ink/ink4.xml"/><Relationship Id="rId2" Type="http://schemas.openxmlformats.org/officeDocument/2006/relationships/slideLayout" Target="../slideLayouts/slideLayout1.xml"/><Relationship Id="rId1" Type="http://schemas.openxmlformats.org/officeDocument/2006/relationships/tags" Target="../tags/tag8.xml"/><Relationship Id="rId6" Type="http://schemas.openxmlformats.org/officeDocument/2006/relationships/customXml" Target="../ink/ink3.xml"/><Relationship Id="rId5" Type="http://schemas.openxmlformats.org/officeDocument/2006/relationships/image" Target="../media/image27.png"/><Relationship Id="rId4" Type="http://schemas.openxmlformats.org/officeDocument/2006/relationships/customXml" Target="../ink/ink2.xml"/><Relationship Id="rId9" Type="http://schemas.openxmlformats.org/officeDocument/2006/relationships/customXml" Target="../ink/ink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www.theguardian.com/society/2020/aug/05/disgusting-study-rating-attractiveness-of-women-with-endometriosis-retracted-by-medical-journal" TargetMode="Externa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5" name="Rectangle 44">
            <a:extLst>
              <a:ext uri="{FF2B5EF4-FFF2-40B4-BE49-F238E27FC236}">
                <a16:creationId xmlns:a16="http://schemas.microsoft.com/office/drawing/2014/main" id="{6DDA8CE9-E0A6-4FF2-823D-D0860760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ectangle 46">
            <a:extLst>
              <a:ext uri="{FF2B5EF4-FFF2-40B4-BE49-F238E27FC236}">
                <a16:creationId xmlns:a16="http://schemas.microsoft.com/office/drawing/2014/main" id="{11195564-33B9-434B-9641-764F5905A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p>
        </p:txBody>
      </p:sp>
      <p:grpSp>
        <p:nvGrpSpPr>
          <p:cNvPr id="49" name="Group 48">
            <a:extLst>
              <a:ext uri="{FF2B5EF4-FFF2-40B4-BE49-F238E27FC236}">
                <a16:creationId xmlns:a16="http://schemas.microsoft.com/office/drawing/2014/main" id="{1D18C537-E336-47C4-836B-C342A230F8F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39356" y="1"/>
            <a:ext cx="3196506" cy="2602764"/>
            <a:chOff x="6867015" y="-1"/>
            <a:chExt cx="5324985" cy="3251912"/>
          </a:xfrm>
          <a:solidFill>
            <a:schemeClr val="accent5">
              <a:alpha val="5000"/>
            </a:schemeClr>
          </a:solidFill>
        </p:grpSpPr>
        <p:sp>
          <p:nvSpPr>
            <p:cNvPr id="50" name="Freeform: Shape 49">
              <a:extLst>
                <a:ext uri="{FF2B5EF4-FFF2-40B4-BE49-F238E27FC236}">
                  <a16:creationId xmlns:a16="http://schemas.microsoft.com/office/drawing/2014/main" id="{481F97D2-9A0D-4CA5-B9AF-27B558BCF1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Freeform: Shape 50">
              <a:extLst>
                <a:ext uri="{FF2B5EF4-FFF2-40B4-BE49-F238E27FC236}">
                  <a16:creationId xmlns:a16="http://schemas.microsoft.com/office/drawing/2014/main" id="{6678A47C-892D-47C9-A5D8-F8860B1B05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Freeform: Shape 51">
              <a:extLst>
                <a:ext uri="{FF2B5EF4-FFF2-40B4-BE49-F238E27FC236}">
                  <a16:creationId xmlns:a16="http://schemas.microsoft.com/office/drawing/2014/main" id="{D9E8FDFA-59ED-4D6F-BA20-10CDF8436C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Freeform: Shape 52">
              <a:extLst>
                <a:ext uri="{FF2B5EF4-FFF2-40B4-BE49-F238E27FC236}">
                  <a16:creationId xmlns:a16="http://schemas.microsoft.com/office/drawing/2014/main" id="{E958D9A5-8003-4D92-8C05-787C630F75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5" name="Group 54">
            <a:extLst>
              <a:ext uri="{FF2B5EF4-FFF2-40B4-BE49-F238E27FC236}">
                <a16:creationId xmlns:a16="http://schemas.microsoft.com/office/drawing/2014/main" id="{5A1259D8-0C3A-4069-A22F-537BBBB61A9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20746" y="62352"/>
            <a:ext cx="4521523" cy="6795648"/>
            <a:chOff x="6160995" y="62352"/>
            <a:chExt cx="6028697" cy="6795648"/>
          </a:xfrm>
        </p:grpSpPr>
        <p:sp>
          <p:nvSpPr>
            <p:cNvPr id="56" name="Freeform: Shape 55">
              <a:extLst>
                <a:ext uri="{FF2B5EF4-FFF2-40B4-BE49-F238E27FC236}">
                  <a16:creationId xmlns:a16="http://schemas.microsoft.com/office/drawing/2014/main" id="{D90700B4-CEB5-450F-9EA7-95E355B503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82080" y="81632"/>
              <a:ext cx="6007612" cy="6776368"/>
            </a:xfrm>
            <a:custGeom>
              <a:avLst/>
              <a:gdLst>
                <a:gd name="connsiteX0" fmla="*/ 4493599 w 6007612"/>
                <a:gd name="connsiteY0" fmla="*/ 0 h 6797829"/>
                <a:gd name="connsiteX1" fmla="*/ 5981837 w 6007612"/>
                <a:gd name="connsiteY1" fmla="*/ 314220 h 6797829"/>
                <a:gd name="connsiteX2" fmla="*/ 6007612 w 6007612"/>
                <a:gd name="connsiteY2" fmla="*/ 327088 h 6797829"/>
                <a:gd name="connsiteX3" fmla="*/ 6007612 w 6007612"/>
                <a:gd name="connsiteY3" fmla="*/ 1316637 h 6797829"/>
                <a:gd name="connsiteX4" fmla="*/ 5852405 w 6007612"/>
                <a:gd name="connsiteY4" fmla="*/ 1209899 h 6797829"/>
                <a:gd name="connsiteX5" fmla="*/ 5622498 w 6007612"/>
                <a:gd name="connsiteY5" fmla="*/ 1086619 h 6797829"/>
                <a:gd name="connsiteX6" fmla="*/ 4493032 w 6007612"/>
                <a:gd name="connsiteY6" fmla="*/ 851533 h 6797829"/>
                <a:gd name="connsiteX7" fmla="*/ 3155579 w 6007612"/>
                <a:gd name="connsiteY7" fmla="*/ 1108326 h 6797829"/>
                <a:gd name="connsiteX8" fmla="*/ 1963832 w 6007612"/>
                <a:gd name="connsiteY8" fmla="*/ 1817700 h 6797829"/>
                <a:gd name="connsiteX9" fmla="*/ 1144646 w 6007612"/>
                <a:gd name="connsiteY9" fmla="*/ 2832814 h 6797829"/>
                <a:gd name="connsiteX10" fmla="*/ 851249 w 6007612"/>
                <a:gd name="connsiteY10" fmla="*/ 3998599 h 6797829"/>
                <a:gd name="connsiteX11" fmla="*/ 1336319 w 6007612"/>
                <a:gd name="connsiteY11" fmla="*/ 5057837 h 6797829"/>
                <a:gd name="connsiteX12" fmla="*/ 1597084 w 6007612"/>
                <a:gd name="connsiteY12" fmla="*/ 5424583 h 6797829"/>
                <a:gd name="connsiteX13" fmla="*/ 2591910 w 6007612"/>
                <a:gd name="connsiteY13" fmla="*/ 6440122 h 6797829"/>
                <a:gd name="connsiteX14" fmla="*/ 3899854 w 6007612"/>
                <a:gd name="connsiteY14" fmla="*/ 6780621 h 6797829"/>
                <a:gd name="connsiteX15" fmla="*/ 4741172 w 6007612"/>
                <a:gd name="connsiteY15" fmla="*/ 6563979 h 6797829"/>
                <a:gd name="connsiteX16" fmla="*/ 5649171 w 6007612"/>
                <a:gd name="connsiteY16" fmla="*/ 5938452 h 6797829"/>
                <a:gd name="connsiteX17" fmla="*/ 5873475 w 6007612"/>
                <a:gd name="connsiteY17" fmla="*/ 5764656 h 6797829"/>
                <a:gd name="connsiteX18" fmla="*/ 6007612 w 6007612"/>
                <a:gd name="connsiteY18" fmla="*/ 5660343 h 6797829"/>
                <a:gd name="connsiteX19" fmla="*/ 6007612 w 6007612"/>
                <a:gd name="connsiteY19" fmla="*/ 6737454 h 6797829"/>
                <a:gd name="connsiteX20" fmla="*/ 5929386 w 6007612"/>
                <a:gd name="connsiteY20" fmla="*/ 6797829 h 6797829"/>
                <a:gd name="connsiteX21" fmla="*/ 1656512 w 6007612"/>
                <a:gd name="connsiteY21" fmla="*/ 6797829 h 6797829"/>
                <a:gd name="connsiteX22" fmla="*/ 1630254 w 6007612"/>
                <a:gd name="connsiteY22" fmla="*/ 6775222 h 6797829"/>
                <a:gd name="connsiteX23" fmla="*/ 892250 w 6007612"/>
                <a:gd name="connsiteY23" fmla="*/ 5902700 h 6797829"/>
                <a:gd name="connsiteX24" fmla="*/ 0 w 6007612"/>
                <a:gd name="connsiteY24" fmla="*/ 3998599 h 6797829"/>
                <a:gd name="connsiteX25" fmla="*/ 4493032 w 6007612"/>
                <a:gd name="connsiteY25" fmla="*/ 285 h 6797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007612" h="6797829">
                  <a:moveTo>
                    <a:pt x="4493599" y="0"/>
                  </a:moveTo>
                  <a:cubicBezTo>
                    <a:pt x="5048011" y="0"/>
                    <a:pt x="5546284" y="111886"/>
                    <a:pt x="5981837" y="314220"/>
                  </a:cubicBezTo>
                  <a:lnTo>
                    <a:pt x="6007612" y="327088"/>
                  </a:lnTo>
                  <a:lnTo>
                    <a:pt x="6007612" y="1316637"/>
                  </a:lnTo>
                  <a:lnTo>
                    <a:pt x="5852405" y="1209899"/>
                  </a:lnTo>
                  <a:cubicBezTo>
                    <a:pt x="5778266" y="1164709"/>
                    <a:pt x="5701526" y="1123535"/>
                    <a:pt x="5622498" y="1086619"/>
                  </a:cubicBezTo>
                  <a:cubicBezTo>
                    <a:pt x="5286822" y="930699"/>
                    <a:pt x="4906882" y="851533"/>
                    <a:pt x="4493032" y="851533"/>
                  </a:cubicBezTo>
                  <a:cubicBezTo>
                    <a:pt x="4056201" y="851533"/>
                    <a:pt x="3593263" y="940631"/>
                    <a:pt x="3155579" y="1108326"/>
                  </a:cubicBezTo>
                  <a:cubicBezTo>
                    <a:pt x="2721215" y="1275979"/>
                    <a:pt x="2318305" y="1515819"/>
                    <a:pt x="1963832" y="1817700"/>
                  </a:cubicBezTo>
                  <a:cubicBezTo>
                    <a:pt x="1617657" y="2114360"/>
                    <a:pt x="1334332" y="2465358"/>
                    <a:pt x="1144646" y="2832814"/>
                  </a:cubicBezTo>
                  <a:cubicBezTo>
                    <a:pt x="950561" y="3210060"/>
                    <a:pt x="851249" y="3602202"/>
                    <a:pt x="851249" y="3998599"/>
                  </a:cubicBezTo>
                  <a:cubicBezTo>
                    <a:pt x="851249" y="4377547"/>
                    <a:pt x="999792" y="4597311"/>
                    <a:pt x="1336319" y="5057837"/>
                  </a:cubicBezTo>
                  <a:cubicBezTo>
                    <a:pt x="1420450" y="5173181"/>
                    <a:pt x="1507419" y="5292497"/>
                    <a:pt x="1597084" y="5424583"/>
                  </a:cubicBezTo>
                  <a:cubicBezTo>
                    <a:pt x="1914175" y="5891917"/>
                    <a:pt x="2239493" y="6224189"/>
                    <a:pt x="2591910" y="6440122"/>
                  </a:cubicBezTo>
                  <a:cubicBezTo>
                    <a:pt x="2965467" y="6669393"/>
                    <a:pt x="3393219" y="6780621"/>
                    <a:pt x="3899854" y="6780621"/>
                  </a:cubicBezTo>
                  <a:cubicBezTo>
                    <a:pt x="4187861" y="6780621"/>
                    <a:pt x="4454583" y="6711812"/>
                    <a:pt x="4741172" y="6563979"/>
                  </a:cubicBezTo>
                  <a:cubicBezTo>
                    <a:pt x="5034852" y="6412173"/>
                    <a:pt x="5326263" y="6190848"/>
                    <a:pt x="5649171" y="5938452"/>
                  </a:cubicBezTo>
                  <a:cubicBezTo>
                    <a:pt x="5724931" y="5879291"/>
                    <a:pt x="5800409" y="5821406"/>
                    <a:pt x="5873475" y="5764656"/>
                  </a:cubicBezTo>
                  <a:lnTo>
                    <a:pt x="6007612" y="5660343"/>
                  </a:lnTo>
                  <a:lnTo>
                    <a:pt x="6007612" y="6737454"/>
                  </a:lnTo>
                  <a:lnTo>
                    <a:pt x="5929386" y="6797829"/>
                  </a:lnTo>
                  <a:lnTo>
                    <a:pt x="1656512" y="6797829"/>
                  </a:lnTo>
                  <a:lnTo>
                    <a:pt x="1630254" y="6775222"/>
                  </a:lnTo>
                  <a:cubicBezTo>
                    <a:pt x="1360562" y="6528765"/>
                    <a:pt x="1117699" y="6235219"/>
                    <a:pt x="892250" y="5902700"/>
                  </a:cubicBezTo>
                  <a:cubicBezTo>
                    <a:pt x="459249" y="5264548"/>
                    <a:pt x="0" y="4826722"/>
                    <a:pt x="0" y="3998599"/>
                  </a:cubicBezTo>
                  <a:cubicBezTo>
                    <a:pt x="0" y="1790460"/>
                    <a:pt x="2262336" y="285"/>
                    <a:pt x="4493032" y="2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Freeform: Shape 56">
              <a:extLst>
                <a:ext uri="{FF2B5EF4-FFF2-40B4-BE49-F238E27FC236}">
                  <a16:creationId xmlns:a16="http://schemas.microsoft.com/office/drawing/2014/main" id="{0582300F-F646-4FC3-94FC-0582F4B5E0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60995" y="62352"/>
              <a:ext cx="6028697" cy="6795648"/>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Freeform: Shape 57">
              <a:extLst>
                <a:ext uri="{FF2B5EF4-FFF2-40B4-BE49-F238E27FC236}">
                  <a16:creationId xmlns:a16="http://schemas.microsoft.com/office/drawing/2014/main" id="{FBB8E8B8-1900-4326-8858-F375F5D8A0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63721" y="81632"/>
              <a:ext cx="6025971" cy="6776368"/>
            </a:xfrm>
            <a:custGeom>
              <a:avLst/>
              <a:gdLst>
                <a:gd name="connsiteX0" fmla="*/ 6025971 w 6025971"/>
                <a:gd name="connsiteY0" fmla="*/ 5825635 h 6797829"/>
                <a:gd name="connsiteX1" fmla="*/ 6025971 w 6025971"/>
                <a:gd name="connsiteY1" fmla="*/ 6723285 h 6797829"/>
                <a:gd name="connsiteX2" fmla="*/ 5929386 w 6025971"/>
                <a:gd name="connsiteY2" fmla="*/ 6797829 h 6797829"/>
                <a:gd name="connsiteX3" fmla="*/ 4560411 w 6025971"/>
                <a:gd name="connsiteY3" fmla="*/ 6797829 h 6797829"/>
                <a:gd name="connsiteX4" fmla="*/ 4597731 w 6025971"/>
                <a:gd name="connsiteY4" fmla="*/ 6785305 h 6797829"/>
                <a:gd name="connsiteX5" fmla="*/ 5736707 w 6025971"/>
                <a:gd name="connsiteY5" fmla="*/ 6050108 h 6797829"/>
                <a:gd name="connsiteX6" fmla="*/ 5960301 w 6025971"/>
                <a:gd name="connsiteY6" fmla="*/ 5876738 h 6797829"/>
                <a:gd name="connsiteX7" fmla="*/ 4493599 w 6025971"/>
                <a:gd name="connsiteY7" fmla="*/ 0 h 6797829"/>
                <a:gd name="connsiteX8" fmla="*/ 5981837 w 6025971"/>
                <a:gd name="connsiteY8" fmla="*/ 314220 h 6797829"/>
                <a:gd name="connsiteX9" fmla="*/ 6025971 w 6025971"/>
                <a:gd name="connsiteY9" fmla="*/ 336254 h 6797829"/>
                <a:gd name="connsiteX10" fmla="*/ 6025971 w 6025971"/>
                <a:gd name="connsiteY10" fmla="*/ 1157325 h 6797829"/>
                <a:gd name="connsiteX11" fmla="*/ 5925889 w 6025971"/>
                <a:gd name="connsiteY11" fmla="*/ 1088522 h 6797829"/>
                <a:gd name="connsiteX12" fmla="*/ 5682227 w 6025971"/>
                <a:gd name="connsiteY12" fmla="*/ 957939 h 6797829"/>
                <a:gd name="connsiteX13" fmla="*/ 4493032 w 6025971"/>
                <a:gd name="connsiteY13" fmla="*/ 709658 h 6797829"/>
                <a:gd name="connsiteX14" fmla="*/ 3104646 w 6025971"/>
                <a:gd name="connsiteY14" fmla="*/ 976666 h 6797829"/>
                <a:gd name="connsiteX15" fmla="*/ 1871612 w 6025971"/>
                <a:gd name="connsiteY15" fmla="*/ 1710017 h 6797829"/>
                <a:gd name="connsiteX16" fmla="*/ 1018661 w 6025971"/>
                <a:gd name="connsiteY16" fmla="*/ 2767694 h 6797829"/>
                <a:gd name="connsiteX17" fmla="*/ 709374 w 6025971"/>
                <a:gd name="connsiteY17" fmla="*/ 3998599 h 6797829"/>
                <a:gd name="connsiteX18" fmla="*/ 1221258 w 6025971"/>
                <a:gd name="connsiteY18" fmla="*/ 5141684 h 6797829"/>
                <a:gd name="connsiteX19" fmla="*/ 1479187 w 6025971"/>
                <a:gd name="connsiteY19" fmla="*/ 5504459 h 6797829"/>
                <a:gd name="connsiteX20" fmla="*/ 3021272 w 6025971"/>
                <a:gd name="connsiteY20" fmla="*/ 6793670 h 6797829"/>
                <a:gd name="connsiteX21" fmla="*/ 3035805 w 6025971"/>
                <a:gd name="connsiteY21" fmla="*/ 6797829 h 6797829"/>
                <a:gd name="connsiteX22" fmla="*/ 1656512 w 6025971"/>
                <a:gd name="connsiteY22" fmla="*/ 6797829 h 6797829"/>
                <a:gd name="connsiteX23" fmla="*/ 1630254 w 6025971"/>
                <a:gd name="connsiteY23" fmla="*/ 6775222 h 6797829"/>
                <a:gd name="connsiteX24" fmla="*/ 892250 w 6025971"/>
                <a:gd name="connsiteY24" fmla="*/ 5902700 h 6797829"/>
                <a:gd name="connsiteX25" fmla="*/ 0 w 6025971"/>
                <a:gd name="connsiteY25" fmla="*/ 3998599 h 6797829"/>
                <a:gd name="connsiteX26" fmla="*/ 4493032 w 6025971"/>
                <a:gd name="connsiteY26" fmla="*/ 285 h 6797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25971" h="6797829">
                  <a:moveTo>
                    <a:pt x="6025971" y="5825635"/>
                  </a:moveTo>
                  <a:lnTo>
                    <a:pt x="6025971" y="6723285"/>
                  </a:lnTo>
                  <a:lnTo>
                    <a:pt x="5929386" y="6797829"/>
                  </a:lnTo>
                  <a:lnTo>
                    <a:pt x="4560411" y="6797829"/>
                  </a:lnTo>
                  <a:lnTo>
                    <a:pt x="4597731" y="6785305"/>
                  </a:lnTo>
                  <a:cubicBezTo>
                    <a:pt x="4964953" y="6637825"/>
                    <a:pt x="5315251" y="6379435"/>
                    <a:pt x="5736707" y="6050108"/>
                  </a:cubicBezTo>
                  <a:cubicBezTo>
                    <a:pt x="5812043" y="5991230"/>
                    <a:pt x="5887377" y="5933488"/>
                    <a:pt x="5960301" y="5876738"/>
                  </a:cubicBezTo>
                  <a:close/>
                  <a:moveTo>
                    <a:pt x="4493599" y="0"/>
                  </a:moveTo>
                  <a:cubicBezTo>
                    <a:pt x="5048011" y="0"/>
                    <a:pt x="5546284" y="111886"/>
                    <a:pt x="5981837" y="314220"/>
                  </a:cubicBezTo>
                  <a:lnTo>
                    <a:pt x="6025971" y="336254"/>
                  </a:lnTo>
                  <a:lnTo>
                    <a:pt x="6025971" y="1157325"/>
                  </a:lnTo>
                  <a:lnTo>
                    <a:pt x="5925889" y="1088522"/>
                  </a:lnTo>
                  <a:cubicBezTo>
                    <a:pt x="5847314" y="1040649"/>
                    <a:pt x="5765982" y="997036"/>
                    <a:pt x="5682227" y="957939"/>
                  </a:cubicBezTo>
                  <a:cubicBezTo>
                    <a:pt x="5327823" y="793222"/>
                    <a:pt x="4927595" y="709658"/>
                    <a:pt x="4493032" y="709658"/>
                  </a:cubicBezTo>
                  <a:cubicBezTo>
                    <a:pt x="4031940" y="709658"/>
                    <a:pt x="3564888" y="799465"/>
                    <a:pt x="3104646" y="976666"/>
                  </a:cubicBezTo>
                  <a:cubicBezTo>
                    <a:pt x="2655243" y="1149867"/>
                    <a:pt x="2238358" y="1397822"/>
                    <a:pt x="1871612" y="1710017"/>
                  </a:cubicBezTo>
                  <a:cubicBezTo>
                    <a:pt x="1506427" y="2022852"/>
                    <a:pt x="1219414" y="2378815"/>
                    <a:pt x="1018661" y="2767694"/>
                  </a:cubicBezTo>
                  <a:cubicBezTo>
                    <a:pt x="813368" y="3165227"/>
                    <a:pt x="709374" y="3579358"/>
                    <a:pt x="709374" y="3998599"/>
                  </a:cubicBezTo>
                  <a:cubicBezTo>
                    <a:pt x="709374" y="4421103"/>
                    <a:pt x="875510" y="4667680"/>
                    <a:pt x="1221258" y="5141684"/>
                  </a:cubicBezTo>
                  <a:cubicBezTo>
                    <a:pt x="1304681" y="5256035"/>
                    <a:pt x="1390941" y="5374217"/>
                    <a:pt x="1479187" y="5504459"/>
                  </a:cubicBezTo>
                  <a:cubicBezTo>
                    <a:pt x="1942790" y="6187719"/>
                    <a:pt x="2430063" y="6601673"/>
                    <a:pt x="3021272" y="6793670"/>
                  </a:cubicBezTo>
                  <a:lnTo>
                    <a:pt x="3035805" y="6797829"/>
                  </a:lnTo>
                  <a:lnTo>
                    <a:pt x="1656512" y="6797829"/>
                  </a:lnTo>
                  <a:lnTo>
                    <a:pt x="1630254" y="6775222"/>
                  </a:lnTo>
                  <a:cubicBezTo>
                    <a:pt x="1360562" y="6528765"/>
                    <a:pt x="1117699" y="6235219"/>
                    <a:pt x="892250" y="5902700"/>
                  </a:cubicBezTo>
                  <a:cubicBezTo>
                    <a:pt x="459249" y="5264548"/>
                    <a:pt x="0" y="4826722"/>
                    <a:pt x="0" y="3998599"/>
                  </a:cubicBezTo>
                  <a:cubicBezTo>
                    <a:pt x="0" y="1790460"/>
                    <a:pt x="2262336" y="285"/>
                    <a:pt x="4493032" y="2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p:cNvSpPr>
            <a:spLocks noGrp="1"/>
          </p:cNvSpPr>
          <p:nvPr>
            <p:ph type="ctrTitle"/>
          </p:nvPr>
        </p:nvSpPr>
        <p:spPr>
          <a:xfrm>
            <a:off x="914400" y="1301383"/>
            <a:ext cx="7930896" cy="1840502"/>
          </a:xfrm>
        </p:spPr>
        <p:txBody>
          <a:bodyPr anchor="ctr">
            <a:normAutofit fontScale="90000"/>
          </a:bodyPr>
          <a:lstStyle/>
          <a:p>
            <a:pPr algn="l"/>
            <a:br>
              <a:rPr lang="en-US" sz="3500" b="1" dirty="0">
                <a:solidFill>
                  <a:schemeClr val="tx2"/>
                </a:solidFill>
              </a:rPr>
            </a:br>
            <a:br>
              <a:rPr lang="en-US" sz="3500" b="1" dirty="0">
                <a:solidFill>
                  <a:schemeClr val="tx2"/>
                </a:solidFill>
              </a:rPr>
            </a:br>
            <a:br>
              <a:rPr lang="en-US" sz="3500" b="1" dirty="0">
                <a:solidFill>
                  <a:schemeClr val="tx2"/>
                </a:solidFill>
              </a:rPr>
            </a:br>
            <a:r>
              <a:rPr lang="en-US" sz="3500" b="1" dirty="0">
                <a:solidFill>
                  <a:schemeClr val="tx2"/>
                </a:solidFill>
                <a:latin typeface="Palatino Linotype" panose="02040502050505030304" pitchFamily="18" charset="0"/>
              </a:rPr>
              <a:t>Session 4: Intro to the Toolbox of Methods, Measurement, and Sampling</a:t>
            </a:r>
            <a:endParaRPr lang="en-US" sz="3500" b="1" dirty="0">
              <a:solidFill>
                <a:schemeClr val="tx2"/>
              </a:solidFill>
            </a:endParaRPr>
          </a:p>
        </p:txBody>
      </p:sp>
      <p:sp>
        <p:nvSpPr>
          <p:cNvPr id="5" name="Subtitle 4">
            <a:extLst>
              <a:ext uri="{FF2B5EF4-FFF2-40B4-BE49-F238E27FC236}">
                <a16:creationId xmlns:a16="http://schemas.microsoft.com/office/drawing/2014/main" id="{AE912DE9-91E6-417F-8335-99BD2A848389}"/>
              </a:ext>
            </a:extLst>
          </p:cNvPr>
          <p:cNvSpPr>
            <a:spLocks noGrp="1"/>
          </p:cNvSpPr>
          <p:nvPr>
            <p:ph type="subTitle" idx="1"/>
          </p:nvPr>
        </p:nvSpPr>
        <p:spPr/>
        <p:txBody>
          <a:bodyPr/>
          <a:lstStyle/>
          <a:p>
            <a:r>
              <a:rPr lang="en-US" dirty="0"/>
              <a:t>Johnson &amp; Reynolds Ch 4 &amp; 7</a:t>
            </a:r>
          </a:p>
          <a:p>
            <a:r>
              <a:rPr lang="en-US" dirty="0"/>
              <a:t>Creswell Ch. 1</a:t>
            </a:r>
          </a:p>
        </p:txBody>
      </p:sp>
    </p:spTree>
    <p:extLst>
      <p:ext uri="{BB962C8B-B14F-4D97-AF65-F5344CB8AC3E}">
        <p14:creationId xmlns:p14="http://schemas.microsoft.com/office/powerpoint/2010/main" val="15035269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37">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p>
        </p:txBody>
      </p:sp>
      <p:grpSp>
        <p:nvGrpSpPr>
          <p:cNvPr id="40" name="Group 39">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397" y="508838"/>
            <a:ext cx="3913467" cy="6239661"/>
            <a:chOff x="-19221" y="251144"/>
            <a:chExt cx="5217958" cy="6239661"/>
          </a:xfrm>
        </p:grpSpPr>
        <p:sp>
          <p:nvSpPr>
            <p:cNvPr id="41" name="Freeform: Shape 40">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2" name="Freeform: Shape 41">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3" name="Freeform: Shape 42">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4" name="Freeform: Shape 43">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p:cNvSpPr>
            <a:spLocks noGrp="1"/>
          </p:cNvSpPr>
          <p:nvPr>
            <p:ph type="title"/>
          </p:nvPr>
        </p:nvSpPr>
        <p:spPr>
          <a:xfrm>
            <a:off x="480060" y="1243013"/>
            <a:ext cx="2891790" cy="4371974"/>
          </a:xfrm>
        </p:spPr>
        <p:txBody>
          <a:bodyPr>
            <a:normAutofit/>
          </a:bodyPr>
          <a:lstStyle/>
          <a:p>
            <a:r>
              <a:rPr lang="en-US" sz="3100" b="1" dirty="0">
                <a:solidFill>
                  <a:schemeClr val="tx2"/>
                </a:solidFill>
                <a:latin typeface="Palatino Linotype" panose="02040502050505030304" pitchFamily="18" charset="0"/>
              </a:rPr>
              <a:t>In this Session:</a:t>
            </a:r>
          </a:p>
        </p:txBody>
      </p:sp>
      <p:sp>
        <p:nvSpPr>
          <p:cNvPr id="3" name="Content Placeholder 2"/>
          <p:cNvSpPr>
            <a:spLocks noGrp="1"/>
          </p:cNvSpPr>
          <p:nvPr>
            <p:ph idx="1"/>
          </p:nvPr>
        </p:nvSpPr>
        <p:spPr>
          <a:xfrm>
            <a:off x="4629150" y="804672"/>
            <a:ext cx="3915918" cy="5230368"/>
          </a:xfrm>
        </p:spPr>
        <p:txBody>
          <a:bodyPr anchor="ctr">
            <a:normAutofit/>
          </a:bodyPr>
          <a:lstStyle/>
          <a:p>
            <a:pPr marL="0" indent="0">
              <a:buNone/>
            </a:pPr>
            <a:endParaRPr lang="en-US" sz="2000" b="1" dirty="0">
              <a:solidFill>
                <a:schemeClr val="tx2"/>
              </a:solidFill>
            </a:endParaRPr>
          </a:p>
          <a:p>
            <a:pPr marL="342900" indent="-342900">
              <a:buFont typeface="+mj-lt"/>
              <a:buAutoNum type="arabicPeriod"/>
            </a:pPr>
            <a:r>
              <a:rPr lang="en-US" sz="2000" b="1" dirty="0">
                <a:solidFill>
                  <a:schemeClr val="tx2"/>
                </a:solidFill>
              </a:rPr>
              <a:t>Matching a question to a method </a:t>
            </a:r>
          </a:p>
          <a:p>
            <a:pPr marL="342900" indent="-342900">
              <a:buFont typeface="+mj-lt"/>
              <a:buAutoNum type="arabicPeriod"/>
            </a:pPr>
            <a:r>
              <a:rPr lang="en-US" sz="2000" b="1" dirty="0">
                <a:solidFill>
                  <a:schemeClr val="tx2"/>
                </a:solidFill>
              </a:rPr>
              <a:t>Sampling</a:t>
            </a:r>
          </a:p>
          <a:p>
            <a:pPr marL="342900" lvl="0" indent="-342900">
              <a:buFont typeface="+mj-lt"/>
              <a:buAutoNum type="arabicPeriod"/>
            </a:pPr>
            <a:r>
              <a:rPr lang="en-US" sz="2000" b="1" dirty="0">
                <a:solidFill>
                  <a:schemeClr val="tx2"/>
                </a:solidFill>
              </a:rPr>
              <a:t>Measurement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D43D5-A0C1-D6FD-DC18-F16A74548D02}"/>
              </a:ext>
            </a:extLst>
          </p:cNvPr>
          <p:cNvSpPr>
            <a:spLocks noGrp="1"/>
          </p:cNvSpPr>
          <p:nvPr>
            <p:ph type="title"/>
          </p:nvPr>
        </p:nvSpPr>
        <p:spPr/>
        <p:txBody>
          <a:bodyPr/>
          <a:lstStyle/>
          <a:p>
            <a:r>
              <a:rPr lang="en-US" dirty="0"/>
              <a:t>Sampling</a:t>
            </a:r>
          </a:p>
        </p:txBody>
      </p:sp>
      <p:sp>
        <p:nvSpPr>
          <p:cNvPr id="3" name="Content Placeholder 2">
            <a:extLst>
              <a:ext uri="{FF2B5EF4-FFF2-40B4-BE49-F238E27FC236}">
                <a16:creationId xmlns:a16="http://schemas.microsoft.com/office/drawing/2014/main" id="{FF21EB3D-2F33-33D3-20B3-11FF99DE94EB}"/>
              </a:ext>
            </a:extLst>
          </p:cNvPr>
          <p:cNvSpPr>
            <a:spLocks noGrp="1"/>
          </p:cNvSpPr>
          <p:nvPr>
            <p:ph idx="1"/>
          </p:nvPr>
        </p:nvSpPr>
        <p:spPr/>
        <p:txBody>
          <a:bodyPr/>
          <a:lstStyle/>
          <a:p>
            <a:r>
              <a:rPr lang="en-US" dirty="0"/>
              <a:t>Pure Random Sample – Probability is best</a:t>
            </a:r>
          </a:p>
          <a:p>
            <a:pPr lvl="1"/>
            <a:r>
              <a:rPr lang="en-US" dirty="0"/>
              <a:t>Stratified can be useful</a:t>
            </a:r>
          </a:p>
          <a:p>
            <a:endParaRPr lang="en-US" dirty="0"/>
          </a:p>
          <a:p>
            <a:r>
              <a:rPr lang="en-US" dirty="0"/>
              <a:t>Convenience</a:t>
            </a:r>
          </a:p>
          <a:p>
            <a:pPr lvl="1"/>
            <a:r>
              <a:rPr lang="en-US" dirty="0"/>
              <a:t>Snowball</a:t>
            </a:r>
          </a:p>
          <a:p>
            <a:pPr lvl="1"/>
            <a:endParaRPr lang="en-US" dirty="0"/>
          </a:p>
          <a:p>
            <a:pPr lvl="1"/>
            <a:r>
              <a:rPr lang="en-US" dirty="0"/>
              <a:t>Quota </a:t>
            </a:r>
            <a:r>
              <a:rPr lang="en-US"/>
              <a:t>- Representative</a:t>
            </a:r>
          </a:p>
          <a:p>
            <a:pPr lvl="1"/>
            <a:endParaRPr lang="en-US" dirty="0"/>
          </a:p>
        </p:txBody>
      </p:sp>
    </p:spTree>
    <p:extLst>
      <p:ext uri="{BB962C8B-B14F-4D97-AF65-F5344CB8AC3E}">
        <p14:creationId xmlns:p14="http://schemas.microsoft.com/office/powerpoint/2010/main" val="17675730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9">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83D9F51-A5CE-4C03-8A8D-814145F9CCD6}"/>
              </a:ext>
            </a:extLst>
          </p:cNvPr>
          <p:cNvSpPr>
            <a:spLocks noGrp="1"/>
          </p:cNvSpPr>
          <p:nvPr>
            <p:ph type="title"/>
          </p:nvPr>
        </p:nvSpPr>
        <p:spPr>
          <a:xfrm>
            <a:off x="473202" y="639520"/>
            <a:ext cx="2571750" cy="1719072"/>
          </a:xfrm>
        </p:spPr>
        <p:txBody>
          <a:bodyPr anchor="b">
            <a:normAutofit/>
          </a:bodyPr>
          <a:lstStyle/>
          <a:p>
            <a:r>
              <a:rPr lang="en-US" dirty="0"/>
              <a:t>Types of Research Design</a:t>
            </a:r>
          </a:p>
        </p:txBody>
      </p:sp>
      <p:sp>
        <p:nvSpPr>
          <p:cNvPr id="15"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458" y="2573756"/>
            <a:ext cx="2441321" cy="18288"/>
          </a:xfrm>
          <a:custGeom>
            <a:avLst/>
            <a:gdLst>
              <a:gd name="connsiteX0" fmla="*/ 0 w 2441321"/>
              <a:gd name="connsiteY0" fmla="*/ 0 h 18288"/>
              <a:gd name="connsiteX1" fmla="*/ 585917 w 2441321"/>
              <a:gd name="connsiteY1" fmla="*/ 0 h 18288"/>
              <a:gd name="connsiteX2" fmla="*/ 1196247 w 2441321"/>
              <a:gd name="connsiteY2" fmla="*/ 0 h 18288"/>
              <a:gd name="connsiteX3" fmla="*/ 1806578 w 2441321"/>
              <a:gd name="connsiteY3" fmla="*/ 0 h 18288"/>
              <a:gd name="connsiteX4" fmla="*/ 2441321 w 2441321"/>
              <a:gd name="connsiteY4" fmla="*/ 0 h 18288"/>
              <a:gd name="connsiteX5" fmla="*/ 2441321 w 2441321"/>
              <a:gd name="connsiteY5" fmla="*/ 18288 h 18288"/>
              <a:gd name="connsiteX6" fmla="*/ 1830991 w 2441321"/>
              <a:gd name="connsiteY6" fmla="*/ 18288 h 18288"/>
              <a:gd name="connsiteX7" fmla="*/ 1269487 w 2441321"/>
              <a:gd name="connsiteY7" fmla="*/ 18288 h 18288"/>
              <a:gd name="connsiteX8" fmla="*/ 707983 w 2441321"/>
              <a:gd name="connsiteY8" fmla="*/ 18288 h 18288"/>
              <a:gd name="connsiteX9" fmla="*/ 0 w 2441321"/>
              <a:gd name="connsiteY9" fmla="*/ 18288 h 18288"/>
              <a:gd name="connsiteX10" fmla="*/ 0 w 2441321"/>
              <a:gd name="connsiteY10" fmla="*/ 0 h 18288"/>
              <a:gd name="connsiteX0" fmla="*/ 0 w 2441321"/>
              <a:gd name="connsiteY0" fmla="*/ 0 h 18288"/>
              <a:gd name="connsiteX1" fmla="*/ 585917 w 2441321"/>
              <a:gd name="connsiteY1" fmla="*/ 0 h 18288"/>
              <a:gd name="connsiteX2" fmla="*/ 1123008 w 2441321"/>
              <a:gd name="connsiteY2" fmla="*/ 0 h 18288"/>
              <a:gd name="connsiteX3" fmla="*/ 1782164 w 2441321"/>
              <a:gd name="connsiteY3" fmla="*/ 0 h 18288"/>
              <a:gd name="connsiteX4" fmla="*/ 2441321 w 2441321"/>
              <a:gd name="connsiteY4" fmla="*/ 0 h 18288"/>
              <a:gd name="connsiteX5" fmla="*/ 2441321 w 2441321"/>
              <a:gd name="connsiteY5" fmla="*/ 18288 h 18288"/>
              <a:gd name="connsiteX6" fmla="*/ 1879817 w 2441321"/>
              <a:gd name="connsiteY6" fmla="*/ 18288 h 18288"/>
              <a:gd name="connsiteX7" fmla="*/ 1318313 w 2441321"/>
              <a:gd name="connsiteY7" fmla="*/ 18288 h 18288"/>
              <a:gd name="connsiteX8" fmla="*/ 659157 w 2441321"/>
              <a:gd name="connsiteY8" fmla="*/ 18288 h 18288"/>
              <a:gd name="connsiteX9" fmla="*/ 0 w 2441321"/>
              <a:gd name="connsiteY9" fmla="*/ 18288 h 18288"/>
              <a:gd name="connsiteX10" fmla="*/ 0 w 2441321"/>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8288" fill="none" extrusionOk="0">
                <a:moveTo>
                  <a:pt x="0" y="0"/>
                </a:moveTo>
                <a:cubicBezTo>
                  <a:pt x="280302" y="-6619"/>
                  <a:pt x="363201" y="4913"/>
                  <a:pt x="585917" y="0"/>
                </a:cubicBezTo>
                <a:cubicBezTo>
                  <a:pt x="832357" y="-10107"/>
                  <a:pt x="996738" y="-34312"/>
                  <a:pt x="1196247" y="0"/>
                </a:cubicBezTo>
                <a:cubicBezTo>
                  <a:pt x="1357180" y="16623"/>
                  <a:pt x="1575042" y="-11041"/>
                  <a:pt x="1806578" y="0"/>
                </a:cubicBezTo>
                <a:cubicBezTo>
                  <a:pt x="2016334" y="246"/>
                  <a:pt x="2239353" y="-8732"/>
                  <a:pt x="2441321" y="0"/>
                </a:cubicBezTo>
                <a:cubicBezTo>
                  <a:pt x="2441188" y="8366"/>
                  <a:pt x="2440365" y="10017"/>
                  <a:pt x="2441321" y="18288"/>
                </a:cubicBezTo>
                <a:cubicBezTo>
                  <a:pt x="2159375" y="49009"/>
                  <a:pt x="2054495" y="45666"/>
                  <a:pt x="1830991" y="18288"/>
                </a:cubicBezTo>
                <a:cubicBezTo>
                  <a:pt x="1615846" y="7509"/>
                  <a:pt x="1521674" y="-5422"/>
                  <a:pt x="1269487" y="18288"/>
                </a:cubicBezTo>
                <a:cubicBezTo>
                  <a:pt x="1019660" y="53960"/>
                  <a:pt x="886911" y="42351"/>
                  <a:pt x="707983" y="18288"/>
                </a:cubicBezTo>
                <a:cubicBezTo>
                  <a:pt x="523434" y="27321"/>
                  <a:pt x="307885" y="34316"/>
                  <a:pt x="0" y="18288"/>
                </a:cubicBezTo>
                <a:cubicBezTo>
                  <a:pt x="-595" y="11182"/>
                  <a:pt x="-5" y="6307"/>
                  <a:pt x="0" y="0"/>
                </a:cubicBezTo>
                <a:close/>
              </a:path>
              <a:path w="2441321" h="18288" stroke="0" extrusionOk="0">
                <a:moveTo>
                  <a:pt x="0" y="0"/>
                </a:moveTo>
                <a:cubicBezTo>
                  <a:pt x="212126" y="-10265"/>
                  <a:pt x="442910" y="-11728"/>
                  <a:pt x="585917" y="0"/>
                </a:cubicBezTo>
                <a:cubicBezTo>
                  <a:pt x="724579" y="21751"/>
                  <a:pt x="879365" y="-33198"/>
                  <a:pt x="1123008" y="0"/>
                </a:cubicBezTo>
                <a:cubicBezTo>
                  <a:pt x="1377247" y="11220"/>
                  <a:pt x="1597861" y="-34280"/>
                  <a:pt x="1782164" y="0"/>
                </a:cubicBezTo>
                <a:cubicBezTo>
                  <a:pt x="1975975" y="-3055"/>
                  <a:pt x="2116392" y="-15531"/>
                  <a:pt x="2441321" y="0"/>
                </a:cubicBezTo>
                <a:cubicBezTo>
                  <a:pt x="2441666" y="6144"/>
                  <a:pt x="2441358" y="10525"/>
                  <a:pt x="2441321" y="18288"/>
                </a:cubicBezTo>
                <a:cubicBezTo>
                  <a:pt x="2180658" y="18322"/>
                  <a:pt x="2084222" y="5934"/>
                  <a:pt x="1879817" y="18288"/>
                </a:cubicBezTo>
                <a:cubicBezTo>
                  <a:pt x="1668182" y="16222"/>
                  <a:pt x="1551159" y="-6477"/>
                  <a:pt x="1318313" y="18288"/>
                </a:cubicBezTo>
                <a:cubicBezTo>
                  <a:pt x="1059871" y="56395"/>
                  <a:pt x="901959" y="23831"/>
                  <a:pt x="659157" y="18288"/>
                </a:cubicBezTo>
                <a:cubicBezTo>
                  <a:pt x="444692" y="28483"/>
                  <a:pt x="245032" y="39882"/>
                  <a:pt x="0" y="18288"/>
                </a:cubicBezTo>
                <a:cubicBezTo>
                  <a:pt x="-11" y="10485"/>
                  <a:pt x="-221" y="3288"/>
                  <a:pt x="0" y="0"/>
                </a:cubicBezTo>
                <a:close/>
              </a:path>
              <a:path w="2441321" h="18288" fill="none" stroke="0" extrusionOk="0">
                <a:moveTo>
                  <a:pt x="0" y="0"/>
                </a:moveTo>
                <a:cubicBezTo>
                  <a:pt x="265389" y="-22361"/>
                  <a:pt x="344845" y="-65"/>
                  <a:pt x="585917" y="0"/>
                </a:cubicBezTo>
                <a:cubicBezTo>
                  <a:pt x="858472" y="13102"/>
                  <a:pt x="949265" y="-8078"/>
                  <a:pt x="1196247" y="0"/>
                </a:cubicBezTo>
                <a:cubicBezTo>
                  <a:pt x="1379248" y="30707"/>
                  <a:pt x="1585336" y="24963"/>
                  <a:pt x="1806578" y="0"/>
                </a:cubicBezTo>
                <a:cubicBezTo>
                  <a:pt x="1986731" y="-19207"/>
                  <a:pt x="2264933" y="16601"/>
                  <a:pt x="2441321" y="0"/>
                </a:cubicBezTo>
                <a:cubicBezTo>
                  <a:pt x="2441440" y="8687"/>
                  <a:pt x="2440452" y="9944"/>
                  <a:pt x="2441321" y="18288"/>
                </a:cubicBezTo>
                <a:cubicBezTo>
                  <a:pt x="2149099" y="27348"/>
                  <a:pt x="2027305" y="56470"/>
                  <a:pt x="1830991" y="18288"/>
                </a:cubicBezTo>
                <a:cubicBezTo>
                  <a:pt x="1614571" y="-18764"/>
                  <a:pt x="1500998" y="10727"/>
                  <a:pt x="1269487" y="18288"/>
                </a:cubicBezTo>
                <a:cubicBezTo>
                  <a:pt x="1042399" y="37834"/>
                  <a:pt x="927922" y="45822"/>
                  <a:pt x="707983" y="18288"/>
                </a:cubicBezTo>
                <a:cubicBezTo>
                  <a:pt x="502575" y="-5380"/>
                  <a:pt x="350393" y="34499"/>
                  <a:pt x="0" y="18288"/>
                </a:cubicBezTo>
                <a:cubicBezTo>
                  <a:pt x="-394" y="12154"/>
                  <a:pt x="907" y="6688"/>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custGeom>
                    <a:avLst/>
                    <a:gdLst>
                      <a:gd name="connsiteX0" fmla="*/ 0 w 2441321"/>
                      <a:gd name="connsiteY0" fmla="*/ 0 h 18288"/>
                      <a:gd name="connsiteX1" fmla="*/ 585917 w 2441321"/>
                      <a:gd name="connsiteY1" fmla="*/ 0 h 18288"/>
                      <a:gd name="connsiteX2" fmla="*/ 1196247 w 2441321"/>
                      <a:gd name="connsiteY2" fmla="*/ 0 h 18288"/>
                      <a:gd name="connsiteX3" fmla="*/ 1806578 w 2441321"/>
                      <a:gd name="connsiteY3" fmla="*/ 0 h 18288"/>
                      <a:gd name="connsiteX4" fmla="*/ 2441321 w 2441321"/>
                      <a:gd name="connsiteY4" fmla="*/ 0 h 18288"/>
                      <a:gd name="connsiteX5" fmla="*/ 2441321 w 2441321"/>
                      <a:gd name="connsiteY5" fmla="*/ 18288 h 18288"/>
                      <a:gd name="connsiteX6" fmla="*/ 1830991 w 2441321"/>
                      <a:gd name="connsiteY6" fmla="*/ 18288 h 18288"/>
                      <a:gd name="connsiteX7" fmla="*/ 1269487 w 2441321"/>
                      <a:gd name="connsiteY7" fmla="*/ 18288 h 18288"/>
                      <a:gd name="connsiteX8" fmla="*/ 707983 w 2441321"/>
                      <a:gd name="connsiteY8" fmla="*/ 18288 h 18288"/>
                      <a:gd name="connsiteX9" fmla="*/ 0 w 2441321"/>
                      <a:gd name="connsiteY9" fmla="*/ 18288 h 18288"/>
                      <a:gd name="connsiteX10" fmla="*/ 0 w 2441321"/>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8288" fill="none" extrusionOk="0">
                        <a:moveTo>
                          <a:pt x="0" y="0"/>
                        </a:moveTo>
                        <a:cubicBezTo>
                          <a:pt x="273217" y="-17533"/>
                          <a:pt x="355785" y="-4171"/>
                          <a:pt x="585917" y="0"/>
                        </a:cubicBezTo>
                        <a:cubicBezTo>
                          <a:pt x="816049" y="4171"/>
                          <a:pt x="991446" y="-9419"/>
                          <a:pt x="1196247" y="0"/>
                        </a:cubicBezTo>
                        <a:cubicBezTo>
                          <a:pt x="1401048" y="9419"/>
                          <a:pt x="1589984" y="-731"/>
                          <a:pt x="1806578" y="0"/>
                        </a:cubicBezTo>
                        <a:cubicBezTo>
                          <a:pt x="2023172" y="731"/>
                          <a:pt x="2247754" y="8393"/>
                          <a:pt x="2441321" y="0"/>
                        </a:cubicBezTo>
                        <a:cubicBezTo>
                          <a:pt x="2441167" y="8655"/>
                          <a:pt x="2440437" y="9975"/>
                          <a:pt x="2441321" y="18288"/>
                        </a:cubicBezTo>
                        <a:cubicBezTo>
                          <a:pt x="2169723" y="30506"/>
                          <a:pt x="2045712" y="39140"/>
                          <a:pt x="1830991" y="18288"/>
                        </a:cubicBezTo>
                        <a:cubicBezTo>
                          <a:pt x="1616270" y="-2564"/>
                          <a:pt x="1505876" y="3949"/>
                          <a:pt x="1269487" y="18288"/>
                        </a:cubicBezTo>
                        <a:cubicBezTo>
                          <a:pt x="1033098" y="32627"/>
                          <a:pt x="908661" y="41191"/>
                          <a:pt x="707983" y="18288"/>
                        </a:cubicBezTo>
                        <a:cubicBezTo>
                          <a:pt x="507305" y="-4615"/>
                          <a:pt x="333592" y="20759"/>
                          <a:pt x="0" y="18288"/>
                        </a:cubicBezTo>
                        <a:cubicBezTo>
                          <a:pt x="-688" y="11716"/>
                          <a:pt x="875" y="6357"/>
                          <a:pt x="0" y="0"/>
                        </a:cubicBezTo>
                        <a:close/>
                      </a:path>
                      <a:path w="2441321" h="18288" stroke="0" extrusionOk="0">
                        <a:moveTo>
                          <a:pt x="0" y="0"/>
                        </a:moveTo>
                        <a:cubicBezTo>
                          <a:pt x="207071" y="-14617"/>
                          <a:pt x="444194" y="-15606"/>
                          <a:pt x="585917" y="0"/>
                        </a:cubicBezTo>
                        <a:cubicBezTo>
                          <a:pt x="727640" y="15606"/>
                          <a:pt x="904326" y="-79"/>
                          <a:pt x="1123008" y="0"/>
                        </a:cubicBezTo>
                        <a:cubicBezTo>
                          <a:pt x="1341690" y="79"/>
                          <a:pt x="1600014" y="10401"/>
                          <a:pt x="1782164" y="0"/>
                        </a:cubicBezTo>
                        <a:cubicBezTo>
                          <a:pt x="1964314" y="-10401"/>
                          <a:pt x="2143537" y="-21488"/>
                          <a:pt x="2441321" y="0"/>
                        </a:cubicBezTo>
                        <a:cubicBezTo>
                          <a:pt x="2441735" y="5928"/>
                          <a:pt x="2441551" y="11133"/>
                          <a:pt x="2441321" y="18288"/>
                        </a:cubicBezTo>
                        <a:cubicBezTo>
                          <a:pt x="2166745" y="28773"/>
                          <a:pt x="2078726" y="15476"/>
                          <a:pt x="1879817" y="18288"/>
                        </a:cubicBezTo>
                        <a:cubicBezTo>
                          <a:pt x="1680908" y="21100"/>
                          <a:pt x="1548770" y="-4127"/>
                          <a:pt x="1318313" y="18288"/>
                        </a:cubicBezTo>
                        <a:cubicBezTo>
                          <a:pt x="1087856" y="40703"/>
                          <a:pt x="894613" y="3927"/>
                          <a:pt x="659157" y="18288"/>
                        </a:cubicBezTo>
                        <a:cubicBezTo>
                          <a:pt x="423701" y="32649"/>
                          <a:pt x="246611" y="33975"/>
                          <a:pt x="0" y="18288"/>
                        </a:cubicBezTo>
                        <a:cubicBezTo>
                          <a:pt x="-348" y="10388"/>
                          <a:pt x="-12" y="3969"/>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4C0C2E05-DB88-4898-A310-BD261F17233C}"/>
              </a:ext>
            </a:extLst>
          </p:cNvPr>
          <p:cNvSpPr>
            <a:spLocks noGrp="1"/>
          </p:cNvSpPr>
          <p:nvPr>
            <p:ph idx="1"/>
          </p:nvPr>
        </p:nvSpPr>
        <p:spPr>
          <a:xfrm>
            <a:off x="473202" y="2807208"/>
            <a:ext cx="3017520" cy="3410712"/>
          </a:xfrm>
        </p:spPr>
        <p:txBody>
          <a:bodyPr anchor="t">
            <a:normAutofit/>
          </a:bodyPr>
          <a:lstStyle/>
          <a:p>
            <a:pPr marL="457200" indent="-457200">
              <a:buFont typeface="+mj-lt"/>
              <a:buAutoNum type="arabicPeriod"/>
            </a:pPr>
            <a:r>
              <a:rPr lang="en-US" sz="1900" dirty="0"/>
              <a:t>Quantitative</a:t>
            </a:r>
          </a:p>
          <a:p>
            <a:pPr lvl="1"/>
            <a:r>
              <a:rPr lang="en-US" sz="1900" dirty="0"/>
              <a:t>Experimental or Quasi-experimental</a:t>
            </a:r>
          </a:p>
          <a:p>
            <a:pPr marL="457200" indent="-457200">
              <a:buFont typeface="+mj-lt"/>
              <a:buAutoNum type="arabicPeriod"/>
            </a:pPr>
            <a:r>
              <a:rPr lang="en-US" sz="1900" dirty="0"/>
              <a:t>Qualitative </a:t>
            </a:r>
          </a:p>
          <a:p>
            <a:pPr marL="457200" indent="-457200">
              <a:buFont typeface="+mj-lt"/>
              <a:buAutoNum type="arabicPeriod"/>
            </a:pPr>
            <a:r>
              <a:rPr lang="en-US" sz="1900" dirty="0"/>
              <a:t>Mixed-methods (both quant &amp; qual)</a:t>
            </a:r>
          </a:p>
        </p:txBody>
      </p:sp>
      <p:pic>
        <p:nvPicPr>
          <p:cNvPr id="5" name="Picture 4">
            <a:extLst>
              <a:ext uri="{FF2B5EF4-FFF2-40B4-BE49-F238E27FC236}">
                <a16:creationId xmlns:a16="http://schemas.microsoft.com/office/drawing/2014/main" id="{21B9275D-2F25-4F1D-9E60-E935E94A63E0}"/>
              </a:ext>
            </a:extLst>
          </p:cNvPr>
          <p:cNvPicPr>
            <a:picLocks noChangeAspect="1"/>
          </p:cNvPicPr>
          <p:nvPr/>
        </p:nvPicPr>
        <p:blipFill>
          <a:blip r:embed="rId2"/>
          <a:stretch>
            <a:fillRect/>
          </a:stretch>
        </p:blipFill>
        <p:spPr>
          <a:xfrm>
            <a:off x="3490722" y="1661201"/>
            <a:ext cx="5500878" cy="3756213"/>
          </a:xfrm>
          <a:prstGeom prst="rect">
            <a:avLst/>
          </a:prstGeom>
        </p:spPr>
      </p:pic>
    </p:spTree>
    <p:extLst>
      <p:ext uri="{BB962C8B-B14F-4D97-AF65-F5344CB8AC3E}">
        <p14:creationId xmlns:p14="http://schemas.microsoft.com/office/powerpoint/2010/main" val="40615957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BA783-4E8F-415D-BC15-40E46D344080}"/>
              </a:ext>
            </a:extLst>
          </p:cNvPr>
          <p:cNvSpPr>
            <a:spLocks noGrp="1"/>
          </p:cNvSpPr>
          <p:nvPr>
            <p:ph type="title"/>
          </p:nvPr>
        </p:nvSpPr>
        <p:spPr/>
        <p:txBody>
          <a:bodyPr/>
          <a:lstStyle/>
          <a:p>
            <a:r>
              <a:rPr lang="en-US" dirty="0"/>
              <a:t>When to use each method</a:t>
            </a:r>
          </a:p>
        </p:txBody>
      </p:sp>
      <p:graphicFrame>
        <p:nvGraphicFramePr>
          <p:cNvPr id="5" name="Content Placeholder 2">
            <a:extLst>
              <a:ext uri="{FF2B5EF4-FFF2-40B4-BE49-F238E27FC236}">
                <a16:creationId xmlns:a16="http://schemas.microsoft.com/office/drawing/2014/main" id="{B5A38FBC-4DD8-4D0E-A494-E61A5954BC62}"/>
              </a:ext>
            </a:extLst>
          </p:cNvPr>
          <p:cNvGraphicFramePr>
            <a:graphicFrameLocks noGrp="1"/>
          </p:cNvGraphicFramePr>
          <p:nvPr>
            <p:ph idx="1"/>
            <p:extLst>
              <p:ext uri="{D42A27DB-BD31-4B8C-83A1-F6EECF244321}">
                <p14:modId xmlns:p14="http://schemas.microsoft.com/office/powerpoint/2010/main" val="3893443589"/>
              </p:ext>
            </p:extLst>
          </p:nvPr>
        </p:nvGraphicFramePr>
        <p:xfrm>
          <a:off x="581395" y="1600200"/>
          <a:ext cx="8210550" cy="4652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descr="Meeting outline">
            <a:extLst>
              <a:ext uri="{FF2B5EF4-FFF2-40B4-BE49-F238E27FC236}">
                <a16:creationId xmlns:a16="http://schemas.microsoft.com/office/drawing/2014/main" id="{0A865A53-9B11-4A5C-BBD1-B790093B2EED}"/>
              </a:ext>
            </a:extLst>
          </p:cNvPr>
          <p:cNvSpPr/>
          <p:nvPr/>
        </p:nvSpPr>
        <p:spPr>
          <a:xfrm>
            <a:off x="7752605" y="2453841"/>
            <a:ext cx="810000" cy="810000"/>
          </a:xfrm>
          <a:prstGeom prst="rect">
            <a:avLst/>
          </a:prstGeom>
          <a:blipFill>
            <a:blip r:embed="rId7">
              <a:extLst>
                <a:ext uri="{96DAC541-7B7A-43D3-8B79-37D633B846F1}">
                  <asvg:svgBlip xmlns:asvg="http://schemas.microsoft.com/office/drawing/2016/SVG/main" r:embed="rId8"/>
                </a:ext>
              </a:extLst>
            </a:blip>
            <a:srcRect/>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pic>
        <p:nvPicPr>
          <p:cNvPr id="8" name="Graphic 7" descr="Add with solid fill">
            <a:extLst>
              <a:ext uri="{FF2B5EF4-FFF2-40B4-BE49-F238E27FC236}">
                <a16:creationId xmlns:a16="http://schemas.microsoft.com/office/drawing/2014/main" id="{9B6EA33C-8771-4E58-A150-79ECC514254B}"/>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107514" y="2593631"/>
            <a:ext cx="530421" cy="530421"/>
          </a:xfrm>
          <a:prstGeom prst="rect">
            <a:avLst/>
          </a:prstGeom>
        </p:spPr>
      </p:pic>
      <p:pic>
        <p:nvPicPr>
          <p:cNvPr id="4" name="Picture 3">
            <a:extLst>
              <a:ext uri="{FF2B5EF4-FFF2-40B4-BE49-F238E27FC236}">
                <a16:creationId xmlns:a16="http://schemas.microsoft.com/office/drawing/2014/main" id="{D5C942BB-D791-4E25-9A28-B594C42C14D4}"/>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810368" y="148818"/>
            <a:ext cx="1124712" cy="1865376"/>
          </a:xfrm>
          <a:prstGeom prst="rect">
            <a:avLst/>
          </a:prstGeom>
        </p:spPr>
      </p:pic>
    </p:spTree>
    <p:extLst>
      <p:ext uri="{BB962C8B-B14F-4D97-AF65-F5344CB8AC3E}">
        <p14:creationId xmlns:p14="http://schemas.microsoft.com/office/powerpoint/2010/main" val="1026349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EBFA723-5A7B-472D-ABD7-1526B8D3A3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1714" cy="68533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6B27065-399A-4CF7-BF70-CF79B9848F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1714" cy="68533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CF22986C-DDF7-4109-9D6A-006800D6B0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975" y="52996"/>
            <a:ext cx="4570023" cy="6805005"/>
            <a:chOff x="6095999" y="52996"/>
            <a:chExt cx="6093363" cy="6805005"/>
          </a:xfrm>
          <a:solidFill>
            <a:schemeClr val="accent5">
              <a:alpha val="10000"/>
            </a:schemeClr>
          </a:solidFill>
        </p:grpSpPr>
        <p:sp>
          <p:nvSpPr>
            <p:cNvPr id="15" name="Freeform: Shape 14">
              <a:extLst>
                <a:ext uri="{FF2B5EF4-FFF2-40B4-BE49-F238E27FC236}">
                  <a16:creationId xmlns:a16="http://schemas.microsoft.com/office/drawing/2014/main" id="{4C025298-F835-4B83-A3A3-6555157E01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52996"/>
              <a:ext cx="6093361" cy="6805003"/>
            </a:xfrm>
            <a:custGeom>
              <a:avLst/>
              <a:gdLst>
                <a:gd name="connsiteX0" fmla="*/ 3391253 w 5890489"/>
                <a:gd name="connsiteY0" fmla="*/ 0 h 6578438"/>
                <a:gd name="connsiteX1" fmla="*/ 3434974 w 5890489"/>
                <a:gd name="connsiteY1" fmla="*/ 646 h 6578438"/>
                <a:gd name="connsiteX2" fmla="*/ 3522419 w 5890489"/>
                <a:gd name="connsiteY2" fmla="*/ 2712 h 6578438"/>
                <a:gd name="connsiteX3" fmla="*/ 3610261 w 5890489"/>
                <a:gd name="connsiteY3" fmla="*/ 6458 h 6578438"/>
                <a:gd name="connsiteX4" fmla="*/ 3786872 w 5890489"/>
                <a:gd name="connsiteY4" fmla="*/ 20667 h 6578438"/>
                <a:gd name="connsiteX5" fmla="*/ 3962291 w 5890489"/>
                <a:gd name="connsiteY5" fmla="*/ 43530 h 6578438"/>
                <a:gd name="connsiteX6" fmla="*/ 4135855 w 5890489"/>
                <a:gd name="connsiteY6" fmla="*/ 75176 h 6578438"/>
                <a:gd name="connsiteX7" fmla="*/ 4307299 w 5890489"/>
                <a:gd name="connsiteY7" fmla="*/ 114315 h 6578438"/>
                <a:gd name="connsiteX8" fmla="*/ 4476358 w 5890489"/>
                <a:gd name="connsiteY8" fmla="*/ 160816 h 6578438"/>
                <a:gd name="connsiteX9" fmla="*/ 4559829 w 5890489"/>
                <a:gd name="connsiteY9" fmla="*/ 186779 h 6578438"/>
                <a:gd name="connsiteX10" fmla="*/ 4642901 w 5890489"/>
                <a:gd name="connsiteY10" fmla="*/ 213648 h 6578438"/>
                <a:gd name="connsiteX11" fmla="*/ 5280847 w 5890489"/>
                <a:gd name="connsiteY11" fmla="*/ 485936 h 6578438"/>
                <a:gd name="connsiteX12" fmla="*/ 5865400 w 5890489"/>
                <a:gd name="connsiteY12" fmla="*/ 851099 h 6578438"/>
                <a:gd name="connsiteX13" fmla="*/ 5890489 w 5890489"/>
                <a:gd name="connsiteY13" fmla="*/ 870950 h 6578438"/>
                <a:gd name="connsiteX14" fmla="*/ 5890489 w 5890489"/>
                <a:gd name="connsiteY14" fmla="*/ 1321814 h 6578438"/>
                <a:gd name="connsiteX15" fmla="*/ 5887395 w 5890489"/>
                <a:gd name="connsiteY15" fmla="*/ 1318952 h 6578438"/>
                <a:gd name="connsiteX16" fmla="*/ 5830291 w 5890489"/>
                <a:gd name="connsiteY16" fmla="*/ 1265992 h 6578438"/>
                <a:gd name="connsiteX17" fmla="*/ 5815981 w 5890489"/>
                <a:gd name="connsiteY17" fmla="*/ 1252687 h 6578438"/>
                <a:gd name="connsiteX18" fmla="*/ 5801142 w 5890489"/>
                <a:gd name="connsiteY18" fmla="*/ 1240158 h 6578438"/>
                <a:gd name="connsiteX19" fmla="*/ 5771464 w 5890489"/>
                <a:gd name="connsiteY19" fmla="*/ 1214969 h 6578438"/>
                <a:gd name="connsiteX20" fmla="*/ 5651030 w 5890489"/>
                <a:gd name="connsiteY20" fmla="*/ 1115767 h 6578438"/>
                <a:gd name="connsiteX21" fmla="*/ 5123183 w 5890489"/>
                <a:gd name="connsiteY21" fmla="*/ 780443 h 6578438"/>
                <a:gd name="connsiteX22" fmla="*/ 4533860 w 5890489"/>
                <a:gd name="connsiteY22" fmla="*/ 567701 h 6578438"/>
                <a:gd name="connsiteX23" fmla="*/ 4457281 w 5890489"/>
                <a:gd name="connsiteY23" fmla="*/ 550780 h 6578438"/>
                <a:gd name="connsiteX24" fmla="*/ 4380568 w 5890489"/>
                <a:gd name="connsiteY24" fmla="*/ 535279 h 6578438"/>
                <a:gd name="connsiteX25" fmla="*/ 4303325 w 5890489"/>
                <a:gd name="connsiteY25" fmla="*/ 522879 h 6578438"/>
                <a:gd name="connsiteX26" fmla="*/ 4264769 w 5890489"/>
                <a:gd name="connsiteY26" fmla="*/ 516679 h 6578438"/>
                <a:gd name="connsiteX27" fmla="*/ 4226082 w 5890489"/>
                <a:gd name="connsiteY27" fmla="*/ 511253 h 6578438"/>
                <a:gd name="connsiteX28" fmla="*/ 4070934 w 5890489"/>
                <a:gd name="connsiteY28" fmla="*/ 494848 h 6578438"/>
                <a:gd name="connsiteX29" fmla="*/ 3915521 w 5890489"/>
                <a:gd name="connsiteY29" fmla="*/ 486065 h 6578438"/>
                <a:gd name="connsiteX30" fmla="*/ 3760241 w 5890489"/>
                <a:gd name="connsiteY30" fmla="*/ 484257 h 6578438"/>
                <a:gd name="connsiteX31" fmla="*/ 3682734 w 5890489"/>
                <a:gd name="connsiteY31" fmla="*/ 486581 h 6578438"/>
                <a:gd name="connsiteX32" fmla="*/ 3605491 w 5890489"/>
                <a:gd name="connsiteY32" fmla="*/ 488907 h 6578438"/>
                <a:gd name="connsiteX33" fmla="*/ 3527454 w 5890489"/>
                <a:gd name="connsiteY33" fmla="*/ 493169 h 6578438"/>
                <a:gd name="connsiteX34" fmla="*/ 3449151 w 5890489"/>
                <a:gd name="connsiteY34" fmla="*/ 498336 h 6578438"/>
                <a:gd name="connsiteX35" fmla="*/ 3410067 w 5890489"/>
                <a:gd name="connsiteY35" fmla="*/ 500532 h 6578438"/>
                <a:gd name="connsiteX36" fmla="*/ 3371246 w 5890489"/>
                <a:gd name="connsiteY36" fmla="*/ 504279 h 6578438"/>
                <a:gd name="connsiteX37" fmla="*/ 3293739 w 5890489"/>
                <a:gd name="connsiteY37" fmla="*/ 511512 h 6578438"/>
                <a:gd name="connsiteX38" fmla="*/ 2689445 w 5890489"/>
                <a:gd name="connsiteY38" fmla="*/ 610198 h 6578438"/>
                <a:gd name="connsiteX39" fmla="*/ 2117875 w 5890489"/>
                <a:gd name="connsiteY39" fmla="*/ 800335 h 6578438"/>
                <a:gd name="connsiteX40" fmla="*/ 1981276 w 5890489"/>
                <a:gd name="connsiteY40" fmla="*/ 865566 h 6578438"/>
                <a:gd name="connsiteX41" fmla="*/ 1847991 w 5890489"/>
                <a:gd name="connsiteY41" fmla="*/ 938676 h 6578438"/>
                <a:gd name="connsiteX42" fmla="*/ 1783069 w 5890489"/>
                <a:gd name="connsiteY42" fmla="*/ 978718 h 6578438"/>
                <a:gd name="connsiteX43" fmla="*/ 1750609 w 5890489"/>
                <a:gd name="connsiteY43" fmla="*/ 998869 h 6578438"/>
                <a:gd name="connsiteX44" fmla="*/ 1734312 w 5890489"/>
                <a:gd name="connsiteY44" fmla="*/ 1008945 h 6578438"/>
                <a:gd name="connsiteX45" fmla="*/ 1718547 w 5890489"/>
                <a:gd name="connsiteY45" fmla="*/ 1019924 h 6578438"/>
                <a:gd name="connsiteX46" fmla="*/ 1655481 w 5890489"/>
                <a:gd name="connsiteY46" fmla="*/ 1063582 h 6578438"/>
                <a:gd name="connsiteX47" fmla="*/ 1593077 w 5890489"/>
                <a:gd name="connsiteY47" fmla="*/ 1108664 h 6578438"/>
                <a:gd name="connsiteX48" fmla="*/ 1532263 w 5890489"/>
                <a:gd name="connsiteY48" fmla="*/ 1156197 h 6578438"/>
                <a:gd name="connsiteX49" fmla="*/ 1472509 w 5890489"/>
                <a:gd name="connsiteY49" fmla="*/ 1205152 h 6578438"/>
                <a:gd name="connsiteX50" fmla="*/ 1414212 w 5890489"/>
                <a:gd name="connsiteY50" fmla="*/ 1256175 h 6578438"/>
                <a:gd name="connsiteX51" fmla="*/ 1357242 w 5890489"/>
                <a:gd name="connsiteY51" fmla="*/ 1308359 h 6578438"/>
                <a:gd name="connsiteX52" fmla="*/ 1153072 w 5890489"/>
                <a:gd name="connsiteY52" fmla="*/ 1529498 h 6578438"/>
                <a:gd name="connsiteX53" fmla="*/ 1002694 w 5890489"/>
                <a:gd name="connsiteY53" fmla="*/ 1770658 h 6578438"/>
                <a:gd name="connsiteX54" fmla="*/ 974076 w 5890489"/>
                <a:gd name="connsiteY54" fmla="*/ 1835371 h 6578438"/>
                <a:gd name="connsiteX55" fmla="*/ 949564 w 5890489"/>
                <a:gd name="connsiteY55" fmla="*/ 1903573 h 6578438"/>
                <a:gd name="connsiteX56" fmla="*/ 927173 w 5890489"/>
                <a:gd name="connsiteY56" fmla="*/ 1974229 h 6578438"/>
                <a:gd name="connsiteX57" fmla="*/ 906107 w 5890489"/>
                <a:gd name="connsiteY57" fmla="*/ 2046952 h 6578438"/>
                <a:gd name="connsiteX58" fmla="*/ 751092 w 5890489"/>
                <a:gd name="connsiteY58" fmla="*/ 2676266 h 6578438"/>
                <a:gd name="connsiteX59" fmla="*/ 547189 w 5890489"/>
                <a:gd name="connsiteY59" fmla="*/ 3308422 h 6578438"/>
                <a:gd name="connsiteX60" fmla="*/ 441195 w 5890489"/>
                <a:gd name="connsiteY60" fmla="*/ 3866306 h 6578438"/>
                <a:gd name="connsiteX61" fmla="*/ 527182 w 5890489"/>
                <a:gd name="connsiteY61" fmla="*/ 4439174 h 6578438"/>
                <a:gd name="connsiteX62" fmla="*/ 775073 w 5890489"/>
                <a:gd name="connsiteY62" fmla="*/ 4987240 h 6578438"/>
                <a:gd name="connsiteX63" fmla="*/ 943206 w 5890489"/>
                <a:gd name="connsiteY63" fmla="*/ 5244933 h 6578438"/>
                <a:gd name="connsiteX64" fmla="*/ 1133728 w 5890489"/>
                <a:gd name="connsiteY64" fmla="*/ 5490356 h 6578438"/>
                <a:gd name="connsiteX65" fmla="*/ 1359626 w 5890489"/>
                <a:gd name="connsiteY65" fmla="*/ 5709815 h 6578438"/>
                <a:gd name="connsiteX66" fmla="*/ 1481254 w 5890489"/>
                <a:gd name="connsiteY66" fmla="*/ 5809146 h 6578438"/>
                <a:gd name="connsiteX67" fmla="*/ 1543260 w 5890489"/>
                <a:gd name="connsiteY67" fmla="*/ 5856940 h 6578438"/>
                <a:gd name="connsiteX68" fmla="*/ 1607518 w 5890489"/>
                <a:gd name="connsiteY68" fmla="*/ 5901374 h 6578438"/>
                <a:gd name="connsiteX69" fmla="*/ 2145566 w 5890489"/>
                <a:gd name="connsiteY69" fmla="*/ 6193814 h 6578438"/>
                <a:gd name="connsiteX70" fmla="*/ 2214991 w 5890489"/>
                <a:gd name="connsiteY70" fmla="*/ 6221844 h 6578438"/>
                <a:gd name="connsiteX71" fmla="*/ 2249307 w 5890489"/>
                <a:gd name="connsiteY71" fmla="*/ 6236182 h 6578438"/>
                <a:gd name="connsiteX72" fmla="*/ 2284285 w 5890489"/>
                <a:gd name="connsiteY72" fmla="*/ 6248711 h 6578438"/>
                <a:gd name="connsiteX73" fmla="*/ 2354241 w 5890489"/>
                <a:gd name="connsiteY73" fmla="*/ 6273124 h 6578438"/>
                <a:gd name="connsiteX74" fmla="*/ 2371597 w 5890489"/>
                <a:gd name="connsiteY74" fmla="*/ 6279324 h 6578438"/>
                <a:gd name="connsiteX75" fmla="*/ 2387894 w 5890489"/>
                <a:gd name="connsiteY75" fmla="*/ 6287719 h 6578438"/>
                <a:gd name="connsiteX76" fmla="*/ 2421414 w 5890489"/>
                <a:gd name="connsiteY76" fmla="*/ 6302186 h 6578438"/>
                <a:gd name="connsiteX77" fmla="*/ 2489117 w 5890489"/>
                <a:gd name="connsiteY77" fmla="*/ 6329441 h 6578438"/>
                <a:gd name="connsiteX78" fmla="*/ 2522902 w 5890489"/>
                <a:gd name="connsiteY78" fmla="*/ 6343134 h 6578438"/>
                <a:gd name="connsiteX79" fmla="*/ 2556953 w 5890489"/>
                <a:gd name="connsiteY79" fmla="*/ 6356051 h 6578438"/>
                <a:gd name="connsiteX80" fmla="*/ 2695009 w 5890489"/>
                <a:gd name="connsiteY80" fmla="*/ 6401905 h 6578438"/>
                <a:gd name="connsiteX81" fmla="*/ 3268035 w 5890489"/>
                <a:gd name="connsiteY81" fmla="*/ 6501238 h 6578438"/>
                <a:gd name="connsiteX82" fmla="*/ 3341038 w 5890489"/>
                <a:gd name="connsiteY82" fmla="*/ 6506145 h 6578438"/>
                <a:gd name="connsiteX83" fmla="*/ 3414703 w 5890489"/>
                <a:gd name="connsiteY83" fmla="*/ 6507050 h 6578438"/>
                <a:gd name="connsiteX84" fmla="*/ 3488237 w 5890489"/>
                <a:gd name="connsiteY84" fmla="*/ 6508212 h 6578438"/>
                <a:gd name="connsiteX85" fmla="*/ 3524142 w 5890489"/>
                <a:gd name="connsiteY85" fmla="*/ 6507955 h 6578438"/>
                <a:gd name="connsiteX86" fmla="*/ 3559252 w 5890489"/>
                <a:gd name="connsiteY86" fmla="*/ 6506921 h 6578438"/>
                <a:gd name="connsiteX87" fmla="*/ 3629207 w 5890489"/>
                <a:gd name="connsiteY87" fmla="*/ 6503045 h 6578438"/>
                <a:gd name="connsiteX88" fmla="*/ 3698633 w 5890489"/>
                <a:gd name="connsiteY88" fmla="*/ 6496845 h 6578438"/>
                <a:gd name="connsiteX89" fmla="*/ 3733213 w 5890489"/>
                <a:gd name="connsiteY89" fmla="*/ 6493357 h 6578438"/>
                <a:gd name="connsiteX90" fmla="*/ 3767529 w 5890489"/>
                <a:gd name="connsiteY90" fmla="*/ 6488707 h 6578438"/>
                <a:gd name="connsiteX91" fmla="*/ 3801845 w 5890489"/>
                <a:gd name="connsiteY91" fmla="*/ 6484057 h 6578438"/>
                <a:gd name="connsiteX92" fmla="*/ 3835895 w 5890489"/>
                <a:gd name="connsiteY92" fmla="*/ 6478116 h 6578438"/>
                <a:gd name="connsiteX93" fmla="*/ 4364801 w 5890489"/>
                <a:gd name="connsiteY93" fmla="*/ 6308517 h 6578438"/>
                <a:gd name="connsiteX94" fmla="*/ 4861379 w 5890489"/>
                <a:gd name="connsiteY94" fmla="*/ 6000576 h 6578438"/>
                <a:gd name="connsiteX95" fmla="*/ 5341263 w 5890489"/>
                <a:gd name="connsiteY95" fmla="*/ 5605834 h 6578438"/>
                <a:gd name="connsiteX96" fmla="*/ 5587301 w 5890489"/>
                <a:gd name="connsiteY96" fmla="*/ 5390379 h 6578438"/>
                <a:gd name="connsiteX97" fmla="*/ 5849105 w 5890489"/>
                <a:gd name="connsiteY97" fmla="*/ 5176344 h 6578438"/>
                <a:gd name="connsiteX98" fmla="*/ 5890489 w 5890489"/>
                <a:gd name="connsiteY98" fmla="*/ 5145260 h 6578438"/>
                <a:gd name="connsiteX99" fmla="*/ 5890489 w 5890489"/>
                <a:gd name="connsiteY99" fmla="*/ 5995323 h 6578438"/>
                <a:gd name="connsiteX100" fmla="*/ 5811477 w 5890489"/>
                <a:gd name="connsiteY100" fmla="*/ 6077819 h 6578438"/>
                <a:gd name="connsiteX101" fmla="*/ 5301384 w 5890489"/>
                <a:gd name="connsiteY101" fmla="*/ 6542958 h 6578438"/>
                <a:gd name="connsiteX102" fmla="*/ 5252008 w 5890489"/>
                <a:gd name="connsiteY102" fmla="*/ 6578438 h 6578438"/>
                <a:gd name="connsiteX103" fmla="*/ 1653730 w 5890489"/>
                <a:gd name="connsiteY103" fmla="*/ 6578438 h 6578438"/>
                <a:gd name="connsiteX104" fmla="*/ 1549768 w 5890489"/>
                <a:gd name="connsiteY104" fmla="*/ 6488821 h 6578438"/>
                <a:gd name="connsiteX105" fmla="*/ 1298282 w 5890489"/>
                <a:gd name="connsiteY105" fmla="*/ 6243932 h 6578438"/>
                <a:gd name="connsiteX106" fmla="*/ 1237999 w 5890489"/>
                <a:gd name="connsiteY106" fmla="*/ 6181671 h 6578438"/>
                <a:gd name="connsiteX107" fmla="*/ 1179967 w 5890489"/>
                <a:gd name="connsiteY107" fmla="*/ 6117862 h 6578438"/>
                <a:gd name="connsiteX108" fmla="*/ 1121936 w 5890489"/>
                <a:gd name="connsiteY108" fmla="*/ 6054569 h 6578438"/>
                <a:gd name="connsiteX109" fmla="*/ 1065628 w 5890489"/>
                <a:gd name="connsiteY109" fmla="*/ 5990243 h 6578438"/>
                <a:gd name="connsiteX110" fmla="*/ 954335 w 5890489"/>
                <a:gd name="connsiteY110" fmla="*/ 5861460 h 6578438"/>
                <a:gd name="connsiteX111" fmla="*/ 898953 w 5890489"/>
                <a:gd name="connsiteY111" fmla="*/ 5797393 h 6578438"/>
                <a:gd name="connsiteX112" fmla="*/ 842908 w 5890489"/>
                <a:gd name="connsiteY112" fmla="*/ 5733582 h 6578438"/>
                <a:gd name="connsiteX113" fmla="*/ 622442 w 5890489"/>
                <a:gd name="connsiteY113" fmla="*/ 5471884 h 6578438"/>
                <a:gd name="connsiteX114" fmla="*/ 425559 w 5890489"/>
                <a:gd name="connsiteY114" fmla="*/ 5190036 h 6578438"/>
                <a:gd name="connsiteX115" fmla="*/ 123877 w 5890489"/>
                <a:gd name="connsiteY115" fmla="*/ 4564210 h 6578438"/>
                <a:gd name="connsiteX116" fmla="*/ 130 w 5890489"/>
                <a:gd name="connsiteY116" fmla="*/ 3865530 h 6578438"/>
                <a:gd name="connsiteX117" fmla="*/ 30602 w 5890489"/>
                <a:gd name="connsiteY117" fmla="*/ 3505793 h 6578438"/>
                <a:gd name="connsiteX118" fmla="*/ 126924 w 5890489"/>
                <a:gd name="connsiteY118" fmla="*/ 3157164 h 6578438"/>
                <a:gd name="connsiteX119" fmla="*/ 334803 w 5890489"/>
                <a:gd name="connsiteY119" fmla="*/ 2560530 h 6578438"/>
                <a:gd name="connsiteX120" fmla="*/ 381176 w 5890489"/>
                <a:gd name="connsiteY120" fmla="*/ 2409144 h 6578438"/>
                <a:gd name="connsiteX121" fmla="*/ 425825 w 5890489"/>
                <a:gd name="connsiteY121" fmla="*/ 2255819 h 6578438"/>
                <a:gd name="connsiteX122" fmla="*/ 470210 w 5890489"/>
                <a:gd name="connsiteY122" fmla="*/ 2099523 h 6578438"/>
                <a:gd name="connsiteX123" fmla="*/ 492998 w 5890489"/>
                <a:gd name="connsiteY123" fmla="*/ 2020213 h 6578438"/>
                <a:gd name="connsiteX124" fmla="*/ 517509 w 5890489"/>
                <a:gd name="connsiteY124" fmla="*/ 1939224 h 6578438"/>
                <a:gd name="connsiteX125" fmla="*/ 544007 w 5890489"/>
                <a:gd name="connsiteY125" fmla="*/ 1857201 h 6578438"/>
                <a:gd name="connsiteX126" fmla="*/ 573288 w 5890489"/>
                <a:gd name="connsiteY126" fmla="*/ 1774274 h 6578438"/>
                <a:gd name="connsiteX127" fmla="*/ 606146 w 5890489"/>
                <a:gd name="connsiteY127" fmla="*/ 1690832 h 6578438"/>
                <a:gd name="connsiteX128" fmla="*/ 644569 w 5890489"/>
                <a:gd name="connsiteY128" fmla="*/ 1607775 h 6578438"/>
                <a:gd name="connsiteX129" fmla="*/ 837874 w 5890489"/>
                <a:gd name="connsiteY129" fmla="*/ 1297638 h 6578438"/>
                <a:gd name="connsiteX130" fmla="*/ 1069602 w 5890489"/>
                <a:gd name="connsiteY130" fmla="*/ 1032194 h 6578438"/>
                <a:gd name="connsiteX131" fmla="*/ 1130548 w 5890489"/>
                <a:gd name="connsiteY131" fmla="*/ 970839 h 6578438"/>
                <a:gd name="connsiteX132" fmla="*/ 1192024 w 5890489"/>
                <a:gd name="connsiteY132" fmla="*/ 910129 h 6578438"/>
                <a:gd name="connsiteX133" fmla="*/ 1255356 w 5890489"/>
                <a:gd name="connsiteY133" fmla="*/ 850841 h 6578438"/>
                <a:gd name="connsiteX134" fmla="*/ 1319614 w 5890489"/>
                <a:gd name="connsiteY134" fmla="*/ 792068 h 6578438"/>
                <a:gd name="connsiteX135" fmla="*/ 1385728 w 5890489"/>
                <a:gd name="connsiteY135" fmla="*/ 734975 h 6578438"/>
                <a:gd name="connsiteX136" fmla="*/ 1452768 w 5890489"/>
                <a:gd name="connsiteY136" fmla="*/ 678528 h 6578438"/>
                <a:gd name="connsiteX137" fmla="*/ 1469594 w 5890489"/>
                <a:gd name="connsiteY137" fmla="*/ 664449 h 6578438"/>
                <a:gd name="connsiteX138" fmla="*/ 1487083 w 5890489"/>
                <a:gd name="connsiteY138" fmla="*/ 651015 h 6578438"/>
                <a:gd name="connsiteX139" fmla="*/ 1522193 w 5890489"/>
                <a:gd name="connsiteY139" fmla="*/ 624277 h 6578438"/>
                <a:gd name="connsiteX140" fmla="*/ 1592415 w 5890489"/>
                <a:gd name="connsiteY140" fmla="*/ 570671 h 6578438"/>
                <a:gd name="connsiteX141" fmla="*/ 1738287 w 5890489"/>
                <a:gd name="connsiteY141" fmla="*/ 469402 h 6578438"/>
                <a:gd name="connsiteX142" fmla="*/ 1890918 w 5890489"/>
                <a:gd name="connsiteY142" fmla="*/ 376530 h 6578438"/>
                <a:gd name="connsiteX143" fmla="*/ 2555363 w 5890489"/>
                <a:gd name="connsiteY143" fmla="*/ 105274 h 6578438"/>
                <a:gd name="connsiteX144" fmla="*/ 3259291 w 5890489"/>
                <a:gd name="connsiteY144" fmla="*/ 3229 h 6578438"/>
                <a:gd name="connsiteX145" fmla="*/ 3347265 w 5890489"/>
                <a:gd name="connsiteY145" fmla="*/ 903 h 657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890489" h="6578438">
                  <a:moveTo>
                    <a:pt x="3391253" y="0"/>
                  </a:moveTo>
                  <a:lnTo>
                    <a:pt x="3434974" y="646"/>
                  </a:lnTo>
                  <a:lnTo>
                    <a:pt x="3522419" y="2712"/>
                  </a:lnTo>
                  <a:cubicBezTo>
                    <a:pt x="3551567" y="3488"/>
                    <a:pt x="3580451" y="3746"/>
                    <a:pt x="3610261" y="6458"/>
                  </a:cubicBezTo>
                  <a:cubicBezTo>
                    <a:pt x="3669353" y="10850"/>
                    <a:pt x="3728179" y="14337"/>
                    <a:pt x="3786872" y="20667"/>
                  </a:cubicBezTo>
                  <a:lnTo>
                    <a:pt x="3962291" y="43530"/>
                  </a:lnTo>
                  <a:lnTo>
                    <a:pt x="4135855" y="75176"/>
                  </a:lnTo>
                  <a:cubicBezTo>
                    <a:pt x="4193224" y="87836"/>
                    <a:pt x="4250328" y="101398"/>
                    <a:pt x="4307299" y="114315"/>
                  </a:cubicBezTo>
                  <a:cubicBezTo>
                    <a:pt x="4364139" y="128394"/>
                    <a:pt x="4420050" y="145575"/>
                    <a:pt x="4476358" y="160816"/>
                  </a:cubicBezTo>
                  <a:cubicBezTo>
                    <a:pt x="4504580" y="167921"/>
                    <a:pt x="4532138" y="177995"/>
                    <a:pt x="4559829" y="186779"/>
                  </a:cubicBezTo>
                  <a:lnTo>
                    <a:pt x="4642901" y="213648"/>
                  </a:lnTo>
                  <a:cubicBezTo>
                    <a:pt x="4863234" y="288307"/>
                    <a:pt x="5076414" y="379371"/>
                    <a:pt x="5280847" y="485936"/>
                  </a:cubicBezTo>
                  <a:cubicBezTo>
                    <a:pt x="5485018" y="592631"/>
                    <a:pt x="5681768" y="713145"/>
                    <a:pt x="5865400" y="851099"/>
                  </a:cubicBezTo>
                  <a:lnTo>
                    <a:pt x="5890489" y="870950"/>
                  </a:lnTo>
                  <a:lnTo>
                    <a:pt x="5890489" y="1321814"/>
                  </a:lnTo>
                  <a:lnTo>
                    <a:pt x="5887395" y="1318952"/>
                  </a:lnTo>
                  <a:lnTo>
                    <a:pt x="5830291" y="1265992"/>
                  </a:lnTo>
                  <a:lnTo>
                    <a:pt x="5815981" y="1252687"/>
                  </a:lnTo>
                  <a:lnTo>
                    <a:pt x="5801142" y="1240158"/>
                  </a:lnTo>
                  <a:lnTo>
                    <a:pt x="5771464" y="1214969"/>
                  </a:lnTo>
                  <a:cubicBezTo>
                    <a:pt x="5731849" y="1181385"/>
                    <a:pt x="5692897" y="1146896"/>
                    <a:pt x="5651030" y="1115767"/>
                  </a:cubicBezTo>
                  <a:cubicBezTo>
                    <a:pt x="5487534" y="986985"/>
                    <a:pt x="5311321" y="872542"/>
                    <a:pt x="5123183" y="780443"/>
                  </a:cubicBezTo>
                  <a:cubicBezTo>
                    <a:pt x="4935309" y="688087"/>
                    <a:pt x="4737102" y="616398"/>
                    <a:pt x="4533860" y="567701"/>
                  </a:cubicBezTo>
                  <a:lnTo>
                    <a:pt x="4457281" y="550780"/>
                  </a:lnTo>
                  <a:cubicBezTo>
                    <a:pt x="4431709" y="545484"/>
                    <a:pt x="4406536" y="538896"/>
                    <a:pt x="4380568" y="535279"/>
                  </a:cubicBezTo>
                  <a:lnTo>
                    <a:pt x="4303325" y="522879"/>
                  </a:lnTo>
                  <a:lnTo>
                    <a:pt x="4264769" y="516679"/>
                  </a:lnTo>
                  <a:cubicBezTo>
                    <a:pt x="4251918" y="514612"/>
                    <a:pt x="4239067" y="512415"/>
                    <a:pt x="4226082" y="511253"/>
                  </a:cubicBezTo>
                  <a:cubicBezTo>
                    <a:pt x="4174145" y="505829"/>
                    <a:pt x="4122606" y="499498"/>
                    <a:pt x="4070934" y="494848"/>
                  </a:cubicBezTo>
                  <a:lnTo>
                    <a:pt x="3915521" y="486065"/>
                  </a:lnTo>
                  <a:lnTo>
                    <a:pt x="3760241" y="484257"/>
                  </a:lnTo>
                  <a:cubicBezTo>
                    <a:pt x="3734405" y="483869"/>
                    <a:pt x="3708571" y="485936"/>
                    <a:pt x="3682734" y="486581"/>
                  </a:cubicBezTo>
                  <a:lnTo>
                    <a:pt x="3605491" y="488907"/>
                  </a:lnTo>
                  <a:cubicBezTo>
                    <a:pt x="3579921" y="489165"/>
                    <a:pt x="3553555" y="491490"/>
                    <a:pt x="3527454" y="493169"/>
                  </a:cubicBezTo>
                  <a:lnTo>
                    <a:pt x="3449151" y="498336"/>
                  </a:lnTo>
                  <a:lnTo>
                    <a:pt x="3410067" y="500532"/>
                  </a:lnTo>
                  <a:lnTo>
                    <a:pt x="3371246" y="504279"/>
                  </a:lnTo>
                  <a:cubicBezTo>
                    <a:pt x="3345410" y="506862"/>
                    <a:pt x="3319575" y="509315"/>
                    <a:pt x="3293739" y="511512"/>
                  </a:cubicBezTo>
                  <a:cubicBezTo>
                    <a:pt x="3087450" y="531662"/>
                    <a:pt x="2885531" y="563180"/>
                    <a:pt x="2689445" y="610198"/>
                  </a:cubicBezTo>
                  <a:cubicBezTo>
                    <a:pt x="2493357" y="657344"/>
                    <a:pt x="2302303" y="719088"/>
                    <a:pt x="2117875" y="800335"/>
                  </a:cubicBezTo>
                  <a:cubicBezTo>
                    <a:pt x="2072298" y="821648"/>
                    <a:pt x="2026854" y="843606"/>
                    <a:pt x="1981276" y="865566"/>
                  </a:cubicBezTo>
                  <a:cubicBezTo>
                    <a:pt x="1937025" y="889978"/>
                    <a:pt x="1891978" y="913229"/>
                    <a:pt x="1847991" y="938676"/>
                  </a:cubicBezTo>
                  <a:lnTo>
                    <a:pt x="1783069" y="978718"/>
                  </a:lnTo>
                  <a:lnTo>
                    <a:pt x="1750609" y="998869"/>
                  </a:lnTo>
                  <a:lnTo>
                    <a:pt x="1734312" y="1008945"/>
                  </a:lnTo>
                  <a:lnTo>
                    <a:pt x="1718547" y="1019924"/>
                  </a:lnTo>
                  <a:lnTo>
                    <a:pt x="1655481" y="1063582"/>
                  </a:lnTo>
                  <a:cubicBezTo>
                    <a:pt x="1634414" y="1078178"/>
                    <a:pt x="1612950" y="1092259"/>
                    <a:pt x="1593077" y="1108664"/>
                  </a:cubicBezTo>
                  <a:lnTo>
                    <a:pt x="1532263" y="1156197"/>
                  </a:lnTo>
                  <a:cubicBezTo>
                    <a:pt x="1511992" y="1172085"/>
                    <a:pt x="1491587" y="1187844"/>
                    <a:pt x="1472509" y="1205152"/>
                  </a:cubicBezTo>
                  <a:lnTo>
                    <a:pt x="1414212" y="1256175"/>
                  </a:lnTo>
                  <a:cubicBezTo>
                    <a:pt x="1395001" y="1273354"/>
                    <a:pt x="1375127" y="1290147"/>
                    <a:pt x="1357242" y="1308359"/>
                  </a:cubicBezTo>
                  <a:cubicBezTo>
                    <a:pt x="1283178" y="1379532"/>
                    <a:pt x="1212163" y="1452513"/>
                    <a:pt x="1153072" y="1529498"/>
                  </a:cubicBezTo>
                  <a:cubicBezTo>
                    <a:pt x="1090933" y="1605578"/>
                    <a:pt x="1043501" y="1685794"/>
                    <a:pt x="1002694" y="1770658"/>
                  </a:cubicBezTo>
                  <a:lnTo>
                    <a:pt x="974076" y="1835371"/>
                  </a:lnTo>
                  <a:lnTo>
                    <a:pt x="949564" y="1903573"/>
                  </a:lnTo>
                  <a:cubicBezTo>
                    <a:pt x="940820" y="1925661"/>
                    <a:pt x="934593" y="1950719"/>
                    <a:pt x="927173" y="1974229"/>
                  </a:cubicBezTo>
                  <a:cubicBezTo>
                    <a:pt x="920019" y="1998254"/>
                    <a:pt x="912468" y="2021504"/>
                    <a:pt x="906107" y="2046952"/>
                  </a:cubicBezTo>
                  <a:cubicBezTo>
                    <a:pt x="853906" y="2245614"/>
                    <a:pt x="809918" y="2463136"/>
                    <a:pt x="751092" y="2676266"/>
                  </a:cubicBezTo>
                  <a:cubicBezTo>
                    <a:pt x="693458" y="2889912"/>
                    <a:pt x="624166" y="3100976"/>
                    <a:pt x="547189" y="3308422"/>
                  </a:cubicBezTo>
                  <a:cubicBezTo>
                    <a:pt x="479617" y="3487580"/>
                    <a:pt x="444109" y="3675523"/>
                    <a:pt x="441195" y="3866306"/>
                  </a:cubicBezTo>
                  <a:cubicBezTo>
                    <a:pt x="438014" y="4057089"/>
                    <a:pt x="469282" y="4250456"/>
                    <a:pt x="527182" y="4439174"/>
                  </a:cubicBezTo>
                  <a:cubicBezTo>
                    <a:pt x="584815" y="4628278"/>
                    <a:pt x="671067" y="4811828"/>
                    <a:pt x="775073" y="4987240"/>
                  </a:cubicBezTo>
                  <a:cubicBezTo>
                    <a:pt x="827009" y="5075075"/>
                    <a:pt x="884246" y="5160327"/>
                    <a:pt x="943206" y="5244933"/>
                  </a:cubicBezTo>
                  <a:cubicBezTo>
                    <a:pt x="1002296" y="5329411"/>
                    <a:pt x="1064964" y="5412337"/>
                    <a:pt x="1133728" y="5490356"/>
                  </a:cubicBezTo>
                  <a:cubicBezTo>
                    <a:pt x="1203949" y="5567728"/>
                    <a:pt x="1279337" y="5642259"/>
                    <a:pt x="1359626" y="5709815"/>
                  </a:cubicBezTo>
                  <a:cubicBezTo>
                    <a:pt x="1398711" y="5744949"/>
                    <a:pt x="1439916" y="5777241"/>
                    <a:pt x="1481254" y="5809146"/>
                  </a:cubicBezTo>
                  <a:cubicBezTo>
                    <a:pt x="1501922" y="5825163"/>
                    <a:pt x="1522325" y="5841309"/>
                    <a:pt x="1543260" y="5856940"/>
                  </a:cubicBezTo>
                  <a:cubicBezTo>
                    <a:pt x="1564591" y="5871923"/>
                    <a:pt x="1585921" y="5886777"/>
                    <a:pt x="1607518" y="5901374"/>
                  </a:cubicBezTo>
                  <a:cubicBezTo>
                    <a:pt x="1778565" y="6019693"/>
                    <a:pt x="1961271" y="6115924"/>
                    <a:pt x="2145566" y="6193814"/>
                  </a:cubicBezTo>
                  <a:lnTo>
                    <a:pt x="2214991" y="6221844"/>
                  </a:lnTo>
                  <a:lnTo>
                    <a:pt x="2249307" y="6236182"/>
                  </a:lnTo>
                  <a:cubicBezTo>
                    <a:pt x="2260702" y="6241089"/>
                    <a:pt x="2272625" y="6244577"/>
                    <a:pt x="2284285" y="6248711"/>
                  </a:cubicBezTo>
                  <a:lnTo>
                    <a:pt x="2354241" y="6273124"/>
                  </a:lnTo>
                  <a:cubicBezTo>
                    <a:pt x="2360070" y="6275190"/>
                    <a:pt x="2365899" y="6277128"/>
                    <a:pt x="2371597" y="6279324"/>
                  </a:cubicBezTo>
                  <a:cubicBezTo>
                    <a:pt x="2377161" y="6281778"/>
                    <a:pt x="2382329" y="6285007"/>
                    <a:pt x="2387894" y="6287719"/>
                  </a:cubicBezTo>
                  <a:cubicBezTo>
                    <a:pt x="2398757" y="6293274"/>
                    <a:pt x="2410153" y="6297666"/>
                    <a:pt x="2421414" y="6302186"/>
                  </a:cubicBezTo>
                  <a:lnTo>
                    <a:pt x="2489117" y="6329441"/>
                  </a:lnTo>
                  <a:lnTo>
                    <a:pt x="2522902" y="6343134"/>
                  </a:lnTo>
                  <a:cubicBezTo>
                    <a:pt x="2534165" y="6347654"/>
                    <a:pt x="2545294" y="6352563"/>
                    <a:pt x="2556953" y="6356051"/>
                  </a:cubicBezTo>
                  <a:lnTo>
                    <a:pt x="2695009" y="6401905"/>
                  </a:lnTo>
                  <a:cubicBezTo>
                    <a:pt x="2880895" y="6457190"/>
                    <a:pt x="3073141" y="6489095"/>
                    <a:pt x="3268035" y="6501238"/>
                  </a:cubicBezTo>
                  <a:cubicBezTo>
                    <a:pt x="3292413" y="6502659"/>
                    <a:pt x="3316527" y="6505629"/>
                    <a:pt x="3341038" y="6506145"/>
                  </a:cubicBezTo>
                  <a:lnTo>
                    <a:pt x="3414703" y="6507050"/>
                  </a:lnTo>
                  <a:lnTo>
                    <a:pt x="3488237" y="6508212"/>
                  </a:lnTo>
                  <a:cubicBezTo>
                    <a:pt x="3500690" y="6508729"/>
                    <a:pt x="3512483" y="6508471"/>
                    <a:pt x="3524142" y="6507955"/>
                  </a:cubicBezTo>
                  <a:lnTo>
                    <a:pt x="3559252" y="6506921"/>
                  </a:lnTo>
                  <a:cubicBezTo>
                    <a:pt x="3582835" y="6506792"/>
                    <a:pt x="3605889" y="6504467"/>
                    <a:pt x="3629207" y="6503045"/>
                  </a:cubicBezTo>
                  <a:cubicBezTo>
                    <a:pt x="3652526" y="6502012"/>
                    <a:pt x="3675579" y="6499171"/>
                    <a:pt x="3698633" y="6496845"/>
                  </a:cubicBezTo>
                  <a:cubicBezTo>
                    <a:pt x="3710160" y="6495683"/>
                    <a:pt x="3721819" y="6494907"/>
                    <a:pt x="3733213" y="6493357"/>
                  </a:cubicBezTo>
                  <a:lnTo>
                    <a:pt x="3767529" y="6488707"/>
                  </a:lnTo>
                  <a:lnTo>
                    <a:pt x="3801845" y="6484057"/>
                  </a:lnTo>
                  <a:lnTo>
                    <a:pt x="3835895" y="6478116"/>
                  </a:lnTo>
                  <a:cubicBezTo>
                    <a:pt x="4017673" y="6446727"/>
                    <a:pt x="4194152" y="6390281"/>
                    <a:pt x="4364801" y="6308517"/>
                  </a:cubicBezTo>
                  <a:cubicBezTo>
                    <a:pt x="4535583" y="6227139"/>
                    <a:pt x="4700138" y="6120962"/>
                    <a:pt x="4861379" y="6000576"/>
                  </a:cubicBezTo>
                  <a:cubicBezTo>
                    <a:pt x="5022621" y="5879931"/>
                    <a:pt x="5180684" y="5745337"/>
                    <a:pt x="5341263" y="5605834"/>
                  </a:cubicBezTo>
                  <a:lnTo>
                    <a:pt x="5587301" y="5390379"/>
                  </a:lnTo>
                  <a:cubicBezTo>
                    <a:pt x="5674216" y="5315718"/>
                    <a:pt x="5761527" y="5244416"/>
                    <a:pt x="5849105" y="5176344"/>
                  </a:cubicBezTo>
                  <a:lnTo>
                    <a:pt x="5890489" y="5145260"/>
                  </a:lnTo>
                  <a:lnTo>
                    <a:pt x="5890489" y="5995323"/>
                  </a:lnTo>
                  <a:lnTo>
                    <a:pt x="5811477" y="6077819"/>
                  </a:lnTo>
                  <a:cubicBezTo>
                    <a:pt x="5654739" y="6238377"/>
                    <a:pt x="5487138" y="6396093"/>
                    <a:pt x="5301384" y="6542958"/>
                  </a:cubicBezTo>
                  <a:lnTo>
                    <a:pt x="5252008" y="6578438"/>
                  </a:lnTo>
                  <a:lnTo>
                    <a:pt x="1653730" y="6578438"/>
                  </a:lnTo>
                  <a:lnTo>
                    <a:pt x="1549768" y="6488821"/>
                  </a:lnTo>
                  <a:cubicBezTo>
                    <a:pt x="1461976" y="6409495"/>
                    <a:pt x="1378573" y="6327182"/>
                    <a:pt x="1298282" y="6243932"/>
                  </a:cubicBezTo>
                  <a:cubicBezTo>
                    <a:pt x="1278277" y="6223006"/>
                    <a:pt x="1258138" y="6202210"/>
                    <a:pt x="1237999" y="6181671"/>
                  </a:cubicBezTo>
                  <a:lnTo>
                    <a:pt x="1179967" y="6117862"/>
                  </a:lnTo>
                  <a:lnTo>
                    <a:pt x="1121936" y="6054569"/>
                  </a:lnTo>
                  <a:cubicBezTo>
                    <a:pt x="1102328" y="6033644"/>
                    <a:pt x="1084573" y="6011427"/>
                    <a:pt x="1065628" y="5990243"/>
                  </a:cubicBezTo>
                  <a:cubicBezTo>
                    <a:pt x="1028662" y="5947099"/>
                    <a:pt x="990239" y="5904991"/>
                    <a:pt x="954335" y="5861460"/>
                  </a:cubicBezTo>
                  <a:cubicBezTo>
                    <a:pt x="936050" y="5840018"/>
                    <a:pt x="917634" y="5818446"/>
                    <a:pt x="898953" y="5797393"/>
                  </a:cubicBezTo>
                  <a:cubicBezTo>
                    <a:pt x="880404" y="5776208"/>
                    <a:pt x="861325" y="5755412"/>
                    <a:pt x="842908" y="5733582"/>
                  </a:cubicBezTo>
                  <a:cubicBezTo>
                    <a:pt x="767919" y="5647942"/>
                    <a:pt x="693061" y="5561786"/>
                    <a:pt x="622442" y="5471884"/>
                  </a:cubicBezTo>
                  <a:cubicBezTo>
                    <a:pt x="551559" y="5382112"/>
                    <a:pt x="486639" y="5287430"/>
                    <a:pt x="425559" y="5190036"/>
                  </a:cubicBezTo>
                  <a:cubicBezTo>
                    <a:pt x="303668" y="4994990"/>
                    <a:pt x="200193" y="4786123"/>
                    <a:pt x="123877" y="4564210"/>
                  </a:cubicBezTo>
                  <a:cubicBezTo>
                    <a:pt x="47694" y="4342555"/>
                    <a:pt x="2249" y="4106045"/>
                    <a:pt x="130" y="3865530"/>
                  </a:cubicBezTo>
                  <a:cubicBezTo>
                    <a:pt x="-1328" y="3745403"/>
                    <a:pt x="9537" y="3624629"/>
                    <a:pt x="30602" y="3505793"/>
                  </a:cubicBezTo>
                  <a:cubicBezTo>
                    <a:pt x="51802" y="3386828"/>
                    <a:pt x="84659" y="3270059"/>
                    <a:pt x="126924" y="3157164"/>
                  </a:cubicBezTo>
                  <a:cubicBezTo>
                    <a:pt x="200457" y="2959276"/>
                    <a:pt x="271737" y="2761388"/>
                    <a:pt x="334803" y="2560530"/>
                  </a:cubicBezTo>
                  <a:lnTo>
                    <a:pt x="381176" y="2409144"/>
                  </a:lnTo>
                  <a:lnTo>
                    <a:pt x="425825" y="2255819"/>
                  </a:lnTo>
                  <a:lnTo>
                    <a:pt x="470210" y="2099523"/>
                  </a:lnTo>
                  <a:lnTo>
                    <a:pt x="492998" y="2020213"/>
                  </a:lnTo>
                  <a:lnTo>
                    <a:pt x="517509" y="1939224"/>
                  </a:lnTo>
                  <a:cubicBezTo>
                    <a:pt x="525061" y="1912485"/>
                    <a:pt x="534866" y="1884586"/>
                    <a:pt x="544007" y="1857201"/>
                  </a:cubicBezTo>
                  <a:cubicBezTo>
                    <a:pt x="553680" y="1829559"/>
                    <a:pt x="561496" y="1802304"/>
                    <a:pt x="573288" y="1774274"/>
                  </a:cubicBezTo>
                  <a:lnTo>
                    <a:pt x="606146" y="1690832"/>
                  </a:lnTo>
                  <a:cubicBezTo>
                    <a:pt x="618467" y="1663060"/>
                    <a:pt x="631716" y="1635417"/>
                    <a:pt x="644569" y="1607775"/>
                  </a:cubicBezTo>
                  <a:cubicBezTo>
                    <a:pt x="698625" y="1498368"/>
                    <a:pt x="763413" y="1391287"/>
                    <a:pt x="837874" y="1297638"/>
                  </a:cubicBezTo>
                  <a:cubicBezTo>
                    <a:pt x="910348" y="1201278"/>
                    <a:pt x="990107" y="1115897"/>
                    <a:pt x="1069602" y="1032194"/>
                  </a:cubicBezTo>
                  <a:cubicBezTo>
                    <a:pt x="1089079" y="1010624"/>
                    <a:pt x="1110012" y="990990"/>
                    <a:pt x="1130548" y="970839"/>
                  </a:cubicBezTo>
                  <a:lnTo>
                    <a:pt x="1192024" y="910129"/>
                  </a:lnTo>
                  <a:cubicBezTo>
                    <a:pt x="1212031" y="889462"/>
                    <a:pt x="1234024" y="870475"/>
                    <a:pt x="1255356" y="850841"/>
                  </a:cubicBezTo>
                  <a:lnTo>
                    <a:pt x="1319614" y="792068"/>
                  </a:lnTo>
                  <a:cubicBezTo>
                    <a:pt x="1340680" y="772176"/>
                    <a:pt x="1363469" y="753834"/>
                    <a:pt x="1385728" y="734975"/>
                  </a:cubicBezTo>
                  <a:lnTo>
                    <a:pt x="1452768" y="678528"/>
                  </a:lnTo>
                  <a:lnTo>
                    <a:pt x="1469594" y="664449"/>
                  </a:lnTo>
                  <a:lnTo>
                    <a:pt x="1487083" y="651015"/>
                  </a:lnTo>
                  <a:lnTo>
                    <a:pt x="1522193" y="624277"/>
                  </a:lnTo>
                  <a:lnTo>
                    <a:pt x="1592415" y="570671"/>
                  </a:lnTo>
                  <a:cubicBezTo>
                    <a:pt x="1640110" y="535925"/>
                    <a:pt x="1689531" y="503245"/>
                    <a:pt x="1738287" y="469402"/>
                  </a:cubicBezTo>
                  <a:cubicBezTo>
                    <a:pt x="1788634" y="438015"/>
                    <a:pt x="1839643" y="407013"/>
                    <a:pt x="1890918" y="376530"/>
                  </a:cubicBezTo>
                  <a:cubicBezTo>
                    <a:pt x="2098400" y="258209"/>
                    <a:pt x="2323503" y="166241"/>
                    <a:pt x="2555363" y="105274"/>
                  </a:cubicBezTo>
                  <a:cubicBezTo>
                    <a:pt x="2787223" y="44047"/>
                    <a:pt x="3024516" y="12013"/>
                    <a:pt x="3259291" y="3229"/>
                  </a:cubicBezTo>
                  <a:lnTo>
                    <a:pt x="3347265" y="903"/>
                  </a:ln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17106C81-A3F0-4DA0-9368-6BBCDB9648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5999" y="52997"/>
              <a:ext cx="6093363" cy="6805004"/>
            </a:xfrm>
            <a:custGeom>
              <a:avLst/>
              <a:gdLst>
                <a:gd name="connsiteX0" fmla="*/ 3517682 w 5890491"/>
                <a:gd name="connsiteY0" fmla="*/ 0 h 6578439"/>
                <a:gd name="connsiteX1" fmla="*/ 5849513 w 5890491"/>
                <a:gd name="connsiteY1" fmla="*/ 841730 h 6578439"/>
                <a:gd name="connsiteX2" fmla="*/ 5890491 w 5890491"/>
                <a:gd name="connsiteY2" fmla="*/ 879061 h 6578439"/>
                <a:gd name="connsiteX3" fmla="*/ 5890491 w 5890491"/>
                <a:gd name="connsiteY3" fmla="*/ 2034114 h 6578439"/>
                <a:gd name="connsiteX4" fmla="*/ 5757065 w 5890491"/>
                <a:gd name="connsiteY4" fmla="*/ 1854938 h 6578439"/>
                <a:gd name="connsiteX5" fmla="*/ 5564060 w 5890491"/>
                <a:gd name="connsiteY5" fmla="*/ 1642182 h 6578439"/>
                <a:gd name="connsiteX6" fmla="*/ 3517551 w 5890491"/>
                <a:gd name="connsiteY6" fmla="*/ 790012 h 6578439"/>
                <a:gd name="connsiteX7" fmla="*/ 1611552 w 5890491"/>
                <a:gd name="connsiteY7" fmla="*/ 1543282 h 6578439"/>
                <a:gd name="connsiteX8" fmla="*/ 1340656 w 5890491"/>
                <a:gd name="connsiteY8" fmla="*/ 1897925 h 6578439"/>
                <a:gd name="connsiteX9" fmla="*/ 1201705 w 5890491"/>
                <a:gd name="connsiteY9" fmla="*/ 2361213 h 6578439"/>
                <a:gd name="connsiteX10" fmla="*/ 852705 w 5890491"/>
                <a:gd name="connsiteY10" fmla="*/ 3529176 h 6578439"/>
                <a:gd name="connsiteX11" fmla="*/ 863863 w 5890491"/>
                <a:gd name="connsiteY11" fmla="*/ 4437051 h 6578439"/>
                <a:gd name="connsiteX12" fmla="*/ 1413569 w 5890491"/>
                <a:gd name="connsiteY12" fmla="*/ 5357174 h 6578439"/>
                <a:gd name="connsiteX13" fmla="*/ 2339129 w 5890491"/>
                <a:gd name="connsiteY13" fmla="*/ 6143367 h 6578439"/>
                <a:gd name="connsiteX14" fmla="*/ 3439449 w 5890491"/>
                <a:gd name="connsiteY14" fmla="*/ 6420049 h 6578439"/>
                <a:gd name="connsiteX15" fmla="*/ 5251388 w 5890491"/>
                <a:gd name="connsiteY15" fmla="*/ 5349009 h 6578439"/>
                <a:gd name="connsiteX16" fmla="*/ 5657731 w 5890491"/>
                <a:gd name="connsiteY16" fmla="*/ 4959205 h 6578439"/>
                <a:gd name="connsiteX17" fmla="*/ 5836127 w 5890491"/>
                <a:gd name="connsiteY17" fmla="*/ 4792052 h 6578439"/>
                <a:gd name="connsiteX18" fmla="*/ 5890491 w 5890491"/>
                <a:gd name="connsiteY18" fmla="*/ 4738662 h 6578439"/>
                <a:gd name="connsiteX19" fmla="*/ 5890491 w 5890491"/>
                <a:gd name="connsiteY19" fmla="*/ 5821964 h 6578439"/>
                <a:gd name="connsiteX20" fmla="*/ 5802001 w 5890491"/>
                <a:gd name="connsiteY20" fmla="*/ 5907904 h 6578439"/>
                <a:gd name="connsiteX21" fmla="*/ 5294358 w 5890491"/>
                <a:gd name="connsiteY21" fmla="*/ 6397505 h 6578439"/>
                <a:gd name="connsiteX22" fmla="*/ 5077178 w 5890491"/>
                <a:gd name="connsiteY22" fmla="*/ 6578439 h 6578439"/>
                <a:gd name="connsiteX23" fmla="*/ 1567290 w 5890491"/>
                <a:gd name="connsiteY23" fmla="*/ 6578439 h 6578439"/>
                <a:gd name="connsiteX24" fmla="*/ 1508588 w 5890491"/>
                <a:gd name="connsiteY24" fmla="*/ 6535186 h 6578439"/>
                <a:gd name="connsiteX25" fmla="*/ 826498 w 5890491"/>
                <a:gd name="connsiteY25" fmla="*/ 5876034 h 6578439"/>
                <a:gd name="connsiteX26" fmla="*/ 122403 w 5890491"/>
                <a:gd name="connsiteY26" fmla="*/ 3255655 h 6578439"/>
                <a:gd name="connsiteX27" fmla="*/ 1061197 w 5890491"/>
                <a:gd name="connsiteY27" fmla="*/ 984650 h 6578439"/>
                <a:gd name="connsiteX28" fmla="*/ 3517682 w 5890491"/>
                <a:gd name="connsiteY28"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90491" h="6578439">
                  <a:moveTo>
                    <a:pt x="3517682" y="0"/>
                  </a:moveTo>
                  <a:cubicBezTo>
                    <a:pt x="4402017" y="0"/>
                    <a:pt x="5213742" y="315483"/>
                    <a:pt x="5849513" y="841730"/>
                  </a:cubicBezTo>
                  <a:lnTo>
                    <a:pt x="5890491" y="879061"/>
                  </a:lnTo>
                  <a:lnTo>
                    <a:pt x="5890491" y="2034114"/>
                  </a:lnTo>
                  <a:lnTo>
                    <a:pt x="5757065" y="1854938"/>
                  </a:lnTo>
                  <a:cubicBezTo>
                    <a:pt x="5696443" y="1781264"/>
                    <a:pt x="5632076" y="1710299"/>
                    <a:pt x="5564060" y="1642182"/>
                  </a:cubicBezTo>
                  <a:cubicBezTo>
                    <a:pt x="5015393" y="1092636"/>
                    <a:pt x="4288592" y="790012"/>
                    <a:pt x="3517551" y="790012"/>
                  </a:cubicBezTo>
                  <a:cubicBezTo>
                    <a:pt x="2701750" y="790012"/>
                    <a:pt x="2131676" y="1015335"/>
                    <a:pt x="1611552" y="1543282"/>
                  </a:cubicBezTo>
                  <a:cubicBezTo>
                    <a:pt x="1435754" y="1721722"/>
                    <a:pt x="1375945" y="1822729"/>
                    <a:pt x="1340656" y="1897925"/>
                  </a:cubicBezTo>
                  <a:cubicBezTo>
                    <a:pt x="1289148" y="2007623"/>
                    <a:pt x="1252432" y="2155907"/>
                    <a:pt x="1201705" y="2361213"/>
                  </a:cubicBezTo>
                  <a:cubicBezTo>
                    <a:pt x="1133721" y="2635919"/>
                    <a:pt x="1040568" y="3012290"/>
                    <a:pt x="852705" y="3529176"/>
                  </a:cubicBezTo>
                  <a:cubicBezTo>
                    <a:pt x="749952" y="3811784"/>
                    <a:pt x="753584" y="4108747"/>
                    <a:pt x="863863" y="4437051"/>
                  </a:cubicBezTo>
                  <a:cubicBezTo>
                    <a:pt x="964800" y="4737438"/>
                    <a:pt x="1154869" y="5055603"/>
                    <a:pt x="1413569" y="5357174"/>
                  </a:cubicBezTo>
                  <a:cubicBezTo>
                    <a:pt x="1718326" y="5712343"/>
                    <a:pt x="2021008" y="5969404"/>
                    <a:pt x="2339129" y="6143367"/>
                  </a:cubicBezTo>
                  <a:cubicBezTo>
                    <a:pt x="2679565" y="6329577"/>
                    <a:pt x="3039591" y="6420049"/>
                    <a:pt x="3439449" y="6420049"/>
                  </a:cubicBezTo>
                  <a:cubicBezTo>
                    <a:pt x="4142246" y="6420049"/>
                    <a:pt x="4633828" y="5976251"/>
                    <a:pt x="5251388" y="5349009"/>
                  </a:cubicBezTo>
                  <a:cubicBezTo>
                    <a:pt x="5389949" y="5208364"/>
                    <a:pt x="5526047" y="5081677"/>
                    <a:pt x="5657731" y="4959205"/>
                  </a:cubicBezTo>
                  <a:cubicBezTo>
                    <a:pt x="5719520" y="4901722"/>
                    <a:pt x="5779200" y="4846206"/>
                    <a:pt x="5836127" y="4792052"/>
                  </a:cubicBezTo>
                  <a:lnTo>
                    <a:pt x="5890491" y="4738662"/>
                  </a:lnTo>
                  <a:lnTo>
                    <a:pt x="5890491" y="5821964"/>
                  </a:lnTo>
                  <a:lnTo>
                    <a:pt x="5802001"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4B3B35E8-1AF4-4D76-93A5-B0B0884083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52997"/>
              <a:ext cx="6093362" cy="6805004"/>
            </a:xfrm>
            <a:custGeom>
              <a:avLst/>
              <a:gdLst>
                <a:gd name="connsiteX0" fmla="*/ 5890490 w 5890490"/>
                <a:gd name="connsiteY0" fmla="*/ 5389037 h 6578439"/>
                <a:gd name="connsiteX1" fmla="*/ 5890490 w 5890490"/>
                <a:gd name="connsiteY1" fmla="*/ 5855587 h 6578439"/>
                <a:gd name="connsiteX2" fmla="*/ 5784593 w 5890490"/>
                <a:gd name="connsiteY2" fmla="*/ 5962054 h 6578439"/>
                <a:gd name="connsiteX3" fmla="*/ 5663414 w 5890490"/>
                <a:gd name="connsiteY3" fmla="*/ 6082564 h 6578439"/>
                <a:gd name="connsiteX4" fmla="*/ 5147099 w 5890490"/>
                <a:gd name="connsiteY4" fmla="*/ 6547726 h 6578439"/>
                <a:gd name="connsiteX5" fmla="*/ 5105015 w 5890490"/>
                <a:gd name="connsiteY5" fmla="*/ 6578439 h 6578439"/>
                <a:gd name="connsiteX6" fmla="*/ 4385601 w 5890490"/>
                <a:gd name="connsiteY6" fmla="*/ 6578439 h 6578439"/>
                <a:gd name="connsiteX7" fmla="*/ 4507252 w 5890490"/>
                <a:gd name="connsiteY7" fmla="*/ 6515968 h 6578439"/>
                <a:gd name="connsiteX8" fmla="*/ 4909330 w 5890490"/>
                <a:gd name="connsiteY8" fmla="*/ 6253453 h 6578439"/>
                <a:gd name="connsiteX9" fmla="*/ 5411374 w 5890490"/>
                <a:gd name="connsiteY9" fmla="*/ 5828544 h 6578439"/>
                <a:gd name="connsiteX10" fmla="*/ 5533570 w 5890490"/>
                <a:gd name="connsiteY10" fmla="*/ 5714534 h 6578439"/>
                <a:gd name="connsiteX11" fmla="*/ 5657425 w 5890490"/>
                <a:gd name="connsiteY11" fmla="*/ 5597650 h 6578439"/>
                <a:gd name="connsiteX12" fmla="*/ 3336813 w 5890490"/>
                <a:gd name="connsiteY12" fmla="*/ 499 h 6578439"/>
                <a:gd name="connsiteX13" fmla="*/ 3513674 w 5890490"/>
                <a:gd name="connsiteY13" fmla="*/ 1202 h 6578439"/>
                <a:gd name="connsiteX14" fmla="*/ 3602743 w 5890490"/>
                <a:gd name="connsiteY14" fmla="*/ 4827 h 6578439"/>
                <a:gd name="connsiteX15" fmla="*/ 3647213 w 5890490"/>
                <a:gd name="connsiteY15" fmla="*/ 6703 h 6578439"/>
                <a:gd name="connsiteX16" fmla="*/ 3691684 w 5890490"/>
                <a:gd name="connsiteY16" fmla="*/ 9453 h 6578439"/>
                <a:gd name="connsiteX17" fmla="*/ 3868927 w 5890490"/>
                <a:gd name="connsiteY17" fmla="*/ 27080 h 6578439"/>
                <a:gd name="connsiteX18" fmla="*/ 5200872 w 5890490"/>
                <a:gd name="connsiteY18" fmla="*/ 472240 h 6578439"/>
                <a:gd name="connsiteX19" fmla="*/ 5772711 w 5890490"/>
                <a:gd name="connsiteY19" fmla="*/ 866334 h 6578439"/>
                <a:gd name="connsiteX20" fmla="*/ 5890490 w 5890490"/>
                <a:gd name="connsiteY20" fmla="*/ 972426 h 6578439"/>
                <a:gd name="connsiteX21" fmla="*/ 5890490 w 5890490"/>
                <a:gd name="connsiteY21" fmla="*/ 1158576 h 6578439"/>
                <a:gd name="connsiteX22" fmla="*/ 5676045 w 5890490"/>
                <a:gd name="connsiteY22" fmla="*/ 986969 h 6578439"/>
                <a:gd name="connsiteX23" fmla="*/ 5103776 w 5890490"/>
                <a:gd name="connsiteY23" fmla="*/ 655879 h 6578439"/>
                <a:gd name="connsiteX24" fmla="*/ 4482465 w 5890490"/>
                <a:gd name="connsiteY24" fmla="*/ 440363 h 6578439"/>
                <a:gd name="connsiteX25" fmla="*/ 4402444 w 5890490"/>
                <a:gd name="connsiteY25" fmla="*/ 422111 h 6578439"/>
                <a:gd name="connsiteX26" fmla="*/ 4322423 w 5890490"/>
                <a:gd name="connsiteY26" fmla="*/ 404610 h 6578439"/>
                <a:gd name="connsiteX27" fmla="*/ 4241892 w 5890490"/>
                <a:gd name="connsiteY27" fmla="*/ 389858 h 6578439"/>
                <a:gd name="connsiteX28" fmla="*/ 4201627 w 5890490"/>
                <a:gd name="connsiteY28" fmla="*/ 382483 h 6578439"/>
                <a:gd name="connsiteX29" fmla="*/ 4161234 w 5890490"/>
                <a:gd name="connsiteY29" fmla="*/ 375857 h 6578439"/>
                <a:gd name="connsiteX30" fmla="*/ 3999280 w 5890490"/>
                <a:gd name="connsiteY30" fmla="*/ 353606 h 6578439"/>
                <a:gd name="connsiteX31" fmla="*/ 3836817 w 5890490"/>
                <a:gd name="connsiteY31" fmla="*/ 338480 h 6578439"/>
                <a:gd name="connsiteX32" fmla="*/ 3673972 w 5890490"/>
                <a:gd name="connsiteY32" fmla="*/ 330604 h 6578439"/>
                <a:gd name="connsiteX33" fmla="*/ 3511126 w 5890490"/>
                <a:gd name="connsiteY33" fmla="*/ 328978 h 6578439"/>
                <a:gd name="connsiteX34" fmla="*/ 3183142 w 5890490"/>
                <a:gd name="connsiteY34" fmla="*/ 342854 h 6578439"/>
                <a:gd name="connsiteX35" fmla="*/ 2541444 w 5890490"/>
                <a:gd name="connsiteY35" fmla="*/ 439988 h 6578439"/>
                <a:gd name="connsiteX36" fmla="*/ 1933895 w 5890490"/>
                <a:gd name="connsiteY36" fmla="*/ 650505 h 6578439"/>
                <a:gd name="connsiteX37" fmla="*/ 1378079 w 5890490"/>
                <a:gd name="connsiteY37" fmla="*/ 983905 h 6578439"/>
                <a:gd name="connsiteX38" fmla="*/ 1312967 w 5890490"/>
                <a:gd name="connsiteY38" fmla="*/ 1033660 h 6578439"/>
                <a:gd name="connsiteX39" fmla="*/ 1248364 w 5890490"/>
                <a:gd name="connsiteY39" fmla="*/ 1084413 h 6578439"/>
                <a:gd name="connsiteX40" fmla="*/ 1185163 w 5890490"/>
                <a:gd name="connsiteY40" fmla="*/ 1137168 h 6578439"/>
                <a:gd name="connsiteX41" fmla="*/ 1122852 w 5890490"/>
                <a:gd name="connsiteY41" fmla="*/ 1190922 h 6578439"/>
                <a:gd name="connsiteX42" fmla="*/ 892092 w 5890490"/>
                <a:gd name="connsiteY42" fmla="*/ 1421440 h 6578439"/>
                <a:gd name="connsiteX43" fmla="*/ 707202 w 5890490"/>
                <a:gd name="connsiteY43" fmla="*/ 1684212 h 6578439"/>
                <a:gd name="connsiteX44" fmla="*/ 670121 w 5890490"/>
                <a:gd name="connsiteY44" fmla="*/ 1756093 h 6578439"/>
                <a:gd name="connsiteX45" fmla="*/ 637630 w 5890490"/>
                <a:gd name="connsiteY45" fmla="*/ 1830724 h 6578439"/>
                <a:gd name="connsiteX46" fmla="*/ 607685 w 5890490"/>
                <a:gd name="connsiteY46" fmla="*/ 1907105 h 6578439"/>
                <a:gd name="connsiteX47" fmla="*/ 580034 w 5890490"/>
                <a:gd name="connsiteY47" fmla="*/ 1984986 h 6578439"/>
                <a:gd name="connsiteX48" fmla="*/ 481919 w 5890490"/>
                <a:gd name="connsiteY48" fmla="*/ 2304386 h 6578439"/>
                <a:gd name="connsiteX49" fmla="*/ 433881 w 5890490"/>
                <a:gd name="connsiteY49" fmla="*/ 2465399 h 6578439"/>
                <a:gd name="connsiteX50" fmla="*/ 384442 w 5890490"/>
                <a:gd name="connsiteY50" fmla="*/ 2626163 h 6578439"/>
                <a:gd name="connsiteX51" fmla="*/ 166039 w 5890490"/>
                <a:gd name="connsiteY51" fmla="*/ 3261338 h 6578439"/>
                <a:gd name="connsiteX52" fmla="*/ 56202 w 5890490"/>
                <a:gd name="connsiteY52" fmla="*/ 3910265 h 6578439"/>
                <a:gd name="connsiteX53" fmla="*/ 93664 w 5890490"/>
                <a:gd name="connsiteY53" fmla="*/ 4237292 h 6578439"/>
                <a:gd name="connsiteX54" fmla="*/ 111758 w 5890490"/>
                <a:gd name="connsiteY54" fmla="*/ 4317548 h 6578439"/>
                <a:gd name="connsiteX55" fmla="*/ 133038 w 5890490"/>
                <a:gd name="connsiteY55" fmla="*/ 4397054 h 6578439"/>
                <a:gd name="connsiteX56" fmla="*/ 157757 w 5890490"/>
                <a:gd name="connsiteY56" fmla="*/ 4475560 h 6578439"/>
                <a:gd name="connsiteX57" fmla="*/ 185153 w 5890490"/>
                <a:gd name="connsiteY57" fmla="*/ 4553066 h 6578439"/>
                <a:gd name="connsiteX58" fmla="*/ 493642 w 5890490"/>
                <a:gd name="connsiteY58" fmla="*/ 5132239 h 6578439"/>
                <a:gd name="connsiteX59" fmla="*/ 914391 w 5890490"/>
                <a:gd name="connsiteY59" fmla="*/ 5636528 h 6578439"/>
                <a:gd name="connsiteX60" fmla="*/ 1402034 w 5890490"/>
                <a:gd name="connsiteY60" fmla="*/ 6076188 h 6578439"/>
                <a:gd name="connsiteX61" fmla="*/ 1664397 w 5890490"/>
                <a:gd name="connsiteY61" fmla="*/ 6267079 h 6578439"/>
                <a:gd name="connsiteX62" fmla="*/ 1938992 w 5890490"/>
                <a:gd name="connsiteY62" fmla="*/ 6434343 h 6578439"/>
                <a:gd name="connsiteX63" fmla="*/ 2225931 w 5890490"/>
                <a:gd name="connsiteY63" fmla="*/ 6574322 h 6578439"/>
                <a:gd name="connsiteX64" fmla="*/ 2236328 w 5890490"/>
                <a:gd name="connsiteY64" fmla="*/ 6578439 h 6578439"/>
                <a:gd name="connsiteX65" fmla="*/ 1504665 w 5890490"/>
                <a:gd name="connsiteY65" fmla="*/ 6578439 h 6578439"/>
                <a:gd name="connsiteX66" fmla="*/ 1456827 w 5890490"/>
                <a:gd name="connsiteY66" fmla="*/ 6543476 h 6578439"/>
                <a:gd name="connsiteX67" fmla="*/ 1188475 w 5890490"/>
                <a:gd name="connsiteY67" fmla="*/ 6314083 h 6578439"/>
                <a:gd name="connsiteX68" fmla="*/ 721728 w 5890490"/>
                <a:gd name="connsiteY68" fmla="*/ 5798666 h 6578439"/>
                <a:gd name="connsiteX69" fmla="*/ 344175 w 5890490"/>
                <a:gd name="connsiteY69" fmla="*/ 5219495 h 6578439"/>
                <a:gd name="connsiteX70" fmla="*/ 87293 w 5890490"/>
                <a:gd name="connsiteY70" fmla="*/ 4583569 h 6578439"/>
                <a:gd name="connsiteX71" fmla="*/ 65886 w 5890490"/>
                <a:gd name="connsiteY71" fmla="*/ 4500813 h 6578439"/>
                <a:gd name="connsiteX72" fmla="*/ 47409 w 5890490"/>
                <a:gd name="connsiteY72" fmla="*/ 4417431 h 6578439"/>
                <a:gd name="connsiteX73" fmla="*/ 39000 w 5890490"/>
                <a:gd name="connsiteY73" fmla="*/ 4375677 h 6578439"/>
                <a:gd name="connsiteX74" fmla="*/ 31610 w 5890490"/>
                <a:gd name="connsiteY74" fmla="*/ 4333674 h 6578439"/>
                <a:gd name="connsiteX75" fmla="*/ 18868 w 5890490"/>
                <a:gd name="connsiteY75" fmla="*/ 4249417 h 6578439"/>
                <a:gd name="connsiteX76" fmla="*/ 646 w 5890490"/>
                <a:gd name="connsiteY76" fmla="*/ 3910265 h 6578439"/>
                <a:gd name="connsiteX77" fmla="*/ 130234 w 5890490"/>
                <a:gd name="connsiteY77" fmla="*/ 3248337 h 6578439"/>
                <a:gd name="connsiteX78" fmla="*/ 335383 w 5890490"/>
                <a:gd name="connsiteY78" fmla="*/ 2611911 h 6578439"/>
                <a:gd name="connsiteX79" fmla="*/ 487272 w 5890490"/>
                <a:gd name="connsiteY79" fmla="*/ 1958609 h 6578439"/>
                <a:gd name="connsiteX80" fmla="*/ 508550 w 5890490"/>
                <a:gd name="connsiteY80" fmla="*/ 1876227 h 6578439"/>
                <a:gd name="connsiteX81" fmla="*/ 531742 w 5890490"/>
                <a:gd name="connsiteY81" fmla="*/ 1793721 h 6578439"/>
                <a:gd name="connsiteX82" fmla="*/ 558245 w 5890490"/>
                <a:gd name="connsiteY82" fmla="*/ 1711465 h 6578439"/>
                <a:gd name="connsiteX83" fmla="*/ 590100 w 5890490"/>
                <a:gd name="connsiteY83" fmla="*/ 1630332 h 6578439"/>
                <a:gd name="connsiteX84" fmla="*/ 758680 w 5890490"/>
                <a:gd name="connsiteY84" fmla="*/ 1322433 h 6578439"/>
                <a:gd name="connsiteX85" fmla="*/ 976317 w 5890490"/>
                <a:gd name="connsiteY85" fmla="*/ 1049286 h 6578439"/>
                <a:gd name="connsiteX86" fmla="*/ 1035314 w 5890490"/>
                <a:gd name="connsiteY86" fmla="*/ 985406 h 6578439"/>
                <a:gd name="connsiteX87" fmla="*/ 1095329 w 5890490"/>
                <a:gd name="connsiteY87" fmla="*/ 922526 h 6578439"/>
                <a:gd name="connsiteX88" fmla="*/ 1157384 w 5890490"/>
                <a:gd name="connsiteY88" fmla="*/ 861271 h 6578439"/>
                <a:gd name="connsiteX89" fmla="*/ 1220841 w 5890490"/>
                <a:gd name="connsiteY89" fmla="*/ 801017 h 6578439"/>
                <a:gd name="connsiteX90" fmla="*/ 1286462 w 5890490"/>
                <a:gd name="connsiteY90" fmla="*/ 742886 h 6578439"/>
                <a:gd name="connsiteX91" fmla="*/ 1353233 w 5890490"/>
                <a:gd name="connsiteY91" fmla="*/ 685632 h 6578439"/>
                <a:gd name="connsiteX92" fmla="*/ 1369924 w 5890490"/>
                <a:gd name="connsiteY92" fmla="*/ 671256 h 6578439"/>
                <a:gd name="connsiteX93" fmla="*/ 1387380 w 5890490"/>
                <a:gd name="connsiteY93" fmla="*/ 657755 h 6578439"/>
                <a:gd name="connsiteX94" fmla="*/ 1422422 w 5890490"/>
                <a:gd name="connsiteY94" fmla="*/ 630877 h 6578439"/>
                <a:gd name="connsiteX95" fmla="*/ 1492759 w 5890490"/>
                <a:gd name="connsiteY95" fmla="*/ 577248 h 6578439"/>
                <a:gd name="connsiteX96" fmla="*/ 1528820 w 5890490"/>
                <a:gd name="connsiteY96" fmla="*/ 551496 h 6578439"/>
                <a:gd name="connsiteX97" fmla="*/ 1565390 w 5890490"/>
                <a:gd name="connsiteY97" fmla="*/ 526370 h 6578439"/>
                <a:gd name="connsiteX98" fmla="*/ 1639040 w 5890490"/>
                <a:gd name="connsiteY98" fmla="*/ 476490 h 6578439"/>
                <a:gd name="connsiteX99" fmla="*/ 1792075 w 5890490"/>
                <a:gd name="connsiteY99" fmla="*/ 384859 h 6578439"/>
                <a:gd name="connsiteX100" fmla="*/ 2455943 w 5890490"/>
                <a:gd name="connsiteY100" fmla="*/ 117836 h 6578439"/>
                <a:gd name="connsiteX101" fmla="*/ 3159952 w 5890490"/>
                <a:gd name="connsiteY101" fmla="*/ 7203 h 6578439"/>
                <a:gd name="connsiteX102" fmla="*/ 3336813 w 5890490"/>
                <a:gd name="connsiteY102" fmla="*/ 499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890490" h="6578439">
                  <a:moveTo>
                    <a:pt x="5890490" y="5389037"/>
                  </a:moveTo>
                  <a:lnTo>
                    <a:pt x="5890490" y="5855587"/>
                  </a:lnTo>
                  <a:lnTo>
                    <a:pt x="5784593" y="5962054"/>
                  </a:lnTo>
                  <a:cubicBezTo>
                    <a:pt x="5744454" y="6002308"/>
                    <a:pt x="5704062" y="6042436"/>
                    <a:pt x="5663414" y="6082564"/>
                  </a:cubicBezTo>
                  <a:cubicBezTo>
                    <a:pt x="5500314" y="6242577"/>
                    <a:pt x="5330970" y="6400714"/>
                    <a:pt x="5147099" y="6547726"/>
                  </a:cubicBezTo>
                  <a:lnTo>
                    <a:pt x="5105015" y="6578439"/>
                  </a:lnTo>
                  <a:lnTo>
                    <a:pt x="4385601" y="6578439"/>
                  </a:lnTo>
                  <a:lnTo>
                    <a:pt x="4507252" y="6515968"/>
                  </a:lnTo>
                  <a:cubicBezTo>
                    <a:pt x="4645901" y="6439679"/>
                    <a:pt x="4779837" y="6350961"/>
                    <a:pt x="4909330" y="6253453"/>
                  </a:cubicBezTo>
                  <a:cubicBezTo>
                    <a:pt x="5082369" y="6123567"/>
                    <a:pt x="5248145" y="5979180"/>
                    <a:pt x="5411374" y="5828544"/>
                  </a:cubicBezTo>
                  <a:cubicBezTo>
                    <a:pt x="5452149" y="5790791"/>
                    <a:pt x="5492924" y="5752788"/>
                    <a:pt x="5533570" y="5714534"/>
                  </a:cubicBezTo>
                  <a:lnTo>
                    <a:pt x="5657425" y="5597650"/>
                  </a:lnTo>
                  <a:close/>
                  <a:moveTo>
                    <a:pt x="3336813" y="499"/>
                  </a:moveTo>
                  <a:cubicBezTo>
                    <a:pt x="3395682" y="-392"/>
                    <a:pt x="3454550" y="-48"/>
                    <a:pt x="3513674" y="1202"/>
                  </a:cubicBezTo>
                  <a:lnTo>
                    <a:pt x="3602743" y="4827"/>
                  </a:lnTo>
                  <a:lnTo>
                    <a:pt x="3647213" y="6703"/>
                  </a:lnTo>
                  <a:cubicBezTo>
                    <a:pt x="3661994" y="7327"/>
                    <a:pt x="3676903" y="7703"/>
                    <a:pt x="3691684" y="9453"/>
                  </a:cubicBezTo>
                  <a:lnTo>
                    <a:pt x="3868927" y="27080"/>
                  </a:lnTo>
                  <a:cubicBezTo>
                    <a:pt x="4340645" y="85584"/>
                    <a:pt x="4795160" y="243221"/>
                    <a:pt x="5200872" y="472240"/>
                  </a:cubicBezTo>
                  <a:cubicBezTo>
                    <a:pt x="5403855" y="587124"/>
                    <a:pt x="5594988" y="719447"/>
                    <a:pt x="5772711" y="866334"/>
                  </a:cubicBezTo>
                  <a:lnTo>
                    <a:pt x="5890490" y="972426"/>
                  </a:lnTo>
                  <a:lnTo>
                    <a:pt x="5890490" y="1158576"/>
                  </a:lnTo>
                  <a:lnTo>
                    <a:pt x="5676045" y="986969"/>
                  </a:lnTo>
                  <a:cubicBezTo>
                    <a:pt x="5496587" y="857740"/>
                    <a:pt x="5304275" y="746699"/>
                    <a:pt x="5103776" y="655879"/>
                  </a:cubicBezTo>
                  <a:cubicBezTo>
                    <a:pt x="4903214" y="564747"/>
                    <a:pt x="4695006" y="492492"/>
                    <a:pt x="4482465" y="440363"/>
                  </a:cubicBezTo>
                  <a:lnTo>
                    <a:pt x="4402444" y="422111"/>
                  </a:lnTo>
                  <a:cubicBezTo>
                    <a:pt x="4375813" y="416111"/>
                    <a:pt x="4349436" y="408859"/>
                    <a:pt x="4322423" y="404610"/>
                  </a:cubicBezTo>
                  <a:lnTo>
                    <a:pt x="4241892" y="389858"/>
                  </a:lnTo>
                  <a:lnTo>
                    <a:pt x="4201627" y="382483"/>
                  </a:lnTo>
                  <a:cubicBezTo>
                    <a:pt x="4188248" y="379983"/>
                    <a:pt x="4174869" y="377483"/>
                    <a:pt x="4161234" y="375857"/>
                  </a:cubicBezTo>
                  <a:cubicBezTo>
                    <a:pt x="4107208" y="368482"/>
                    <a:pt x="4053308" y="360482"/>
                    <a:pt x="3999280" y="353606"/>
                  </a:cubicBezTo>
                  <a:cubicBezTo>
                    <a:pt x="3944999" y="348855"/>
                    <a:pt x="3890844" y="343854"/>
                    <a:pt x="3836817" y="338480"/>
                  </a:cubicBezTo>
                  <a:lnTo>
                    <a:pt x="3673972" y="330604"/>
                  </a:lnTo>
                  <a:cubicBezTo>
                    <a:pt x="3619690" y="329104"/>
                    <a:pt x="3565281" y="329604"/>
                    <a:pt x="3511126" y="328978"/>
                  </a:cubicBezTo>
                  <a:cubicBezTo>
                    <a:pt x="3402054" y="330728"/>
                    <a:pt x="3291706" y="334604"/>
                    <a:pt x="3183142" y="342854"/>
                  </a:cubicBezTo>
                  <a:cubicBezTo>
                    <a:pt x="2965505" y="358855"/>
                    <a:pt x="2750670" y="389733"/>
                    <a:pt x="2541444" y="439988"/>
                  </a:cubicBezTo>
                  <a:cubicBezTo>
                    <a:pt x="2332216" y="490117"/>
                    <a:pt x="2128850" y="559997"/>
                    <a:pt x="1933895" y="650505"/>
                  </a:cubicBezTo>
                  <a:cubicBezTo>
                    <a:pt x="1738939" y="741261"/>
                    <a:pt x="1553540" y="854146"/>
                    <a:pt x="1378079" y="983905"/>
                  </a:cubicBezTo>
                  <a:lnTo>
                    <a:pt x="1312967" y="1033660"/>
                  </a:lnTo>
                  <a:cubicBezTo>
                    <a:pt x="1291178" y="1050286"/>
                    <a:pt x="1269006" y="1066412"/>
                    <a:pt x="1248364" y="1084413"/>
                  </a:cubicBezTo>
                  <a:lnTo>
                    <a:pt x="1185163" y="1137168"/>
                  </a:lnTo>
                  <a:cubicBezTo>
                    <a:pt x="1164138" y="1154794"/>
                    <a:pt x="1142603" y="1172046"/>
                    <a:pt x="1122852" y="1190922"/>
                  </a:cubicBezTo>
                  <a:cubicBezTo>
                    <a:pt x="1041557" y="1264303"/>
                    <a:pt x="961663" y="1339309"/>
                    <a:pt x="892092" y="1421440"/>
                  </a:cubicBezTo>
                  <a:cubicBezTo>
                    <a:pt x="819589" y="1501822"/>
                    <a:pt x="759827" y="1590329"/>
                    <a:pt x="707202" y="1684212"/>
                  </a:cubicBezTo>
                  <a:cubicBezTo>
                    <a:pt x="694715" y="1708089"/>
                    <a:pt x="682227" y="1731841"/>
                    <a:pt x="670121" y="1756093"/>
                  </a:cubicBezTo>
                  <a:lnTo>
                    <a:pt x="637630" y="1830724"/>
                  </a:lnTo>
                  <a:cubicBezTo>
                    <a:pt x="626161" y="1855350"/>
                    <a:pt x="617624" y="1881603"/>
                    <a:pt x="607685" y="1907105"/>
                  </a:cubicBezTo>
                  <a:cubicBezTo>
                    <a:pt x="598128" y="1932857"/>
                    <a:pt x="588317" y="1958483"/>
                    <a:pt x="580034" y="1984986"/>
                  </a:cubicBezTo>
                  <a:cubicBezTo>
                    <a:pt x="544611" y="2089620"/>
                    <a:pt x="513393" y="2197128"/>
                    <a:pt x="481919" y="2304386"/>
                  </a:cubicBezTo>
                  <a:lnTo>
                    <a:pt x="433881" y="2465399"/>
                  </a:lnTo>
                  <a:lnTo>
                    <a:pt x="384442" y="2626163"/>
                  </a:lnTo>
                  <a:cubicBezTo>
                    <a:pt x="317672" y="2839680"/>
                    <a:pt x="243129" y="3050946"/>
                    <a:pt x="166039" y="3261338"/>
                  </a:cubicBezTo>
                  <a:cubicBezTo>
                    <a:pt x="88822" y="3468979"/>
                    <a:pt x="50850" y="3690248"/>
                    <a:pt x="56202" y="3910265"/>
                  </a:cubicBezTo>
                  <a:cubicBezTo>
                    <a:pt x="58495" y="4020274"/>
                    <a:pt x="71493" y="4129783"/>
                    <a:pt x="93664" y="4237292"/>
                  </a:cubicBezTo>
                  <a:cubicBezTo>
                    <a:pt x="99143" y="4264168"/>
                    <a:pt x="104623" y="4291045"/>
                    <a:pt x="111758" y="4317548"/>
                  </a:cubicBezTo>
                  <a:cubicBezTo>
                    <a:pt x="118384" y="4344176"/>
                    <a:pt x="124627" y="4370802"/>
                    <a:pt x="133038" y="4397054"/>
                  </a:cubicBezTo>
                  <a:cubicBezTo>
                    <a:pt x="140810" y="4423307"/>
                    <a:pt x="148456" y="4449683"/>
                    <a:pt x="157757" y="4475560"/>
                  </a:cubicBezTo>
                  <a:cubicBezTo>
                    <a:pt x="166549" y="4501562"/>
                    <a:pt x="175087" y="4527564"/>
                    <a:pt x="185153" y="4553066"/>
                  </a:cubicBezTo>
                  <a:cubicBezTo>
                    <a:pt x="262371" y="4758458"/>
                    <a:pt x="368895" y="4951974"/>
                    <a:pt x="493642" y="5132239"/>
                  </a:cubicBezTo>
                  <a:cubicBezTo>
                    <a:pt x="618389" y="5312627"/>
                    <a:pt x="760846" y="5480391"/>
                    <a:pt x="914391" y="5636528"/>
                  </a:cubicBezTo>
                  <a:cubicBezTo>
                    <a:pt x="1069081" y="5793166"/>
                    <a:pt x="1231544" y="5941677"/>
                    <a:pt x="1402034" y="6076188"/>
                  </a:cubicBezTo>
                  <a:cubicBezTo>
                    <a:pt x="1487535" y="6143320"/>
                    <a:pt x="1574565" y="6207574"/>
                    <a:pt x="1664397" y="6267079"/>
                  </a:cubicBezTo>
                  <a:cubicBezTo>
                    <a:pt x="1753592" y="6327459"/>
                    <a:pt x="1845336" y="6383088"/>
                    <a:pt x="1938992" y="6434343"/>
                  </a:cubicBezTo>
                  <a:cubicBezTo>
                    <a:pt x="2032647" y="6485659"/>
                    <a:pt x="2128309" y="6532600"/>
                    <a:pt x="2225931" y="6574322"/>
                  </a:cubicBezTo>
                  <a:lnTo>
                    <a:pt x="2236328" y="6578439"/>
                  </a:lnTo>
                  <a:lnTo>
                    <a:pt x="1504665" y="6578439"/>
                  </a:lnTo>
                  <a:lnTo>
                    <a:pt x="1456827" y="6543476"/>
                  </a:lnTo>
                  <a:cubicBezTo>
                    <a:pt x="1363554" y="6470595"/>
                    <a:pt x="1273848" y="6394340"/>
                    <a:pt x="1188475" y="6314083"/>
                  </a:cubicBezTo>
                  <a:cubicBezTo>
                    <a:pt x="1017856" y="6153445"/>
                    <a:pt x="863803" y="5979931"/>
                    <a:pt x="721728" y="5798666"/>
                  </a:cubicBezTo>
                  <a:cubicBezTo>
                    <a:pt x="579397" y="5616027"/>
                    <a:pt x="452103" y="5422511"/>
                    <a:pt x="344175" y="5219495"/>
                  </a:cubicBezTo>
                  <a:cubicBezTo>
                    <a:pt x="236505" y="5016354"/>
                    <a:pt x="147946" y="4803586"/>
                    <a:pt x="87293" y="4583569"/>
                  </a:cubicBezTo>
                  <a:cubicBezTo>
                    <a:pt x="79138" y="4556193"/>
                    <a:pt x="72639" y="4528440"/>
                    <a:pt x="65886" y="4500813"/>
                  </a:cubicBezTo>
                  <a:cubicBezTo>
                    <a:pt x="58751" y="4473311"/>
                    <a:pt x="53144" y="4445308"/>
                    <a:pt x="47409" y="4417431"/>
                  </a:cubicBezTo>
                  <a:cubicBezTo>
                    <a:pt x="44733" y="4403430"/>
                    <a:pt x="41294" y="4389679"/>
                    <a:pt x="39000" y="4375677"/>
                  </a:cubicBezTo>
                  <a:lnTo>
                    <a:pt x="31610" y="4333674"/>
                  </a:lnTo>
                  <a:cubicBezTo>
                    <a:pt x="26258" y="4305797"/>
                    <a:pt x="22563" y="4277544"/>
                    <a:pt x="18868" y="4249417"/>
                  </a:cubicBezTo>
                  <a:cubicBezTo>
                    <a:pt x="4214" y="4136784"/>
                    <a:pt x="-2158" y="4023275"/>
                    <a:pt x="646" y="3910265"/>
                  </a:cubicBezTo>
                  <a:cubicBezTo>
                    <a:pt x="5997" y="3683872"/>
                    <a:pt x="50596" y="3459605"/>
                    <a:pt x="130234" y="3248337"/>
                  </a:cubicBezTo>
                  <a:cubicBezTo>
                    <a:pt x="207961" y="3039196"/>
                    <a:pt x="278044" y="2827179"/>
                    <a:pt x="335383" y="2611911"/>
                  </a:cubicBezTo>
                  <a:cubicBezTo>
                    <a:pt x="393743" y="2396644"/>
                    <a:pt x="435792" y="2178627"/>
                    <a:pt x="487272" y="1958609"/>
                  </a:cubicBezTo>
                  <a:cubicBezTo>
                    <a:pt x="493259" y="1931107"/>
                    <a:pt x="501287" y="1903730"/>
                    <a:pt x="508550" y="1876227"/>
                  </a:cubicBezTo>
                  <a:cubicBezTo>
                    <a:pt x="516195" y="1848725"/>
                    <a:pt x="522312" y="1820972"/>
                    <a:pt x="531742" y="1793721"/>
                  </a:cubicBezTo>
                  <a:lnTo>
                    <a:pt x="558245" y="1711465"/>
                  </a:lnTo>
                  <a:cubicBezTo>
                    <a:pt x="568439" y="1684337"/>
                    <a:pt x="579652" y="1657459"/>
                    <a:pt x="590100" y="1630332"/>
                  </a:cubicBezTo>
                  <a:cubicBezTo>
                    <a:pt x="635080" y="1523075"/>
                    <a:pt x="690637" y="1417566"/>
                    <a:pt x="758680" y="1322433"/>
                  </a:cubicBezTo>
                  <a:cubicBezTo>
                    <a:pt x="824430" y="1225051"/>
                    <a:pt x="899610" y="1136168"/>
                    <a:pt x="976317" y="1049286"/>
                  </a:cubicBezTo>
                  <a:cubicBezTo>
                    <a:pt x="995049" y="1027035"/>
                    <a:pt x="1015436" y="1006533"/>
                    <a:pt x="1035314" y="985406"/>
                  </a:cubicBezTo>
                  <a:lnTo>
                    <a:pt x="1095329" y="922526"/>
                  </a:lnTo>
                  <a:cubicBezTo>
                    <a:pt x="1114953" y="901149"/>
                    <a:pt x="1136359" y="881397"/>
                    <a:pt x="1157384" y="861271"/>
                  </a:cubicBezTo>
                  <a:lnTo>
                    <a:pt x="1220841" y="801017"/>
                  </a:lnTo>
                  <a:cubicBezTo>
                    <a:pt x="1241610" y="780514"/>
                    <a:pt x="1264418" y="762014"/>
                    <a:pt x="1286462" y="742886"/>
                  </a:cubicBezTo>
                  <a:lnTo>
                    <a:pt x="1353233" y="685632"/>
                  </a:lnTo>
                  <a:lnTo>
                    <a:pt x="1369924" y="671256"/>
                  </a:lnTo>
                  <a:cubicBezTo>
                    <a:pt x="1375658" y="666631"/>
                    <a:pt x="1381520" y="662255"/>
                    <a:pt x="1387380" y="657755"/>
                  </a:cubicBezTo>
                  <a:lnTo>
                    <a:pt x="1422422" y="630877"/>
                  </a:lnTo>
                  <a:lnTo>
                    <a:pt x="1492759" y="577248"/>
                  </a:lnTo>
                  <a:cubicBezTo>
                    <a:pt x="1504355" y="567997"/>
                    <a:pt x="1516714" y="559997"/>
                    <a:pt x="1528820" y="551496"/>
                  </a:cubicBezTo>
                  <a:lnTo>
                    <a:pt x="1565390" y="526370"/>
                  </a:lnTo>
                  <a:lnTo>
                    <a:pt x="1639040" y="476490"/>
                  </a:lnTo>
                  <a:cubicBezTo>
                    <a:pt x="1689754" y="445613"/>
                    <a:pt x="1740723" y="414986"/>
                    <a:pt x="1792075" y="384859"/>
                  </a:cubicBezTo>
                  <a:cubicBezTo>
                    <a:pt x="2000282" y="268724"/>
                    <a:pt x="2224927" y="179467"/>
                    <a:pt x="2455943" y="117836"/>
                  </a:cubicBezTo>
                  <a:cubicBezTo>
                    <a:pt x="2687088" y="55957"/>
                    <a:pt x="2923964" y="21204"/>
                    <a:pt x="3159952" y="7203"/>
                  </a:cubicBezTo>
                  <a:cubicBezTo>
                    <a:pt x="3219076" y="3515"/>
                    <a:pt x="3277945" y="1389"/>
                    <a:pt x="3336813" y="49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623E1E43-4737-437F-999F-7D1632C819FD}"/>
              </a:ext>
            </a:extLst>
          </p:cNvPr>
          <p:cNvSpPr>
            <a:spLocks noGrp="1"/>
          </p:cNvSpPr>
          <p:nvPr>
            <p:ph type="title"/>
          </p:nvPr>
        </p:nvSpPr>
        <p:spPr>
          <a:xfrm>
            <a:off x="603504" y="3121701"/>
            <a:ext cx="2743539" cy="1786515"/>
          </a:xfrm>
        </p:spPr>
        <p:txBody>
          <a:bodyPr vert="horz" lIns="91440" tIns="45720" rIns="91440" bIns="45720" rtlCol="0" anchor="t">
            <a:normAutofit/>
          </a:bodyPr>
          <a:lstStyle/>
          <a:p>
            <a:pPr defTabSz="914400"/>
            <a:r>
              <a:rPr lang="en-US" sz="3500" kern="1200" dirty="0">
                <a:solidFill>
                  <a:schemeClr val="tx2"/>
                </a:solidFill>
                <a:latin typeface="+mj-lt"/>
                <a:ea typeface="+mj-ea"/>
                <a:cs typeface="+mj-cs"/>
              </a:rPr>
              <a:t>Measurement</a:t>
            </a:r>
          </a:p>
        </p:txBody>
      </p:sp>
      <p:pic>
        <p:nvPicPr>
          <p:cNvPr id="7" name="Graphic 6" descr="Design">
            <a:extLst>
              <a:ext uri="{FF2B5EF4-FFF2-40B4-BE49-F238E27FC236}">
                <a16:creationId xmlns:a16="http://schemas.microsoft.com/office/drawing/2014/main" id="{813DF1BB-B198-4C1F-A34B-EB332AC04C7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784505" y="1539168"/>
            <a:ext cx="3771900" cy="3771900"/>
          </a:xfrm>
          <a:prstGeom prst="rect">
            <a:avLst/>
          </a:prstGeom>
          <a:ln w="9525">
            <a:noFill/>
          </a:ln>
        </p:spPr>
      </p:pic>
    </p:spTree>
    <p:extLst>
      <p:ext uri="{BB962C8B-B14F-4D97-AF65-F5344CB8AC3E}">
        <p14:creationId xmlns:p14="http://schemas.microsoft.com/office/powerpoint/2010/main" val="10820997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83802437-82E6-4925-9608-AC1BCCD362D9}"/>
              </a:ext>
            </a:extLst>
          </p:cNvPr>
          <p:cNvSpPr>
            <a:spLocks noGrp="1"/>
          </p:cNvSpPr>
          <p:nvPr>
            <p:ph type="title"/>
          </p:nvPr>
        </p:nvSpPr>
        <p:spPr/>
        <p:txBody>
          <a:bodyPr/>
          <a:lstStyle/>
          <a:p>
            <a:pPr eaLnBrk="1" hangingPunct="1"/>
            <a:r>
              <a:rPr lang="en-US" altLang="en-US" b="1"/>
              <a:t>Topics</a:t>
            </a:r>
          </a:p>
        </p:txBody>
      </p:sp>
      <p:sp>
        <p:nvSpPr>
          <p:cNvPr id="6147" name="Content Placeholder 2">
            <a:extLst>
              <a:ext uri="{FF2B5EF4-FFF2-40B4-BE49-F238E27FC236}">
                <a16:creationId xmlns:a16="http://schemas.microsoft.com/office/drawing/2014/main" id="{BF1C253E-293D-4F3E-A412-62E895A8FFD6}"/>
              </a:ext>
            </a:extLst>
          </p:cNvPr>
          <p:cNvSpPr>
            <a:spLocks noGrp="1"/>
          </p:cNvSpPr>
          <p:nvPr>
            <p:ph idx="1"/>
          </p:nvPr>
        </p:nvSpPr>
        <p:spPr/>
        <p:txBody>
          <a:bodyPr/>
          <a:lstStyle/>
          <a:p>
            <a:pPr eaLnBrk="1" hangingPunct="1">
              <a:defRPr/>
            </a:pPr>
            <a:r>
              <a:rPr lang="en-US" altLang="en-US" sz="2800" dirty="0"/>
              <a:t>From Concepts to Measurements</a:t>
            </a:r>
          </a:p>
          <a:p>
            <a:pPr marL="0" indent="0" eaLnBrk="1" hangingPunct="1">
              <a:buNone/>
              <a:defRPr/>
            </a:pPr>
            <a:endParaRPr lang="en-US" altLang="en-US" sz="2800" dirty="0"/>
          </a:p>
          <a:p>
            <a:pPr eaLnBrk="1" hangingPunct="1">
              <a:defRPr/>
            </a:pPr>
            <a:r>
              <a:rPr lang="en-US" altLang="en-US" sz="2800" dirty="0"/>
              <a:t>Quality of Measurements</a:t>
            </a:r>
          </a:p>
          <a:p>
            <a:pPr eaLnBrk="1" hangingPunct="1">
              <a:buFontTx/>
              <a:buChar char="-"/>
              <a:defRPr/>
            </a:pPr>
            <a:r>
              <a:rPr lang="en-US" altLang="en-US" sz="2800" dirty="0"/>
              <a:t>Reliability </a:t>
            </a:r>
          </a:p>
          <a:p>
            <a:pPr eaLnBrk="1" hangingPunct="1">
              <a:buFontTx/>
              <a:buChar char="-"/>
              <a:defRPr/>
            </a:pPr>
            <a:r>
              <a:rPr lang="en-US" altLang="en-US" sz="2800" dirty="0"/>
              <a:t>Validity</a:t>
            </a:r>
          </a:p>
          <a:p>
            <a:pPr eaLnBrk="1" hangingPunct="1">
              <a:buFontTx/>
              <a:buChar char="-"/>
              <a:defRPr/>
            </a:pPr>
            <a:endParaRPr lang="en-US" altLang="en-US" sz="2800" dirty="0"/>
          </a:p>
          <a:p>
            <a:pPr>
              <a:defRPr/>
            </a:pPr>
            <a:r>
              <a:rPr lang="en-US" altLang="en-US" sz="2800" dirty="0"/>
              <a:t>Measurement Design: Types of Measurements</a:t>
            </a:r>
          </a:p>
        </p:txBody>
      </p:sp>
    </p:spTree>
  </p:cSld>
  <p:clrMapOvr>
    <a:masterClrMapping/>
  </p:clrMapOvr>
  <mc:AlternateContent xmlns:mc="http://schemas.openxmlformats.org/markup-compatibility/2006" xmlns:p14="http://schemas.microsoft.com/office/powerpoint/2010/main">
    <mc:Choice Requires="p14">
      <p:transition spd="slow" p14:dur="2000" advTm="50073"/>
    </mc:Choice>
    <mc:Fallback xmlns="">
      <p:transition spd="slow" advTm="50073"/>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8241EE51-4EF6-4092-8A76-F83EB7B38EC7}"/>
              </a:ext>
            </a:extLst>
          </p:cNvPr>
          <p:cNvSpPr>
            <a:spLocks noGrp="1"/>
          </p:cNvSpPr>
          <p:nvPr>
            <p:ph type="title"/>
          </p:nvPr>
        </p:nvSpPr>
        <p:spPr>
          <a:xfrm>
            <a:off x="612775" y="228600"/>
            <a:ext cx="7886700" cy="930275"/>
          </a:xfrm>
        </p:spPr>
        <p:txBody>
          <a:bodyPr>
            <a:normAutofit fontScale="90000"/>
          </a:bodyPr>
          <a:lstStyle/>
          <a:p>
            <a:pPr eaLnBrk="1" hangingPunct="1"/>
            <a:r>
              <a:rPr lang="en-US" altLang="en-US" b="1"/>
              <a:t>From Conceptualization to Operationalization</a:t>
            </a:r>
            <a:endParaRPr lang="en-US" altLang="en-US"/>
          </a:p>
        </p:txBody>
      </p:sp>
      <p:sp>
        <p:nvSpPr>
          <p:cNvPr id="4" name="Content Placeholder 3">
            <a:extLst>
              <a:ext uri="{FF2B5EF4-FFF2-40B4-BE49-F238E27FC236}">
                <a16:creationId xmlns:a16="http://schemas.microsoft.com/office/drawing/2014/main" id="{2F428953-1706-46A5-B145-CFB342EFB212}"/>
              </a:ext>
            </a:extLst>
          </p:cNvPr>
          <p:cNvSpPr>
            <a:spLocks noGrp="1"/>
          </p:cNvSpPr>
          <p:nvPr>
            <p:ph idx="1"/>
          </p:nvPr>
        </p:nvSpPr>
        <p:spPr>
          <a:xfrm>
            <a:off x="628650" y="1311275"/>
            <a:ext cx="7886700" cy="4500563"/>
          </a:xfrm>
        </p:spPr>
        <p:txBody>
          <a:bodyPr rtlCol="0">
            <a:noAutofit/>
          </a:bodyPr>
          <a:lstStyle/>
          <a:p>
            <a:pPr eaLnBrk="1" hangingPunct="1">
              <a:defRPr/>
            </a:pPr>
            <a:r>
              <a:rPr lang="en-US" sz="2200" b="1" dirty="0"/>
              <a:t>Conceptualization: </a:t>
            </a:r>
            <a:r>
              <a:rPr lang="en-US" sz="2200" dirty="0"/>
              <a:t>Refine and specify abstract concepts you are interested in explaining</a:t>
            </a:r>
          </a:p>
          <a:p>
            <a:pPr eaLnBrk="1" hangingPunct="1">
              <a:buFontTx/>
              <a:buChar char="-"/>
              <a:defRPr/>
            </a:pPr>
            <a:r>
              <a:rPr lang="en-US" sz="2200" dirty="0"/>
              <a:t>Establish hypothetical relationship between them</a:t>
            </a:r>
          </a:p>
          <a:p>
            <a:pPr eaLnBrk="1" hangingPunct="1">
              <a:defRPr/>
            </a:pPr>
            <a:r>
              <a:rPr lang="en-US" sz="2200" b="1" dirty="0"/>
              <a:t>Operationalization: </a:t>
            </a:r>
            <a:r>
              <a:rPr lang="en-US" sz="2200" dirty="0"/>
              <a:t>Development of specific procedures that will result in empirical observations representing those concepts in the real world. </a:t>
            </a:r>
          </a:p>
          <a:p>
            <a:pPr marL="0" indent="0" eaLnBrk="1" hangingPunct="1">
              <a:buFont typeface="Arial" panose="020B0604020202020204" pitchFamily="34" charset="0"/>
              <a:buNone/>
              <a:defRPr/>
            </a:pPr>
            <a:r>
              <a:rPr lang="en-US" sz="2200" dirty="0">
                <a:sym typeface="Wingdings" panose="05000000000000000000" pitchFamily="2" charset="2"/>
              </a:rPr>
              <a:t> Measurements(operational definition): Indicators of the </a:t>
            </a:r>
            <a:r>
              <a:rPr lang="en-US" sz="2200" b="1" dirty="0">
                <a:solidFill>
                  <a:schemeClr val="accent2"/>
                </a:solidFill>
                <a:sym typeface="Wingdings" panose="05000000000000000000" pitchFamily="2" charset="2"/>
              </a:rPr>
              <a:t>presence,</a:t>
            </a:r>
            <a:r>
              <a:rPr lang="en-US" sz="2200" dirty="0">
                <a:sym typeface="Wingdings" panose="05000000000000000000" pitchFamily="2" charset="2"/>
              </a:rPr>
              <a:t> and the </a:t>
            </a:r>
            <a:r>
              <a:rPr lang="en-US" sz="2200" b="1" dirty="0">
                <a:solidFill>
                  <a:schemeClr val="accent2"/>
                </a:solidFill>
                <a:sym typeface="Wingdings" panose="05000000000000000000" pitchFamily="2" charset="2"/>
              </a:rPr>
              <a:t>magnitude</a:t>
            </a:r>
            <a:r>
              <a:rPr lang="en-US" sz="2200" dirty="0">
                <a:sym typeface="Wingdings" panose="05000000000000000000" pitchFamily="2" charset="2"/>
              </a:rPr>
              <a:t> of the concepts in the real world</a:t>
            </a:r>
            <a:endParaRPr lang="en-US" sz="1800" dirty="0"/>
          </a:p>
        </p:txBody>
      </p:sp>
      <p:sp>
        <p:nvSpPr>
          <p:cNvPr id="5" name="Text Box 10">
            <a:extLst>
              <a:ext uri="{FF2B5EF4-FFF2-40B4-BE49-F238E27FC236}">
                <a16:creationId xmlns:a16="http://schemas.microsoft.com/office/drawing/2014/main" id="{18E5C139-2082-4BB8-8885-8A367A96ACBE}"/>
              </a:ext>
            </a:extLst>
          </p:cNvPr>
          <p:cNvSpPr txBox="1">
            <a:spLocks noChangeArrowheads="1"/>
          </p:cNvSpPr>
          <p:nvPr/>
        </p:nvSpPr>
        <p:spPr bwMode="auto">
          <a:xfrm>
            <a:off x="381000" y="5078413"/>
            <a:ext cx="1905000"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60000"/>
              </a:lnSpc>
              <a:spcBef>
                <a:spcPct val="50000"/>
              </a:spcBef>
            </a:pPr>
            <a:r>
              <a:rPr lang="en-US" altLang="en-US" sz="2400" b="1">
                <a:latin typeface="Times New Roman" panose="02020603050405020304" pitchFamily="18" charset="0"/>
              </a:rPr>
              <a:t>Political</a:t>
            </a:r>
          </a:p>
          <a:p>
            <a:pPr eaLnBrk="1" hangingPunct="1">
              <a:lnSpc>
                <a:spcPct val="60000"/>
              </a:lnSpc>
              <a:spcBef>
                <a:spcPct val="50000"/>
              </a:spcBef>
            </a:pPr>
            <a:r>
              <a:rPr lang="en-US" altLang="en-US" sz="2400" b="1">
                <a:latin typeface="Times New Roman" panose="02020603050405020304" pitchFamily="18" charset="0"/>
              </a:rPr>
              <a:t>Participation</a:t>
            </a:r>
          </a:p>
        </p:txBody>
      </p:sp>
      <p:sp>
        <p:nvSpPr>
          <p:cNvPr id="6" name="Text Box 11">
            <a:extLst>
              <a:ext uri="{FF2B5EF4-FFF2-40B4-BE49-F238E27FC236}">
                <a16:creationId xmlns:a16="http://schemas.microsoft.com/office/drawing/2014/main" id="{F09DB245-F91C-4244-8E4F-757CB5A3F807}"/>
              </a:ext>
            </a:extLst>
          </p:cNvPr>
          <p:cNvSpPr txBox="1">
            <a:spLocks noChangeArrowheads="1"/>
          </p:cNvSpPr>
          <p:nvPr/>
        </p:nvSpPr>
        <p:spPr bwMode="auto">
          <a:xfrm>
            <a:off x="2819400" y="4545013"/>
            <a:ext cx="1676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400">
                <a:latin typeface="Times New Roman" panose="02020603050405020304" pitchFamily="18" charset="0"/>
              </a:rPr>
              <a:t>Voting</a:t>
            </a:r>
          </a:p>
        </p:txBody>
      </p:sp>
      <p:sp>
        <p:nvSpPr>
          <p:cNvPr id="7" name="Text Box 12">
            <a:extLst>
              <a:ext uri="{FF2B5EF4-FFF2-40B4-BE49-F238E27FC236}">
                <a16:creationId xmlns:a16="http://schemas.microsoft.com/office/drawing/2014/main" id="{F53E54D8-DCBA-40A7-97D8-D05F184FFA2B}"/>
              </a:ext>
            </a:extLst>
          </p:cNvPr>
          <p:cNvSpPr txBox="1">
            <a:spLocks noChangeArrowheads="1"/>
          </p:cNvSpPr>
          <p:nvPr/>
        </p:nvSpPr>
        <p:spPr bwMode="auto">
          <a:xfrm>
            <a:off x="2819400" y="5230813"/>
            <a:ext cx="1676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0000"/>
              </a:lnSpc>
              <a:spcBef>
                <a:spcPct val="50000"/>
              </a:spcBef>
            </a:pPr>
            <a:r>
              <a:rPr lang="en-US" altLang="en-US" sz="2400" dirty="0">
                <a:latin typeface="Times New Roman" panose="02020603050405020304" pitchFamily="18" charset="0"/>
              </a:rPr>
              <a:t>Campaign contribution</a:t>
            </a:r>
          </a:p>
        </p:txBody>
      </p:sp>
      <p:sp>
        <p:nvSpPr>
          <p:cNvPr id="8" name="Text Box 13">
            <a:extLst>
              <a:ext uri="{FF2B5EF4-FFF2-40B4-BE49-F238E27FC236}">
                <a16:creationId xmlns:a16="http://schemas.microsoft.com/office/drawing/2014/main" id="{3B902588-D365-4F72-B710-3D571EDF4E88}"/>
              </a:ext>
            </a:extLst>
          </p:cNvPr>
          <p:cNvSpPr txBox="1">
            <a:spLocks noChangeArrowheads="1"/>
          </p:cNvSpPr>
          <p:nvPr/>
        </p:nvSpPr>
        <p:spPr bwMode="auto">
          <a:xfrm>
            <a:off x="2819400" y="5992813"/>
            <a:ext cx="19812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0000"/>
              </a:lnSpc>
              <a:spcBef>
                <a:spcPct val="50000"/>
              </a:spcBef>
            </a:pPr>
            <a:r>
              <a:rPr lang="en-US" altLang="en-US" sz="2400">
                <a:latin typeface="Times New Roman" panose="02020603050405020304" pitchFamily="18" charset="0"/>
              </a:rPr>
              <a:t>Attend political rally</a:t>
            </a:r>
          </a:p>
        </p:txBody>
      </p:sp>
      <p:sp>
        <p:nvSpPr>
          <p:cNvPr id="9" name="Text Box 14">
            <a:extLst>
              <a:ext uri="{FF2B5EF4-FFF2-40B4-BE49-F238E27FC236}">
                <a16:creationId xmlns:a16="http://schemas.microsoft.com/office/drawing/2014/main" id="{8A2FEB8E-C1AF-43FA-A92F-66118CA56129}"/>
              </a:ext>
            </a:extLst>
          </p:cNvPr>
          <p:cNvSpPr txBox="1">
            <a:spLocks noChangeArrowheads="1"/>
          </p:cNvSpPr>
          <p:nvPr/>
        </p:nvSpPr>
        <p:spPr bwMode="auto">
          <a:xfrm>
            <a:off x="4800600" y="4545013"/>
            <a:ext cx="4038600"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70000"/>
              </a:lnSpc>
              <a:spcBef>
                <a:spcPct val="50000"/>
              </a:spcBef>
            </a:pPr>
            <a:r>
              <a:rPr lang="en-US" altLang="en-US" sz="2400">
                <a:latin typeface="Times New Roman" panose="02020603050405020304" pitchFamily="18" charset="0"/>
              </a:rPr>
              <a:t>“Did you vote in the last…”</a:t>
            </a:r>
          </a:p>
        </p:txBody>
      </p:sp>
      <p:sp>
        <p:nvSpPr>
          <p:cNvPr id="10" name="Text Box 15">
            <a:extLst>
              <a:ext uri="{FF2B5EF4-FFF2-40B4-BE49-F238E27FC236}">
                <a16:creationId xmlns:a16="http://schemas.microsoft.com/office/drawing/2014/main" id="{4DB7AB6E-E7C3-4242-96BF-FC70F43C2963}"/>
              </a:ext>
            </a:extLst>
          </p:cNvPr>
          <p:cNvSpPr txBox="1">
            <a:spLocks noChangeArrowheads="1"/>
          </p:cNvSpPr>
          <p:nvPr/>
        </p:nvSpPr>
        <p:spPr bwMode="auto">
          <a:xfrm>
            <a:off x="4800600" y="5313363"/>
            <a:ext cx="4038600"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70000"/>
              </a:lnSpc>
              <a:spcBef>
                <a:spcPct val="50000"/>
              </a:spcBef>
            </a:pPr>
            <a:r>
              <a:rPr lang="en-US" altLang="en-US" sz="2400">
                <a:latin typeface="Times New Roman" panose="02020603050405020304" pitchFamily="18" charset="0"/>
              </a:rPr>
              <a:t>“Did you contribute to …”</a:t>
            </a:r>
          </a:p>
        </p:txBody>
      </p:sp>
      <p:sp>
        <p:nvSpPr>
          <p:cNvPr id="11" name="Text Box 16">
            <a:extLst>
              <a:ext uri="{FF2B5EF4-FFF2-40B4-BE49-F238E27FC236}">
                <a16:creationId xmlns:a16="http://schemas.microsoft.com/office/drawing/2014/main" id="{8B9A236E-0927-4A86-A9EE-CF4123513C46}"/>
              </a:ext>
            </a:extLst>
          </p:cNvPr>
          <p:cNvSpPr txBox="1">
            <a:spLocks noChangeArrowheads="1"/>
          </p:cNvSpPr>
          <p:nvPr/>
        </p:nvSpPr>
        <p:spPr bwMode="auto">
          <a:xfrm>
            <a:off x="4800600" y="6102350"/>
            <a:ext cx="4038600"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70000"/>
              </a:lnSpc>
              <a:spcBef>
                <a:spcPct val="50000"/>
              </a:spcBef>
            </a:pPr>
            <a:r>
              <a:rPr lang="en-US" altLang="en-US" sz="2400">
                <a:latin typeface="Times New Roman" panose="02020603050405020304" pitchFamily="18" charset="0"/>
              </a:rPr>
              <a:t>“Have you attended a …”</a:t>
            </a:r>
          </a:p>
        </p:txBody>
      </p:sp>
      <p:sp>
        <p:nvSpPr>
          <p:cNvPr id="12" name="Line 24">
            <a:extLst>
              <a:ext uri="{FF2B5EF4-FFF2-40B4-BE49-F238E27FC236}">
                <a16:creationId xmlns:a16="http://schemas.microsoft.com/office/drawing/2014/main" id="{905B5BA7-9DEF-4B0E-8589-60F04FDE909D}"/>
              </a:ext>
            </a:extLst>
          </p:cNvPr>
          <p:cNvSpPr>
            <a:spLocks noChangeShapeType="1"/>
          </p:cNvSpPr>
          <p:nvPr/>
        </p:nvSpPr>
        <p:spPr bwMode="auto">
          <a:xfrm flipV="1">
            <a:off x="1828800" y="4876800"/>
            <a:ext cx="914400" cy="457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3" name="Line 25">
            <a:extLst>
              <a:ext uri="{FF2B5EF4-FFF2-40B4-BE49-F238E27FC236}">
                <a16:creationId xmlns:a16="http://schemas.microsoft.com/office/drawing/2014/main" id="{BCE2D8B9-F065-4C06-8636-17193D303104}"/>
              </a:ext>
            </a:extLst>
          </p:cNvPr>
          <p:cNvSpPr>
            <a:spLocks noChangeShapeType="1"/>
          </p:cNvSpPr>
          <p:nvPr/>
        </p:nvSpPr>
        <p:spPr bwMode="auto">
          <a:xfrm>
            <a:off x="2286000" y="5562600"/>
            <a:ext cx="4572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4" name="Line 26">
            <a:extLst>
              <a:ext uri="{FF2B5EF4-FFF2-40B4-BE49-F238E27FC236}">
                <a16:creationId xmlns:a16="http://schemas.microsoft.com/office/drawing/2014/main" id="{1F317936-C4C5-4859-986E-AE063C017583}"/>
              </a:ext>
            </a:extLst>
          </p:cNvPr>
          <p:cNvSpPr>
            <a:spLocks noChangeShapeType="1"/>
          </p:cNvSpPr>
          <p:nvPr/>
        </p:nvSpPr>
        <p:spPr bwMode="auto">
          <a:xfrm>
            <a:off x="1981200" y="5943600"/>
            <a:ext cx="685800" cy="304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5" name="Line 27">
            <a:extLst>
              <a:ext uri="{FF2B5EF4-FFF2-40B4-BE49-F238E27FC236}">
                <a16:creationId xmlns:a16="http://schemas.microsoft.com/office/drawing/2014/main" id="{5BDC183A-F616-4FB5-BF96-2D9DEEF9909E}"/>
              </a:ext>
            </a:extLst>
          </p:cNvPr>
          <p:cNvSpPr>
            <a:spLocks noChangeShapeType="1"/>
          </p:cNvSpPr>
          <p:nvPr/>
        </p:nvSpPr>
        <p:spPr bwMode="auto">
          <a:xfrm>
            <a:off x="3962400" y="4800600"/>
            <a:ext cx="7620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6" name="Line 28">
            <a:extLst>
              <a:ext uri="{FF2B5EF4-FFF2-40B4-BE49-F238E27FC236}">
                <a16:creationId xmlns:a16="http://schemas.microsoft.com/office/drawing/2014/main" id="{6EC1B2EB-A327-49C9-A67B-3B3F7FCCC391}"/>
              </a:ext>
            </a:extLst>
          </p:cNvPr>
          <p:cNvSpPr>
            <a:spLocks noChangeShapeType="1"/>
          </p:cNvSpPr>
          <p:nvPr/>
        </p:nvSpPr>
        <p:spPr bwMode="auto">
          <a:xfrm>
            <a:off x="4419600" y="5562600"/>
            <a:ext cx="3048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7" name="Line 29">
            <a:extLst>
              <a:ext uri="{FF2B5EF4-FFF2-40B4-BE49-F238E27FC236}">
                <a16:creationId xmlns:a16="http://schemas.microsoft.com/office/drawing/2014/main" id="{1E46E11D-B61C-4DA9-AAD1-89C42535FAC4}"/>
              </a:ext>
            </a:extLst>
          </p:cNvPr>
          <p:cNvSpPr>
            <a:spLocks noChangeShapeType="1"/>
          </p:cNvSpPr>
          <p:nvPr/>
        </p:nvSpPr>
        <p:spPr bwMode="auto">
          <a:xfrm>
            <a:off x="4343400" y="6248400"/>
            <a:ext cx="3048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278645"/>
    </mc:Choice>
    <mc:Fallback xmlns="">
      <p:transition spd="slow" advTm="278645"/>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par>
                                <p:cTn id="11" presetID="3" presetClass="entr" presetSubtype="1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linds(horizontal)">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box(in)">
                                      <p:cBhvr>
                                        <p:cTn id="18" dur="500"/>
                                        <p:tgtEl>
                                          <p:spTgt spid="12"/>
                                        </p:tgtEl>
                                      </p:cBhvr>
                                    </p:animEffect>
                                  </p:childTnLst>
                                </p:cTn>
                              </p:par>
                              <p:par>
                                <p:cTn id="19" presetID="4" presetClass="entr" presetSubtype="16"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box(in)">
                                      <p:cBhvr>
                                        <p:cTn id="21" dur="500"/>
                                        <p:tgtEl>
                                          <p:spTgt spid="13"/>
                                        </p:tgtEl>
                                      </p:cBhvr>
                                    </p:animEffect>
                                  </p:childTnLst>
                                </p:cTn>
                              </p:par>
                              <p:par>
                                <p:cTn id="22" presetID="4" presetClass="entr" presetSubtype="16" fill="hold"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box(in)">
                                      <p:cBhvr>
                                        <p:cTn id="24" dur="500"/>
                                        <p:tgtEl>
                                          <p:spTgt spid="14"/>
                                        </p:tgtEl>
                                      </p:cBhvr>
                                    </p:animEffect>
                                  </p:childTnLst>
                                </p:cTn>
                              </p:par>
                              <p:par>
                                <p:cTn id="25" presetID="4" presetClass="entr" presetSubtype="16"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ox(in)">
                                      <p:cBhvr>
                                        <p:cTn id="27" dur="500"/>
                                        <p:tgtEl>
                                          <p:spTgt spid="6"/>
                                        </p:tgtEl>
                                      </p:cBhvr>
                                    </p:animEffect>
                                  </p:childTnLst>
                                </p:cTn>
                              </p:par>
                              <p:par>
                                <p:cTn id="28" presetID="4" presetClass="entr" presetSubtype="16" fill="hold" grpId="0"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box(in)">
                                      <p:cBhvr>
                                        <p:cTn id="30" dur="500"/>
                                        <p:tgtEl>
                                          <p:spTgt spid="7"/>
                                        </p:tgtEl>
                                      </p:cBhvr>
                                    </p:animEffect>
                                  </p:childTnLst>
                                </p:cTn>
                              </p:par>
                              <p:par>
                                <p:cTn id="31" presetID="4" presetClass="entr" presetSubtype="16"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box(in)">
                                      <p:cBhvr>
                                        <p:cTn id="33" dur="500"/>
                                        <p:tgtEl>
                                          <p:spTgt spid="8"/>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nodeType="click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blinds(horizontal)">
                                      <p:cBhvr>
                                        <p:cTn id="38" dur="500"/>
                                        <p:tgtEl>
                                          <p:spTgt spid="17"/>
                                        </p:tgtEl>
                                      </p:cBhvr>
                                    </p:animEffect>
                                  </p:childTnLst>
                                </p:cTn>
                              </p:par>
                              <p:par>
                                <p:cTn id="39" presetID="4" presetClass="entr" presetSubtype="16" fill="hold" nodeType="with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box(in)">
                                      <p:cBhvr>
                                        <p:cTn id="41" dur="500"/>
                                        <p:tgtEl>
                                          <p:spTgt spid="15"/>
                                        </p:tgtEl>
                                      </p:cBhvr>
                                    </p:animEffect>
                                  </p:childTnLst>
                                </p:cTn>
                              </p:par>
                              <p:par>
                                <p:cTn id="42" presetID="3" presetClass="entr" presetSubtype="10"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blinds(horizontal)">
                                      <p:cBhvr>
                                        <p:cTn id="44" dur="500"/>
                                        <p:tgtEl>
                                          <p:spTgt spid="11"/>
                                        </p:tgtEl>
                                      </p:cBhvr>
                                    </p:animEffect>
                                  </p:childTnLst>
                                </p:cTn>
                              </p:par>
                              <p:par>
                                <p:cTn id="45" presetID="3" presetClass="entr" presetSubtype="10"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blinds(horizontal)">
                                      <p:cBhvr>
                                        <p:cTn id="47" dur="500"/>
                                        <p:tgtEl>
                                          <p:spTgt spid="9"/>
                                        </p:tgtEl>
                                      </p:cBhvr>
                                    </p:animEffect>
                                  </p:childTnLst>
                                </p:cTn>
                              </p:par>
                              <p:par>
                                <p:cTn id="48" presetID="3" presetClass="entr" presetSubtype="10" fill="hold" nodeType="with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blinds(horizontal)">
                                      <p:cBhvr>
                                        <p:cTn id="50" dur="500"/>
                                        <p:tgtEl>
                                          <p:spTgt spid="16"/>
                                        </p:tgtEl>
                                      </p:cBhvr>
                                    </p:animEffect>
                                  </p:childTnLst>
                                </p:cTn>
                              </p:par>
                              <p:par>
                                <p:cTn id="51" presetID="3" presetClass="entr" presetSubtype="10" fill="hold" grpId="0" nodeType="with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blinds(horizontal)">
                                      <p:cBhvr>
                                        <p:cTn id="5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E00459CF-2E9A-43C3-BBAC-6CE9EC630012}"/>
              </a:ext>
            </a:extLst>
          </p:cNvPr>
          <p:cNvSpPr>
            <a:spLocks noGrp="1"/>
          </p:cNvSpPr>
          <p:nvPr>
            <p:ph type="ctrTitle"/>
          </p:nvPr>
        </p:nvSpPr>
        <p:spPr>
          <a:xfrm>
            <a:off x="304800" y="76200"/>
            <a:ext cx="8610600" cy="914400"/>
          </a:xfrm>
        </p:spPr>
        <p:txBody>
          <a:bodyPr/>
          <a:lstStyle/>
          <a:p>
            <a:pPr eaLnBrk="1" hangingPunct="1"/>
            <a:r>
              <a:rPr lang="en-US" altLang="en-US" b="1"/>
              <a:t>From Concepts to Measures</a:t>
            </a:r>
            <a:endParaRPr lang="en-US" altLang="en-US"/>
          </a:p>
        </p:txBody>
      </p:sp>
      <p:sp>
        <p:nvSpPr>
          <p:cNvPr id="81923" name="Rectangle 3">
            <a:extLst>
              <a:ext uri="{FF2B5EF4-FFF2-40B4-BE49-F238E27FC236}">
                <a16:creationId xmlns:a16="http://schemas.microsoft.com/office/drawing/2014/main" id="{C06617EF-B6C5-40A6-B1F8-BABDE44A22CD}"/>
              </a:ext>
            </a:extLst>
          </p:cNvPr>
          <p:cNvSpPr>
            <a:spLocks noChangeArrowheads="1"/>
          </p:cNvSpPr>
          <p:nvPr/>
        </p:nvSpPr>
        <p:spPr bwMode="auto">
          <a:xfrm>
            <a:off x="990600" y="1295400"/>
            <a:ext cx="2362200" cy="533400"/>
          </a:xfrm>
          <a:prstGeom prst="rect">
            <a:avLst/>
          </a:prstGeom>
          <a:solidFill>
            <a:srgbClr val="FFFFFF"/>
          </a:solid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80000"/>
              </a:lnSpc>
              <a:spcBef>
                <a:spcPct val="50000"/>
              </a:spcBef>
              <a:defRPr/>
            </a:pPr>
            <a:r>
              <a:rPr lang="en-US" altLang="en-US" sz="2400" b="1" dirty="0">
                <a:latin typeface="+mn-lt"/>
              </a:rPr>
              <a:t>Concept</a:t>
            </a:r>
          </a:p>
        </p:txBody>
      </p:sp>
      <p:sp>
        <p:nvSpPr>
          <p:cNvPr id="81924" name="Rectangle 4">
            <a:extLst>
              <a:ext uri="{FF2B5EF4-FFF2-40B4-BE49-F238E27FC236}">
                <a16:creationId xmlns:a16="http://schemas.microsoft.com/office/drawing/2014/main" id="{38D93F2C-9A2D-434B-9901-644A55CBEF7A}"/>
              </a:ext>
            </a:extLst>
          </p:cNvPr>
          <p:cNvSpPr>
            <a:spLocks noChangeArrowheads="1"/>
          </p:cNvSpPr>
          <p:nvPr/>
        </p:nvSpPr>
        <p:spPr bwMode="auto">
          <a:xfrm>
            <a:off x="990600" y="2209800"/>
            <a:ext cx="2362200" cy="533400"/>
          </a:xfrm>
          <a:prstGeom prst="rect">
            <a:avLst/>
          </a:prstGeom>
          <a:solidFill>
            <a:srgbClr val="FFFFFF"/>
          </a:solid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80000"/>
              </a:lnSpc>
              <a:spcBef>
                <a:spcPct val="50000"/>
              </a:spcBef>
              <a:defRPr/>
            </a:pPr>
            <a:r>
              <a:rPr lang="en-US" altLang="en-US" sz="2400" b="1" dirty="0">
                <a:latin typeface="+mn-lt"/>
              </a:rPr>
              <a:t>Definition</a:t>
            </a:r>
          </a:p>
        </p:txBody>
      </p:sp>
      <p:sp>
        <p:nvSpPr>
          <p:cNvPr id="81925" name="Rectangle 5">
            <a:extLst>
              <a:ext uri="{FF2B5EF4-FFF2-40B4-BE49-F238E27FC236}">
                <a16:creationId xmlns:a16="http://schemas.microsoft.com/office/drawing/2014/main" id="{2E503176-E5E1-4495-9350-28488F7A6E6F}"/>
              </a:ext>
            </a:extLst>
          </p:cNvPr>
          <p:cNvSpPr>
            <a:spLocks noChangeArrowheads="1"/>
          </p:cNvSpPr>
          <p:nvPr/>
        </p:nvSpPr>
        <p:spPr bwMode="auto">
          <a:xfrm>
            <a:off x="990600" y="3124200"/>
            <a:ext cx="2362200" cy="2743200"/>
          </a:xfrm>
          <a:prstGeom prst="rect">
            <a:avLst/>
          </a:prstGeom>
          <a:solidFill>
            <a:srgbClr val="FFFFFF"/>
          </a:solid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80000"/>
              </a:lnSpc>
              <a:spcBef>
                <a:spcPct val="50000"/>
              </a:spcBef>
              <a:defRPr/>
            </a:pPr>
            <a:r>
              <a:rPr lang="en-US" altLang="en-US" sz="2400" b="1" dirty="0">
                <a:latin typeface="+mn-lt"/>
              </a:rPr>
              <a:t>Measurements </a:t>
            </a:r>
          </a:p>
          <a:p>
            <a:pPr algn="ctr" eaLnBrk="1" hangingPunct="1">
              <a:lnSpc>
                <a:spcPct val="80000"/>
              </a:lnSpc>
              <a:spcBef>
                <a:spcPct val="50000"/>
              </a:spcBef>
              <a:defRPr/>
            </a:pPr>
            <a:r>
              <a:rPr lang="en-US" altLang="en-US" sz="2400" b="1" dirty="0">
                <a:latin typeface="+mn-lt"/>
              </a:rPr>
              <a:t>(Operational </a:t>
            </a:r>
          </a:p>
          <a:p>
            <a:pPr algn="ctr" eaLnBrk="1" hangingPunct="1">
              <a:lnSpc>
                <a:spcPct val="80000"/>
              </a:lnSpc>
              <a:spcBef>
                <a:spcPct val="50000"/>
              </a:spcBef>
              <a:defRPr/>
            </a:pPr>
            <a:r>
              <a:rPr lang="en-US" altLang="en-US" sz="2400" b="1" dirty="0">
                <a:latin typeface="+mn-lt"/>
              </a:rPr>
              <a:t>definition)</a:t>
            </a:r>
          </a:p>
        </p:txBody>
      </p:sp>
      <p:sp>
        <p:nvSpPr>
          <p:cNvPr id="81926" name="Rectangle 6">
            <a:extLst>
              <a:ext uri="{FF2B5EF4-FFF2-40B4-BE49-F238E27FC236}">
                <a16:creationId xmlns:a16="http://schemas.microsoft.com/office/drawing/2014/main" id="{E928AE00-63F3-4AA0-B6B3-8F8738147302}"/>
              </a:ext>
            </a:extLst>
          </p:cNvPr>
          <p:cNvSpPr>
            <a:spLocks noChangeArrowheads="1"/>
          </p:cNvSpPr>
          <p:nvPr/>
        </p:nvSpPr>
        <p:spPr bwMode="auto">
          <a:xfrm>
            <a:off x="990600" y="6096000"/>
            <a:ext cx="2362200" cy="533400"/>
          </a:xfrm>
          <a:prstGeom prst="rect">
            <a:avLst/>
          </a:prstGeom>
          <a:solidFill>
            <a:srgbClr val="FFFFFF"/>
          </a:solid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defRPr/>
            </a:pPr>
            <a:r>
              <a:rPr lang="en-US" altLang="en-US" sz="2400" b="1" dirty="0">
                <a:latin typeface="+mn-lt"/>
              </a:rPr>
              <a:t>Data</a:t>
            </a:r>
          </a:p>
        </p:txBody>
      </p:sp>
      <p:sp>
        <p:nvSpPr>
          <p:cNvPr id="81927" name="Rectangle 7">
            <a:extLst>
              <a:ext uri="{FF2B5EF4-FFF2-40B4-BE49-F238E27FC236}">
                <a16:creationId xmlns:a16="http://schemas.microsoft.com/office/drawing/2014/main" id="{B1568041-F97D-4F9C-A25C-0896F2E6E4BF}"/>
              </a:ext>
            </a:extLst>
          </p:cNvPr>
          <p:cNvSpPr>
            <a:spLocks noChangeArrowheads="1"/>
          </p:cNvSpPr>
          <p:nvPr/>
        </p:nvSpPr>
        <p:spPr bwMode="auto">
          <a:xfrm>
            <a:off x="3505200" y="1295400"/>
            <a:ext cx="5334000" cy="533400"/>
          </a:xfrm>
          <a:prstGeom prst="rect">
            <a:avLst/>
          </a:prstGeom>
          <a:solidFill>
            <a:srgbClr val="FFFFFF"/>
          </a:solid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defRPr/>
            </a:pPr>
            <a:r>
              <a:rPr lang="en-US" altLang="en-US" b="1" dirty="0">
                <a:latin typeface="+mn-lt"/>
              </a:rPr>
              <a:t>Return on Investment + Satisfaction</a:t>
            </a:r>
          </a:p>
        </p:txBody>
      </p:sp>
      <p:sp>
        <p:nvSpPr>
          <p:cNvPr id="81928" name="Rectangle 8">
            <a:extLst>
              <a:ext uri="{FF2B5EF4-FFF2-40B4-BE49-F238E27FC236}">
                <a16:creationId xmlns:a16="http://schemas.microsoft.com/office/drawing/2014/main" id="{0E8B1201-0242-474A-8923-029F49D8E995}"/>
              </a:ext>
            </a:extLst>
          </p:cNvPr>
          <p:cNvSpPr>
            <a:spLocks noChangeArrowheads="1"/>
          </p:cNvSpPr>
          <p:nvPr/>
        </p:nvSpPr>
        <p:spPr bwMode="auto">
          <a:xfrm>
            <a:off x="3505200" y="2095500"/>
            <a:ext cx="5334000" cy="914400"/>
          </a:xfrm>
          <a:prstGeom prst="rect">
            <a:avLst/>
          </a:prstGeom>
          <a:solidFill>
            <a:srgbClr val="FFFFFF"/>
          </a:solid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defRPr/>
            </a:pPr>
            <a:r>
              <a:rPr lang="en-US" altLang="zh-CN" dirty="0">
                <a:latin typeface="+mn-lt"/>
              </a:rPr>
              <a:t>The level of satisfaction combined with the </a:t>
            </a:r>
          </a:p>
          <a:p>
            <a:pPr algn="ctr" eaLnBrk="1" hangingPunct="1">
              <a:defRPr/>
            </a:pPr>
            <a:r>
              <a:rPr lang="en-US" altLang="zh-CN" dirty="0">
                <a:latin typeface="+mn-lt"/>
              </a:rPr>
              <a:t>return on investment, which is the cost relative to wages.</a:t>
            </a:r>
            <a:endParaRPr lang="en-US" altLang="zh-CN" b="1" dirty="0">
              <a:latin typeface="+mn-lt"/>
            </a:endParaRPr>
          </a:p>
        </p:txBody>
      </p:sp>
      <p:sp>
        <p:nvSpPr>
          <p:cNvPr id="81929" name="Rectangle 9">
            <a:extLst>
              <a:ext uri="{FF2B5EF4-FFF2-40B4-BE49-F238E27FC236}">
                <a16:creationId xmlns:a16="http://schemas.microsoft.com/office/drawing/2014/main" id="{FFFB39E7-4D15-4C32-8280-897640CA0A94}"/>
              </a:ext>
            </a:extLst>
          </p:cNvPr>
          <p:cNvSpPr>
            <a:spLocks noChangeArrowheads="1"/>
          </p:cNvSpPr>
          <p:nvPr/>
        </p:nvSpPr>
        <p:spPr bwMode="auto">
          <a:xfrm>
            <a:off x="3505200" y="3124200"/>
            <a:ext cx="5334000" cy="2743200"/>
          </a:xfrm>
          <a:prstGeom prst="rect">
            <a:avLst/>
          </a:prstGeom>
          <a:solidFill>
            <a:srgbClr val="FFFFFF"/>
          </a:solidFill>
          <a:ln w="9525">
            <a:solidFill>
              <a:schemeClr val="bg2"/>
            </a:solidFill>
            <a:miter lim="800000"/>
            <a:headEnd/>
            <a:tailEnd/>
          </a:ln>
        </p:spPr>
        <p:txBody>
          <a:bodyPr wrap="none" anchor="ctr"/>
          <a:lstStyle>
            <a:lvl1pPr marL="457200" indent="-4572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dirty="0">
              <a:solidFill>
                <a:schemeClr val="tx2"/>
              </a:solidFill>
              <a:latin typeface="Times New Roman" panose="02020603050405020304" pitchFamily="18" charset="0"/>
            </a:endParaRPr>
          </a:p>
          <a:p>
            <a:pPr eaLnBrk="1" hangingPunct="1">
              <a:defRPr/>
            </a:pPr>
            <a:r>
              <a:rPr lang="en-US" altLang="en-US" dirty="0">
                <a:latin typeface="+mn-lt"/>
              </a:rPr>
              <a:t>Indicators/measurements of satisfaction to the </a:t>
            </a:r>
          </a:p>
          <a:p>
            <a:pPr eaLnBrk="1" hangingPunct="1">
              <a:defRPr/>
            </a:pPr>
            <a:r>
              <a:rPr lang="en-US" altLang="en-US" dirty="0">
                <a:latin typeface="+mn-lt"/>
              </a:rPr>
              <a:t>following five questions: </a:t>
            </a:r>
          </a:p>
          <a:p>
            <a:pPr eaLnBrk="1" hangingPunct="1">
              <a:buFontTx/>
              <a:buAutoNum type="arabicParenR"/>
              <a:defRPr/>
            </a:pPr>
            <a:r>
              <a:rPr lang="en-US" altLang="en-US" dirty="0">
                <a:latin typeface="+mn-lt"/>
              </a:rPr>
              <a:t>I am satisfied with the content I learned in my degree</a:t>
            </a:r>
          </a:p>
          <a:p>
            <a:pPr eaLnBrk="1" hangingPunct="1">
              <a:buFontTx/>
              <a:buAutoNum type="arabicParenR"/>
              <a:defRPr/>
            </a:pPr>
            <a:r>
              <a:rPr lang="en-US" altLang="en-US" dirty="0">
                <a:latin typeface="+mn-lt"/>
              </a:rPr>
              <a:t>I am satisfied with the instruction I received</a:t>
            </a:r>
          </a:p>
          <a:p>
            <a:pPr eaLnBrk="1" hangingPunct="1">
              <a:buFontTx/>
              <a:buAutoNum type="arabicParenR"/>
              <a:defRPr/>
            </a:pPr>
            <a:r>
              <a:rPr lang="en-US" altLang="en-US" dirty="0">
                <a:latin typeface="+mn-lt"/>
              </a:rPr>
              <a:t>I am satisfied with the cost of my degree</a:t>
            </a:r>
          </a:p>
          <a:p>
            <a:pPr eaLnBrk="1" hangingPunct="1">
              <a:buFontTx/>
              <a:buAutoNum type="arabicParenR"/>
              <a:defRPr/>
            </a:pPr>
            <a:r>
              <a:rPr lang="en-US" altLang="en-US" dirty="0">
                <a:latin typeface="+mn-lt"/>
              </a:rPr>
              <a:t>I am satisfied with the value I gained from my degree</a:t>
            </a:r>
          </a:p>
          <a:p>
            <a:pPr>
              <a:buFontTx/>
              <a:buAutoNum type="arabicParenR"/>
              <a:defRPr/>
            </a:pPr>
            <a:r>
              <a:rPr lang="en-US" altLang="en-US" dirty="0">
                <a:solidFill>
                  <a:srgbClr val="FF0000"/>
                </a:solidFill>
                <a:latin typeface="+mn-lt"/>
              </a:rPr>
              <a:t>I use the skills I developed in my coursework</a:t>
            </a:r>
          </a:p>
        </p:txBody>
      </p:sp>
      <p:sp>
        <p:nvSpPr>
          <p:cNvPr id="81930" name="Rectangle 10">
            <a:extLst>
              <a:ext uri="{FF2B5EF4-FFF2-40B4-BE49-F238E27FC236}">
                <a16:creationId xmlns:a16="http://schemas.microsoft.com/office/drawing/2014/main" id="{937A73F4-F61A-43B1-AEB7-87720F3576FC}"/>
              </a:ext>
            </a:extLst>
          </p:cNvPr>
          <p:cNvSpPr>
            <a:spLocks noChangeArrowheads="1"/>
          </p:cNvSpPr>
          <p:nvPr/>
        </p:nvSpPr>
        <p:spPr bwMode="auto">
          <a:xfrm>
            <a:off x="3505200" y="6096000"/>
            <a:ext cx="5334000" cy="533400"/>
          </a:xfrm>
          <a:prstGeom prst="rect">
            <a:avLst/>
          </a:prstGeom>
          <a:solidFill>
            <a:srgbClr val="FFFFFF"/>
          </a:solidFill>
          <a:ln w="9525">
            <a:solidFill>
              <a:schemeClr val="bg2"/>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defRPr/>
            </a:pPr>
            <a:r>
              <a:rPr lang="en-US" altLang="en-US" dirty="0">
                <a:latin typeface="+mn-lt"/>
              </a:rPr>
              <a:t>Survey data among recent graduates of FSU</a:t>
            </a:r>
          </a:p>
        </p:txBody>
      </p:sp>
      <p:sp>
        <p:nvSpPr>
          <p:cNvPr id="81931" name="Line 11">
            <a:extLst>
              <a:ext uri="{FF2B5EF4-FFF2-40B4-BE49-F238E27FC236}">
                <a16:creationId xmlns:a16="http://schemas.microsoft.com/office/drawing/2014/main" id="{481CF03D-FCE2-4FBE-B567-E52D33F87CF6}"/>
              </a:ext>
            </a:extLst>
          </p:cNvPr>
          <p:cNvSpPr>
            <a:spLocks noChangeShapeType="1"/>
          </p:cNvSpPr>
          <p:nvPr/>
        </p:nvSpPr>
        <p:spPr bwMode="auto">
          <a:xfrm>
            <a:off x="533400" y="1828800"/>
            <a:ext cx="0" cy="4343400"/>
          </a:xfrm>
          <a:prstGeom prst="line">
            <a:avLst/>
          </a:prstGeom>
          <a:noFill/>
          <a:ln w="9525">
            <a:solidFill>
              <a:schemeClr val="tx2"/>
            </a:solidFill>
            <a:round/>
            <a:headEnd type="triangle" w="med" len="me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81932" name="Text Box 12">
            <a:extLst>
              <a:ext uri="{FF2B5EF4-FFF2-40B4-BE49-F238E27FC236}">
                <a16:creationId xmlns:a16="http://schemas.microsoft.com/office/drawing/2014/main" id="{14CE83E8-5C6D-4BE8-B59B-3243A2EBEF44}"/>
              </a:ext>
            </a:extLst>
          </p:cNvPr>
          <p:cNvSpPr txBox="1">
            <a:spLocks noChangeArrowheads="1"/>
          </p:cNvSpPr>
          <p:nvPr/>
        </p:nvSpPr>
        <p:spPr bwMode="auto">
          <a:xfrm>
            <a:off x="76200" y="1300163"/>
            <a:ext cx="990600" cy="60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80000"/>
              </a:lnSpc>
              <a:spcBef>
                <a:spcPct val="50000"/>
              </a:spcBef>
              <a:defRPr/>
            </a:pPr>
            <a:r>
              <a:rPr lang="en-US" altLang="en-US" sz="1600" b="1" dirty="0">
                <a:latin typeface="+mn-lt"/>
              </a:rPr>
              <a:t>Theory</a:t>
            </a:r>
          </a:p>
          <a:p>
            <a:pPr algn="ctr" eaLnBrk="1" hangingPunct="1">
              <a:lnSpc>
                <a:spcPct val="80000"/>
              </a:lnSpc>
              <a:spcBef>
                <a:spcPct val="50000"/>
              </a:spcBef>
              <a:defRPr/>
            </a:pPr>
            <a:r>
              <a:rPr lang="en-US" altLang="en-US" sz="1600" b="1" dirty="0">
                <a:latin typeface="+mn-lt"/>
              </a:rPr>
              <a:t>abstract</a:t>
            </a:r>
          </a:p>
        </p:txBody>
      </p:sp>
      <p:sp>
        <p:nvSpPr>
          <p:cNvPr id="81933" name="Text Box 13">
            <a:extLst>
              <a:ext uri="{FF2B5EF4-FFF2-40B4-BE49-F238E27FC236}">
                <a16:creationId xmlns:a16="http://schemas.microsoft.com/office/drawing/2014/main" id="{6ABB06D0-0071-4FAC-B416-557A735E5F55}"/>
              </a:ext>
            </a:extLst>
          </p:cNvPr>
          <p:cNvSpPr txBox="1">
            <a:spLocks noChangeArrowheads="1"/>
          </p:cNvSpPr>
          <p:nvPr/>
        </p:nvSpPr>
        <p:spPr bwMode="auto">
          <a:xfrm>
            <a:off x="76200" y="6176963"/>
            <a:ext cx="9906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50000"/>
              </a:lnSpc>
              <a:spcBef>
                <a:spcPct val="50000"/>
              </a:spcBef>
              <a:defRPr/>
            </a:pPr>
            <a:r>
              <a:rPr lang="en-US" altLang="en-US" sz="1600" b="1" dirty="0">
                <a:latin typeface="+mn-lt"/>
              </a:rPr>
              <a:t>Data</a:t>
            </a:r>
          </a:p>
          <a:p>
            <a:pPr algn="ctr" eaLnBrk="1" hangingPunct="1">
              <a:lnSpc>
                <a:spcPct val="50000"/>
              </a:lnSpc>
              <a:spcBef>
                <a:spcPct val="50000"/>
              </a:spcBef>
              <a:defRPr/>
            </a:pPr>
            <a:r>
              <a:rPr lang="en-US" altLang="en-US" sz="1600" b="1" dirty="0">
                <a:latin typeface="+mn-lt"/>
              </a:rPr>
              <a:t>Concrete</a:t>
            </a:r>
          </a:p>
        </p:txBody>
      </p:sp>
    </p:spTree>
    <p:custDataLst>
      <p:tags r:id="rId1"/>
    </p:custDataLst>
  </p:cSld>
  <p:clrMapOvr>
    <a:masterClrMapping/>
  </p:clrMapOvr>
  <p:transition advTm="43823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1923"/>
                                        </p:tgtEl>
                                        <p:attrNameLst>
                                          <p:attrName>style.visibility</p:attrName>
                                        </p:attrNameLst>
                                      </p:cBhvr>
                                      <p:to>
                                        <p:strVal val="visible"/>
                                      </p:to>
                                    </p:set>
                                    <p:animEffect transition="in" filter="blinds(horizontal)">
                                      <p:cBhvr>
                                        <p:cTn id="7" dur="500"/>
                                        <p:tgtEl>
                                          <p:spTgt spid="8192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1927"/>
                                        </p:tgtEl>
                                        <p:attrNameLst>
                                          <p:attrName>style.visibility</p:attrName>
                                        </p:attrNameLst>
                                      </p:cBhvr>
                                      <p:to>
                                        <p:strVal val="visible"/>
                                      </p:to>
                                    </p:set>
                                    <p:animEffect transition="in" filter="blinds(horizontal)">
                                      <p:cBhvr>
                                        <p:cTn id="12" dur="500"/>
                                        <p:tgtEl>
                                          <p:spTgt spid="8192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1924"/>
                                        </p:tgtEl>
                                        <p:attrNameLst>
                                          <p:attrName>style.visibility</p:attrName>
                                        </p:attrNameLst>
                                      </p:cBhvr>
                                      <p:to>
                                        <p:strVal val="visible"/>
                                      </p:to>
                                    </p:set>
                                    <p:animEffect transition="in" filter="blinds(horizontal)">
                                      <p:cBhvr>
                                        <p:cTn id="17" dur="500"/>
                                        <p:tgtEl>
                                          <p:spTgt spid="8192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1928"/>
                                        </p:tgtEl>
                                        <p:attrNameLst>
                                          <p:attrName>style.visibility</p:attrName>
                                        </p:attrNameLst>
                                      </p:cBhvr>
                                      <p:to>
                                        <p:strVal val="visible"/>
                                      </p:to>
                                    </p:set>
                                    <p:animEffect transition="in" filter="blinds(horizontal)">
                                      <p:cBhvr>
                                        <p:cTn id="22" dur="500"/>
                                        <p:tgtEl>
                                          <p:spTgt spid="8192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81925"/>
                                        </p:tgtEl>
                                        <p:attrNameLst>
                                          <p:attrName>style.visibility</p:attrName>
                                        </p:attrNameLst>
                                      </p:cBhvr>
                                      <p:to>
                                        <p:strVal val="visible"/>
                                      </p:to>
                                    </p:set>
                                    <p:animEffect transition="in" filter="box(in)">
                                      <p:cBhvr>
                                        <p:cTn id="27" dur="500"/>
                                        <p:tgtEl>
                                          <p:spTgt spid="8192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81929"/>
                                        </p:tgtEl>
                                        <p:attrNameLst>
                                          <p:attrName>style.visibility</p:attrName>
                                        </p:attrNameLst>
                                      </p:cBhvr>
                                      <p:to>
                                        <p:strVal val="visible"/>
                                      </p:to>
                                    </p:set>
                                    <p:animEffect transition="in" filter="box(in)">
                                      <p:cBhvr>
                                        <p:cTn id="32" dur="500"/>
                                        <p:tgtEl>
                                          <p:spTgt spid="8192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81926"/>
                                        </p:tgtEl>
                                        <p:attrNameLst>
                                          <p:attrName>style.visibility</p:attrName>
                                        </p:attrNameLst>
                                      </p:cBhvr>
                                      <p:to>
                                        <p:strVal val="visible"/>
                                      </p:to>
                                    </p:set>
                                    <p:animEffect transition="in" filter="box(in)">
                                      <p:cBhvr>
                                        <p:cTn id="37" dur="500"/>
                                        <p:tgtEl>
                                          <p:spTgt spid="81926"/>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4" presetClass="entr" presetSubtype="16" fill="hold" grpId="0" nodeType="clickEffect">
                                  <p:stCondLst>
                                    <p:cond delay="0"/>
                                  </p:stCondLst>
                                  <p:childTnLst>
                                    <p:set>
                                      <p:cBhvr>
                                        <p:cTn id="41" dur="1" fill="hold">
                                          <p:stCondLst>
                                            <p:cond delay="0"/>
                                          </p:stCondLst>
                                        </p:cTn>
                                        <p:tgtEl>
                                          <p:spTgt spid="81930"/>
                                        </p:tgtEl>
                                        <p:attrNameLst>
                                          <p:attrName>style.visibility</p:attrName>
                                        </p:attrNameLst>
                                      </p:cBhvr>
                                      <p:to>
                                        <p:strVal val="visible"/>
                                      </p:to>
                                    </p:set>
                                    <p:animEffect transition="in" filter="box(in)">
                                      <p:cBhvr>
                                        <p:cTn id="42" dur="500"/>
                                        <p:tgtEl>
                                          <p:spTgt spid="81930"/>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nodeType="clickEffect">
                                  <p:stCondLst>
                                    <p:cond delay="0"/>
                                  </p:stCondLst>
                                  <p:childTnLst>
                                    <p:set>
                                      <p:cBhvr>
                                        <p:cTn id="46" dur="1" fill="hold">
                                          <p:stCondLst>
                                            <p:cond delay="0"/>
                                          </p:stCondLst>
                                        </p:cTn>
                                        <p:tgtEl>
                                          <p:spTgt spid="81931"/>
                                        </p:tgtEl>
                                        <p:attrNameLst>
                                          <p:attrName>style.visibility</p:attrName>
                                        </p:attrNameLst>
                                      </p:cBhvr>
                                      <p:to>
                                        <p:strVal val="visible"/>
                                      </p:to>
                                    </p:set>
                                    <p:animEffect transition="in" filter="blinds(horizontal)">
                                      <p:cBhvr>
                                        <p:cTn id="47" dur="500"/>
                                        <p:tgtEl>
                                          <p:spTgt spid="81931"/>
                                        </p:tgtEl>
                                      </p:cBhvr>
                                    </p:animEffect>
                                  </p:childTnLst>
                                </p:cTn>
                              </p:par>
                              <p:par>
                                <p:cTn id="48" presetID="3" presetClass="entr" presetSubtype="10" fill="hold" grpId="0" nodeType="withEffect">
                                  <p:stCondLst>
                                    <p:cond delay="0"/>
                                  </p:stCondLst>
                                  <p:childTnLst>
                                    <p:set>
                                      <p:cBhvr>
                                        <p:cTn id="49" dur="1" fill="hold">
                                          <p:stCondLst>
                                            <p:cond delay="0"/>
                                          </p:stCondLst>
                                        </p:cTn>
                                        <p:tgtEl>
                                          <p:spTgt spid="81932"/>
                                        </p:tgtEl>
                                        <p:attrNameLst>
                                          <p:attrName>style.visibility</p:attrName>
                                        </p:attrNameLst>
                                      </p:cBhvr>
                                      <p:to>
                                        <p:strVal val="visible"/>
                                      </p:to>
                                    </p:set>
                                    <p:animEffect transition="in" filter="blinds(horizontal)">
                                      <p:cBhvr>
                                        <p:cTn id="50" dur="500"/>
                                        <p:tgtEl>
                                          <p:spTgt spid="81932"/>
                                        </p:tgtEl>
                                      </p:cBhvr>
                                    </p:animEffect>
                                  </p:childTnLst>
                                </p:cTn>
                              </p:par>
                              <p:par>
                                <p:cTn id="51" presetID="3" presetClass="entr" presetSubtype="10" fill="hold" grpId="0" nodeType="withEffect">
                                  <p:stCondLst>
                                    <p:cond delay="0"/>
                                  </p:stCondLst>
                                  <p:childTnLst>
                                    <p:set>
                                      <p:cBhvr>
                                        <p:cTn id="52" dur="1" fill="hold">
                                          <p:stCondLst>
                                            <p:cond delay="0"/>
                                          </p:stCondLst>
                                        </p:cTn>
                                        <p:tgtEl>
                                          <p:spTgt spid="81933"/>
                                        </p:tgtEl>
                                        <p:attrNameLst>
                                          <p:attrName>style.visibility</p:attrName>
                                        </p:attrNameLst>
                                      </p:cBhvr>
                                      <p:to>
                                        <p:strVal val="visible"/>
                                      </p:to>
                                    </p:set>
                                    <p:animEffect transition="in" filter="blinds(horizontal)">
                                      <p:cBhvr>
                                        <p:cTn id="53" dur="500"/>
                                        <p:tgtEl>
                                          <p:spTgt spid="819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3" grpId="0" animBg="1"/>
      <p:bldP spid="81924" grpId="0" animBg="1"/>
      <p:bldP spid="81925" grpId="0" animBg="1"/>
      <p:bldP spid="81926" grpId="0" animBg="1"/>
      <p:bldP spid="81927" grpId="0" animBg="1"/>
      <p:bldP spid="81928" grpId="0" animBg="1"/>
      <p:bldP spid="81929" grpId="0" animBg="1"/>
      <p:bldP spid="81930" grpId="0" animBg="1"/>
      <p:bldP spid="81932" grpId="0"/>
      <p:bldP spid="8193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70F84909-28B8-4A77-936A-8641914A002A}"/>
              </a:ext>
            </a:extLst>
          </p:cNvPr>
          <p:cNvSpPr>
            <a:spLocks noGrp="1"/>
          </p:cNvSpPr>
          <p:nvPr>
            <p:ph type="ctrTitle"/>
          </p:nvPr>
        </p:nvSpPr>
        <p:spPr>
          <a:xfrm>
            <a:off x="1143000" y="1371600"/>
            <a:ext cx="6858000" cy="2387600"/>
          </a:xfrm>
        </p:spPr>
        <p:txBody>
          <a:bodyPr/>
          <a:lstStyle/>
          <a:p>
            <a:r>
              <a:rPr lang="en-US" altLang="en-US" b="1"/>
              <a:t>Measurement Design: Different Types of Measurements</a:t>
            </a:r>
          </a:p>
        </p:txBody>
      </p:sp>
      <p:sp>
        <p:nvSpPr>
          <p:cNvPr id="18435" name="Subtitle 2">
            <a:extLst>
              <a:ext uri="{FF2B5EF4-FFF2-40B4-BE49-F238E27FC236}">
                <a16:creationId xmlns:a16="http://schemas.microsoft.com/office/drawing/2014/main" id="{87C204B0-A3D4-473A-B20D-B3D562F99A45}"/>
              </a:ext>
            </a:extLst>
          </p:cNvPr>
          <p:cNvSpPr>
            <a:spLocks noGrp="1"/>
          </p:cNvSpPr>
          <p:nvPr>
            <p:ph type="subTitle" idx="1"/>
          </p:nvPr>
        </p:nvSpPr>
        <p:spPr>
          <a:xfrm>
            <a:off x="1143000" y="4114800"/>
            <a:ext cx="6858000" cy="1655763"/>
          </a:xfrm>
        </p:spPr>
        <p:txBody>
          <a:bodyPr/>
          <a:lstStyle/>
          <a:p>
            <a:endParaRPr lang="en-US" altLang="en-US"/>
          </a:p>
        </p:txBody>
      </p:sp>
    </p:spTree>
  </p:cSld>
  <p:clrMapOvr>
    <a:masterClrMapping/>
  </p:clrMapOvr>
  <mc:AlternateContent xmlns:mc="http://schemas.openxmlformats.org/markup-compatibility/2006" xmlns:p14="http://schemas.microsoft.com/office/powerpoint/2010/main">
    <mc:Choice Requires="p14">
      <p:transition spd="slow" p14:dur="2000" advTm="50713"/>
    </mc:Choice>
    <mc:Fallback xmlns="">
      <p:transition spd="slow" advTm="50713"/>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B88BDFF3-EC7D-4199-944A-7D4538C8203D}"/>
              </a:ext>
            </a:extLst>
          </p:cNvPr>
          <p:cNvSpPr>
            <a:spLocks noGrp="1"/>
          </p:cNvSpPr>
          <p:nvPr>
            <p:ph type="ctrTitle"/>
          </p:nvPr>
        </p:nvSpPr>
        <p:spPr>
          <a:xfrm>
            <a:off x="1219200" y="0"/>
            <a:ext cx="6858000" cy="842963"/>
          </a:xfrm>
        </p:spPr>
        <p:txBody>
          <a:bodyPr/>
          <a:lstStyle/>
          <a:p>
            <a:pPr eaLnBrk="1" hangingPunct="1"/>
            <a:r>
              <a:rPr lang="en-US" altLang="en-US" sz="3600" b="1"/>
              <a:t>Levels of Measurement</a:t>
            </a:r>
          </a:p>
        </p:txBody>
      </p:sp>
      <p:sp>
        <p:nvSpPr>
          <p:cNvPr id="98307" name="Rectangle 3">
            <a:extLst>
              <a:ext uri="{FF2B5EF4-FFF2-40B4-BE49-F238E27FC236}">
                <a16:creationId xmlns:a16="http://schemas.microsoft.com/office/drawing/2014/main" id="{0A34E175-40A9-4640-B123-B09361CE9766}"/>
              </a:ext>
            </a:extLst>
          </p:cNvPr>
          <p:cNvSpPr>
            <a:spLocks noGrp="1" noChangeArrowheads="1"/>
          </p:cNvSpPr>
          <p:nvPr>
            <p:ph type="subTitle" idx="1"/>
          </p:nvPr>
        </p:nvSpPr>
        <p:spPr>
          <a:xfrm>
            <a:off x="457200" y="1071563"/>
            <a:ext cx="8382000" cy="5786437"/>
          </a:xfrm>
        </p:spPr>
        <p:txBody>
          <a:bodyPr rtlCol="0">
            <a:normAutofit/>
          </a:bodyPr>
          <a:lstStyle/>
          <a:p>
            <a:pPr marL="342900" indent="-342900" algn="l" eaLnBrk="1" fontAlgn="auto" hangingPunct="1">
              <a:lnSpc>
                <a:spcPct val="80000"/>
              </a:lnSpc>
              <a:spcAft>
                <a:spcPts val="0"/>
              </a:spcAft>
              <a:buFont typeface="Arial" panose="020B0604020202020204" pitchFamily="34" charset="0"/>
              <a:buChar char="•"/>
              <a:defRPr/>
            </a:pPr>
            <a:r>
              <a:rPr lang="en-US" altLang="en-US" sz="2100" b="1" dirty="0"/>
              <a:t>Nominal Measures</a:t>
            </a:r>
          </a:p>
          <a:p>
            <a:pPr marL="342900" indent="-342900" algn="l" eaLnBrk="1" fontAlgn="auto" hangingPunct="1">
              <a:lnSpc>
                <a:spcPct val="80000"/>
              </a:lnSpc>
              <a:spcAft>
                <a:spcPts val="0"/>
              </a:spcAft>
              <a:buFontTx/>
              <a:buChar char="-"/>
              <a:defRPr/>
            </a:pPr>
            <a:r>
              <a:rPr lang="en-US" altLang="en-US" sz="2100" dirty="0"/>
              <a:t>Attributes of a variable represents exclusive categories</a:t>
            </a:r>
          </a:p>
          <a:p>
            <a:pPr algn="l" eaLnBrk="1" fontAlgn="auto" hangingPunct="1">
              <a:lnSpc>
                <a:spcPct val="80000"/>
              </a:lnSpc>
              <a:spcAft>
                <a:spcPts val="0"/>
              </a:spcAft>
              <a:defRPr/>
            </a:pPr>
            <a:r>
              <a:rPr lang="en-US" altLang="en-US" sz="2100" dirty="0"/>
              <a:t>     	 e.g. race/ethnicity</a:t>
            </a:r>
          </a:p>
          <a:p>
            <a:pPr marL="342900" indent="-342900" algn="l" eaLnBrk="1" fontAlgn="auto" hangingPunct="1">
              <a:lnSpc>
                <a:spcPct val="80000"/>
              </a:lnSpc>
              <a:spcAft>
                <a:spcPts val="0"/>
              </a:spcAft>
              <a:buFont typeface="Arial" panose="020B0604020202020204" pitchFamily="34" charset="0"/>
              <a:buChar char="•"/>
              <a:defRPr/>
            </a:pPr>
            <a:r>
              <a:rPr lang="en-US" altLang="en-US" sz="2100" b="1" dirty="0"/>
              <a:t>Ordinal Measures</a:t>
            </a:r>
          </a:p>
          <a:p>
            <a:pPr algn="l" eaLnBrk="1" fontAlgn="auto" hangingPunct="1">
              <a:lnSpc>
                <a:spcPct val="80000"/>
              </a:lnSpc>
              <a:spcAft>
                <a:spcPts val="0"/>
              </a:spcAft>
              <a:buFont typeface="Wingdings" panose="05000000000000000000" pitchFamily="2" charset="2"/>
              <a:buNone/>
              <a:defRPr/>
            </a:pPr>
            <a:r>
              <a:rPr lang="en-US" altLang="en-US" sz="2100" dirty="0"/>
              <a:t>    - Variables with attributes we can logically rank order</a:t>
            </a:r>
          </a:p>
          <a:p>
            <a:pPr algn="l" eaLnBrk="1" fontAlgn="auto" hangingPunct="1">
              <a:lnSpc>
                <a:spcPct val="80000"/>
              </a:lnSpc>
              <a:spcAft>
                <a:spcPts val="0"/>
              </a:spcAft>
              <a:buFont typeface="Wingdings" panose="05000000000000000000" pitchFamily="2" charset="2"/>
              <a:buNone/>
              <a:defRPr/>
            </a:pPr>
            <a:r>
              <a:rPr lang="en-US" altLang="en-US" sz="2100" dirty="0"/>
              <a:t>      e.g. Education level (high school, college, graduate), Attitudes (by  </a:t>
            </a:r>
          </a:p>
          <a:p>
            <a:pPr algn="l" eaLnBrk="1" fontAlgn="auto" hangingPunct="1">
              <a:lnSpc>
                <a:spcPct val="80000"/>
              </a:lnSpc>
              <a:spcAft>
                <a:spcPts val="0"/>
              </a:spcAft>
              <a:buFont typeface="Wingdings" panose="05000000000000000000" pitchFamily="2" charset="2"/>
              <a:buNone/>
              <a:defRPr/>
            </a:pPr>
            <a:r>
              <a:rPr lang="en-US" altLang="en-US" sz="2100" dirty="0"/>
              <a:t>                degrees of agreement)</a:t>
            </a:r>
          </a:p>
        </p:txBody>
      </p:sp>
    </p:spTree>
    <p:custDataLst>
      <p:tags r:id="rId1"/>
    </p:custDataLst>
  </p:cSld>
  <p:clrMapOvr>
    <a:masterClrMapping/>
  </p:clrMapOvr>
  <p:transition advTm="363507"/>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8307">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8307">
                                            <p:txEl>
                                              <p:pRg st="2" end="2"/>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98307">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8307">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830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B5638-9159-51C0-1E98-C9616B5A797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94EA8BA-5492-01A4-0089-3B784050C159}"/>
              </a:ext>
            </a:extLst>
          </p:cNvPr>
          <p:cNvSpPr>
            <a:spLocks noGrp="1"/>
          </p:cNvSpPr>
          <p:nvPr>
            <p:ph idx="1"/>
          </p:nvPr>
        </p:nvSpPr>
        <p:spPr/>
        <p:txBody>
          <a:bodyPr/>
          <a:lstStyle/>
          <a:p>
            <a:pPr marL="342900" indent="-342900" algn="l" eaLnBrk="1" fontAlgn="auto" hangingPunct="1">
              <a:lnSpc>
                <a:spcPct val="80000"/>
              </a:lnSpc>
              <a:spcAft>
                <a:spcPts val="0"/>
              </a:spcAft>
              <a:buFont typeface="Arial" panose="020B0604020202020204" pitchFamily="34" charset="0"/>
              <a:buChar char="•"/>
              <a:defRPr/>
            </a:pPr>
            <a:r>
              <a:rPr lang="en-US" altLang="en-US" sz="2100" b="1" dirty="0"/>
              <a:t>Interval Measures</a:t>
            </a:r>
          </a:p>
          <a:p>
            <a:pPr algn="l" eaLnBrk="1" fontAlgn="auto" hangingPunct="1">
              <a:lnSpc>
                <a:spcPct val="80000"/>
              </a:lnSpc>
              <a:spcAft>
                <a:spcPts val="0"/>
              </a:spcAft>
              <a:defRPr/>
            </a:pPr>
            <a:r>
              <a:rPr lang="en-US" altLang="en-US" sz="2100" b="1" dirty="0"/>
              <a:t>    - </a:t>
            </a:r>
            <a:r>
              <a:rPr lang="en-US" altLang="en-US" sz="2100" dirty="0"/>
              <a:t>Attributes of a variable are rank-ordered, and have equal distances </a:t>
            </a:r>
          </a:p>
          <a:p>
            <a:pPr algn="l" eaLnBrk="1" fontAlgn="auto" hangingPunct="1">
              <a:lnSpc>
                <a:spcPct val="80000"/>
              </a:lnSpc>
              <a:spcAft>
                <a:spcPts val="0"/>
              </a:spcAft>
              <a:buFont typeface="Wingdings" panose="05000000000000000000" pitchFamily="2" charset="2"/>
              <a:buNone/>
              <a:defRPr/>
            </a:pPr>
            <a:r>
              <a:rPr lang="en-US" altLang="en-US" sz="2100" dirty="0"/>
              <a:t>        between adjacent attributes. The distance has meaning. </a:t>
            </a:r>
          </a:p>
          <a:p>
            <a:pPr algn="l" eaLnBrk="1" fontAlgn="auto" hangingPunct="1">
              <a:lnSpc>
                <a:spcPct val="80000"/>
              </a:lnSpc>
              <a:spcAft>
                <a:spcPts val="0"/>
              </a:spcAft>
              <a:buFont typeface="Wingdings" panose="05000000000000000000" pitchFamily="2" charset="2"/>
              <a:buNone/>
              <a:defRPr/>
            </a:pPr>
            <a:r>
              <a:rPr lang="en-US" altLang="en-US" sz="2100" dirty="0"/>
              <a:t>      e.g. Grades in school (7</a:t>
            </a:r>
            <a:r>
              <a:rPr lang="en-US" altLang="en-US" sz="2100" baseline="30000" dirty="0"/>
              <a:t>th</a:t>
            </a:r>
            <a:r>
              <a:rPr lang="en-US" altLang="en-US" sz="2100" dirty="0"/>
              <a:t> grade, 8</a:t>
            </a:r>
            <a:r>
              <a:rPr lang="en-US" altLang="en-US" sz="2100" baseline="30000" dirty="0"/>
              <a:t>th</a:t>
            </a:r>
            <a:r>
              <a:rPr lang="en-US" altLang="en-US" sz="2100" dirty="0"/>
              <a:t> grade etc. )</a:t>
            </a:r>
          </a:p>
          <a:p>
            <a:pPr marL="342900" indent="-342900" algn="l" eaLnBrk="1" fontAlgn="auto" hangingPunct="1">
              <a:lnSpc>
                <a:spcPct val="80000"/>
              </a:lnSpc>
              <a:spcAft>
                <a:spcPts val="0"/>
              </a:spcAft>
              <a:buFont typeface="Arial" panose="020B0604020202020204" pitchFamily="34" charset="0"/>
              <a:buChar char="•"/>
              <a:defRPr/>
            </a:pPr>
            <a:r>
              <a:rPr lang="en-US" altLang="en-US" sz="2100" b="1" dirty="0"/>
              <a:t>Ratios Measures</a:t>
            </a:r>
          </a:p>
          <a:p>
            <a:pPr marL="342900" indent="-342900" algn="l" eaLnBrk="1" fontAlgn="auto" hangingPunct="1">
              <a:lnSpc>
                <a:spcPct val="80000"/>
              </a:lnSpc>
              <a:spcAft>
                <a:spcPts val="0"/>
              </a:spcAft>
              <a:buFontTx/>
              <a:buChar char="-"/>
              <a:defRPr/>
            </a:pPr>
            <a:r>
              <a:rPr lang="en-US" altLang="en-US" sz="2100" dirty="0"/>
              <a:t>Involves the full mathematical properties of numbers. The zero point has a true meaning (absence of the characteristic being measured) </a:t>
            </a:r>
          </a:p>
          <a:p>
            <a:pPr algn="l" eaLnBrk="1" fontAlgn="auto" hangingPunct="1">
              <a:lnSpc>
                <a:spcPct val="80000"/>
              </a:lnSpc>
              <a:spcAft>
                <a:spcPts val="0"/>
              </a:spcAft>
              <a:defRPr/>
            </a:pPr>
            <a:r>
              <a:rPr lang="en-US" altLang="en-US" sz="2100" dirty="0"/>
              <a:t>      e.g. ages, unemployment rates, weight, height </a:t>
            </a:r>
          </a:p>
          <a:p>
            <a:endParaRPr lang="en-US" dirty="0"/>
          </a:p>
        </p:txBody>
      </p:sp>
    </p:spTree>
    <p:extLst>
      <p:ext uri="{BB962C8B-B14F-4D97-AF65-F5344CB8AC3E}">
        <p14:creationId xmlns:p14="http://schemas.microsoft.com/office/powerpoint/2010/main" val="1114355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7">
            <a:extLst>
              <a:ext uri="{FF2B5EF4-FFF2-40B4-BE49-F238E27FC236}">
                <a16:creationId xmlns:a16="http://schemas.microsoft.com/office/drawing/2014/main" id="{0D9B3F64-1F3F-469F-A718-4A2300B0AF01}"/>
              </a:ext>
            </a:extLst>
          </p:cNvPr>
          <p:cNvSpPr>
            <a:spLocks noGrp="1"/>
          </p:cNvSpPr>
          <p:nvPr>
            <p:ph type="ctrTitle"/>
          </p:nvPr>
        </p:nvSpPr>
        <p:spPr>
          <a:xfrm>
            <a:off x="1203325" y="457200"/>
            <a:ext cx="6858000" cy="762000"/>
          </a:xfrm>
        </p:spPr>
        <p:txBody>
          <a:bodyPr/>
          <a:lstStyle/>
          <a:p>
            <a:pPr eaLnBrk="1" hangingPunct="1"/>
            <a:r>
              <a:rPr lang="en-US" altLang="en-US" b="1"/>
              <a:t>Levels of Measurement</a:t>
            </a:r>
          </a:p>
        </p:txBody>
      </p:sp>
      <p:sp>
        <p:nvSpPr>
          <p:cNvPr id="21507" name="Rectangle 3">
            <a:extLst>
              <a:ext uri="{FF2B5EF4-FFF2-40B4-BE49-F238E27FC236}">
                <a16:creationId xmlns:a16="http://schemas.microsoft.com/office/drawing/2014/main" id="{90D6E168-BBD1-41CC-831F-A84220A0E5CA}"/>
              </a:ext>
            </a:extLst>
          </p:cNvPr>
          <p:cNvSpPr>
            <a:spLocks noGrp="1"/>
          </p:cNvSpPr>
          <p:nvPr>
            <p:ph type="subTitle" idx="1"/>
          </p:nvPr>
        </p:nvSpPr>
        <p:spPr>
          <a:xfrm>
            <a:off x="533400" y="1452563"/>
            <a:ext cx="8305800" cy="4114800"/>
          </a:xfrm>
        </p:spPr>
        <p:txBody>
          <a:bodyPr/>
          <a:lstStyle/>
          <a:p>
            <a:pPr algn="l" eaLnBrk="1" hangingPunct="1">
              <a:buFont typeface="Wingdings" panose="05000000000000000000" pitchFamily="2" charset="2"/>
              <a:buNone/>
            </a:pPr>
            <a:r>
              <a:rPr lang="en-US" altLang="en-US" sz="2400"/>
              <a:t>Information Provided by the Four Levels of Measurement</a:t>
            </a:r>
          </a:p>
          <a:p>
            <a:pPr eaLnBrk="1" hangingPunct="1">
              <a:buFont typeface="Wingdings" panose="05000000000000000000" pitchFamily="2" charset="2"/>
              <a:buNone/>
            </a:pPr>
            <a:endParaRPr lang="en-US" altLang="en-US" sz="2400"/>
          </a:p>
        </p:txBody>
      </p:sp>
      <p:graphicFrame>
        <p:nvGraphicFramePr>
          <p:cNvPr id="118896" name="Group 112">
            <a:extLst>
              <a:ext uri="{FF2B5EF4-FFF2-40B4-BE49-F238E27FC236}">
                <a16:creationId xmlns:a16="http://schemas.microsoft.com/office/drawing/2014/main" id="{4F11764B-16B7-4CC5-A668-6C9ED14FC96F}"/>
              </a:ext>
            </a:extLst>
          </p:cNvPr>
          <p:cNvGraphicFramePr>
            <a:graphicFrameLocks noGrp="1"/>
          </p:cNvGraphicFramePr>
          <p:nvPr>
            <p:ph sz="half" idx="4294967295"/>
          </p:nvPr>
        </p:nvGraphicFramePr>
        <p:xfrm>
          <a:off x="504825" y="2208213"/>
          <a:ext cx="8255001" cy="3809999"/>
        </p:xfrm>
        <a:graphic>
          <a:graphicData uri="http://schemas.openxmlformats.org/drawingml/2006/table">
            <a:tbl>
              <a:tblPr/>
              <a:tblGrid>
                <a:gridCol w="1933575">
                  <a:extLst>
                    <a:ext uri="{9D8B030D-6E8A-4147-A177-3AD203B41FA5}">
                      <a16:colId xmlns:a16="http://schemas.microsoft.com/office/drawing/2014/main" val="20000"/>
                    </a:ext>
                  </a:extLst>
                </a:gridCol>
                <a:gridCol w="1368756">
                  <a:extLst>
                    <a:ext uri="{9D8B030D-6E8A-4147-A177-3AD203B41FA5}">
                      <a16:colId xmlns:a16="http://schemas.microsoft.com/office/drawing/2014/main" val="20001"/>
                    </a:ext>
                  </a:extLst>
                </a:gridCol>
                <a:gridCol w="1650339">
                  <a:extLst>
                    <a:ext uri="{9D8B030D-6E8A-4147-A177-3AD203B41FA5}">
                      <a16:colId xmlns:a16="http://schemas.microsoft.com/office/drawing/2014/main" val="20002"/>
                    </a:ext>
                  </a:extLst>
                </a:gridCol>
                <a:gridCol w="1651992">
                  <a:extLst>
                    <a:ext uri="{9D8B030D-6E8A-4147-A177-3AD203B41FA5}">
                      <a16:colId xmlns:a16="http://schemas.microsoft.com/office/drawing/2014/main" val="20003"/>
                    </a:ext>
                  </a:extLst>
                </a:gridCol>
                <a:gridCol w="1650339">
                  <a:extLst>
                    <a:ext uri="{9D8B030D-6E8A-4147-A177-3AD203B41FA5}">
                      <a16:colId xmlns:a16="http://schemas.microsoft.com/office/drawing/2014/main" val="20004"/>
                    </a:ext>
                  </a:extLst>
                </a:gridCol>
              </a:tblGrid>
              <a:tr h="760677">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r>
                        <a:rPr kumimoji="0" lang="en-US" altLang="en-US" sz="1900" b="1" i="0" u="none" strike="noStrike" cap="none" normalizeH="0" baseline="0" dirty="0">
                          <a:ln>
                            <a:noFill/>
                          </a:ln>
                          <a:solidFill>
                            <a:schemeClr val="tx2"/>
                          </a:solidFill>
                          <a:effectLst/>
                          <a:latin typeface="Arial" panose="020B0604020202020204" pitchFamily="34" charset="0"/>
                        </a:rPr>
                        <a:t>Information</a:t>
                      </a:r>
                    </a:p>
                    <a:p>
                      <a:pPr marL="0" marR="0" lvl="0" indent="0" algn="l"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r>
                        <a:rPr kumimoji="0" lang="en-US" altLang="en-US" sz="1900" b="1" i="0" u="none" strike="noStrike" cap="none" normalizeH="0" baseline="0" dirty="0">
                          <a:ln>
                            <a:noFill/>
                          </a:ln>
                          <a:solidFill>
                            <a:schemeClr val="tx2"/>
                          </a:solidFill>
                          <a:effectLst/>
                          <a:latin typeface="Arial" panose="020B0604020202020204" pitchFamily="34" charset="0"/>
                        </a:rPr>
                        <a:t>Provided</a:t>
                      </a:r>
                    </a:p>
                  </a:txBody>
                  <a:tcPr marL="95250" marR="95250" marT="47625" marB="476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r>
                        <a:rPr kumimoji="0" lang="en-US" altLang="en-US" sz="1900" b="1" i="0" u="none" strike="noStrike" cap="none" normalizeH="0" baseline="0">
                          <a:ln>
                            <a:noFill/>
                          </a:ln>
                          <a:solidFill>
                            <a:schemeClr val="tx2"/>
                          </a:solidFill>
                          <a:effectLst/>
                          <a:latin typeface="Arial" panose="020B0604020202020204" pitchFamily="34" charset="0"/>
                        </a:rPr>
                        <a:t>Nominal</a:t>
                      </a:r>
                    </a:p>
                  </a:txBody>
                  <a:tcPr marL="95250" marR="95250" marT="47625" marB="476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r>
                        <a:rPr kumimoji="0" lang="en-US" altLang="en-US" sz="1900" b="1" i="0" u="none" strike="noStrike" cap="none" normalizeH="0" baseline="0" dirty="0">
                          <a:ln>
                            <a:noFill/>
                          </a:ln>
                          <a:solidFill>
                            <a:schemeClr val="tx2"/>
                          </a:solidFill>
                          <a:effectLst/>
                          <a:latin typeface="Arial" panose="020B0604020202020204" pitchFamily="34" charset="0"/>
                        </a:rPr>
                        <a:t>Ordinal</a:t>
                      </a:r>
                    </a:p>
                  </a:txBody>
                  <a:tcPr marL="95250" marR="95250" marT="47625" marB="476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r>
                        <a:rPr kumimoji="0" lang="en-US" altLang="en-US" sz="1900" b="1" i="0" u="none" strike="noStrike" cap="none" normalizeH="0" baseline="0">
                          <a:ln>
                            <a:noFill/>
                          </a:ln>
                          <a:solidFill>
                            <a:schemeClr val="tx2"/>
                          </a:solidFill>
                          <a:effectLst/>
                          <a:latin typeface="Arial" panose="020B0604020202020204" pitchFamily="34" charset="0"/>
                        </a:rPr>
                        <a:t>Interval</a:t>
                      </a:r>
                    </a:p>
                  </a:txBody>
                  <a:tcPr marL="95250" marR="95250" marT="47625" marB="476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r>
                        <a:rPr kumimoji="0" lang="en-US" altLang="en-US" sz="1900" b="1" i="0" u="none" strike="noStrike" cap="none" normalizeH="0" baseline="0">
                          <a:ln>
                            <a:noFill/>
                          </a:ln>
                          <a:solidFill>
                            <a:schemeClr val="tx2"/>
                          </a:solidFill>
                          <a:effectLst/>
                          <a:latin typeface="Arial" panose="020B0604020202020204" pitchFamily="34" charset="0"/>
                        </a:rPr>
                        <a:t>Ratio</a:t>
                      </a:r>
                    </a:p>
                  </a:txBody>
                  <a:tcPr marL="95250" marR="95250" marT="47625" marB="476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63984">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r>
                        <a:rPr kumimoji="0" lang="en-US" altLang="en-US" sz="1900" b="1" i="0" u="none" strike="noStrike" cap="none" normalizeH="0" baseline="0">
                          <a:ln>
                            <a:noFill/>
                          </a:ln>
                          <a:solidFill>
                            <a:schemeClr val="tx2"/>
                          </a:solidFill>
                          <a:effectLst/>
                          <a:latin typeface="Arial" panose="020B0604020202020204" pitchFamily="34" charset="0"/>
                        </a:rPr>
                        <a:t>Classification</a:t>
                      </a:r>
                    </a:p>
                  </a:txBody>
                  <a:tcPr marL="95250" marR="95250" marT="47625" marB="476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r>
                        <a:rPr kumimoji="0" lang="en-US" altLang="en-US" sz="2500" b="1" i="0" u="none" strike="noStrike" cap="none" normalizeH="0" baseline="0">
                          <a:ln>
                            <a:noFill/>
                          </a:ln>
                          <a:solidFill>
                            <a:schemeClr val="tx2"/>
                          </a:solidFill>
                          <a:effectLst/>
                          <a:latin typeface="Arial" panose="020B0604020202020204" pitchFamily="34" charset="0"/>
                        </a:rPr>
                        <a:t>X</a:t>
                      </a:r>
                    </a:p>
                  </a:txBody>
                  <a:tcPr marL="95250" marR="95250" marT="47625" marB="476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r>
                        <a:rPr kumimoji="0" lang="en-US" altLang="en-US" sz="2500" b="1" i="0" u="none" strike="noStrike" cap="none" normalizeH="0" baseline="0">
                          <a:ln>
                            <a:noFill/>
                          </a:ln>
                          <a:solidFill>
                            <a:schemeClr val="tx2"/>
                          </a:solidFill>
                          <a:effectLst/>
                          <a:latin typeface="Arial" panose="020B0604020202020204" pitchFamily="34" charset="0"/>
                        </a:rPr>
                        <a:t>X</a:t>
                      </a:r>
                    </a:p>
                  </a:txBody>
                  <a:tcPr marL="95250" marR="95250" marT="47625" marB="476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r>
                        <a:rPr kumimoji="0" lang="en-US" altLang="en-US" sz="2500" b="1" i="0" u="none" strike="noStrike" cap="none" normalizeH="0" baseline="0">
                          <a:ln>
                            <a:noFill/>
                          </a:ln>
                          <a:solidFill>
                            <a:schemeClr val="tx2"/>
                          </a:solidFill>
                          <a:effectLst/>
                          <a:latin typeface="Arial" panose="020B0604020202020204" pitchFamily="34" charset="0"/>
                        </a:rPr>
                        <a:t>X</a:t>
                      </a:r>
                    </a:p>
                  </a:txBody>
                  <a:tcPr marL="95250" marR="95250" marT="47625" marB="476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r>
                        <a:rPr kumimoji="0" lang="en-US" altLang="en-US" sz="2500" b="1" i="0" u="none" strike="noStrike" cap="none" normalizeH="0" baseline="0">
                          <a:ln>
                            <a:noFill/>
                          </a:ln>
                          <a:solidFill>
                            <a:schemeClr val="tx2"/>
                          </a:solidFill>
                          <a:effectLst/>
                          <a:latin typeface="Arial" panose="020B0604020202020204" pitchFamily="34" charset="0"/>
                        </a:rPr>
                        <a:t>X</a:t>
                      </a:r>
                    </a:p>
                  </a:txBody>
                  <a:tcPr marL="95250" marR="95250" marT="47625" marB="476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760677">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r>
                        <a:rPr kumimoji="0" lang="en-US" altLang="en-US" sz="1900" b="1" i="0" u="none" strike="noStrike" cap="none" normalizeH="0" baseline="0">
                          <a:ln>
                            <a:noFill/>
                          </a:ln>
                          <a:solidFill>
                            <a:schemeClr val="tx2"/>
                          </a:solidFill>
                          <a:effectLst/>
                          <a:latin typeface="Arial" panose="020B0604020202020204" pitchFamily="34" charset="0"/>
                        </a:rPr>
                        <a:t>Rank order</a:t>
                      </a:r>
                    </a:p>
                  </a:txBody>
                  <a:tcPr marL="95250" marR="95250" marT="47625" marB="476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endParaRPr kumimoji="0" lang="en-US" altLang="en-US" sz="1900" b="1" i="0" u="none" strike="noStrike" cap="none" normalizeH="0" baseline="0">
                        <a:ln>
                          <a:noFill/>
                        </a:ln>
                        <a:solidFill>
                          <a:schemeClr val="tx2"/>
                        </a:solidFill>
                        <a:effectLst/>
                        <a:latin typeface="Arial" panose="020B0604020202020204" pitchFamily="34" charset="0"/>
                      </a:endParaRPr>
                    </a:p>
                  </a:txBody>
                  <a:tcPr marL="95250" marR="95250" marT="47625" marB="476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r>
                        <a:rPr kumimoji="0" lang="en-US" altLang="en-US" sz="2500" b="1" i="0" u="none" strike="noStrike" cap="none" normalizeH="0" baseline="0">
                          <a:ln>
                            <a:noFill/>
                          </a:ln>
                          <a:solidFill>
                            <a:schemeClr val="tx2"/>
                          </a:solidFill>
                          <a:effectLst/>
                          <a:latin typeface="Arial" panose="020B0604020202020204" pitchFamily="34" charset="0"/>
                        </a:rPr>
                        <a:t>X</a:t>
                      </a:r>
                    </a:p>
                  </a:txBody>
                  <a:tcPr marL="95250" marR="95250" marT="47625" marB="476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r>
                        <a:rPr kumimoji="0" lang="en-US" altLang="en-US" sz="2500" b="1" i="0" u="none" strike="noStrike" cap="none" normalizeH="0" baseline="0">
                          <a:ln>
                            <a:noFill/>
                          </a:ln>
                          <a:solidFill>
                            <a:schemeClr val="tx2"/>
                          </a:solidFill>
                          <a:effectLst/>
                          <a:latin typeface="Arial" panose="020B0604020202020204" pitchFamily="34" charset="0"/>
                        </a:rPr>
                        <a:t>X</a:t>
                      </a:r>
                    </a:p>
                  </a:txBody>
                  <a:tcPr marL="95250" marR="95250" marT="47625" marB="476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r>
                        <a:rPr kumimoji="0" lang="en-US" altLang="en-US" sz="2500" b="1" i="0" u="none" strike="noStrike" cap="none" normalizeH="0" baseline="0">
                          <a:ln>
                            <a:noFill/>
                          </a:ln>
                          <a:solidFill>
                            <a:schemeClr val="tx2"/>
                          </a:solidFill>
                          <a:effectLst/>
                          <a:latin typeface="Arial" panose="020B0604020202020204" pitchFamily="34" charset="0"/>
                        </a:rPr>
                        <a:t>X</a:t>
                      </a:r>
                    </a:p>
                  </a:txBody>
                  <a:tcPr marL="95250" marR="95250" marT="47625" marB="476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63984">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r>
                        <a:rPr kumimoji="0" lang="en-US" altLang="en-US" sz="1900" b="1" i="0" u="none" strike="noStrike" cap="none" normalizeH="0" baseline="0">
                          <a:ln>
                            <a:noFill/>
                          </a:ln>
                          <a:solidFill>
                            <a:schemeClr val="tx2"/>
                          </a:solidFill>
                          <a:effectLst/>
                          <a:latin typeface="Arial" panose="020B0604020202020204" pitchFamily="34" charset="0"/>
                        </a:rPr>
                        <a:t>Equal intervals</a:t>
                      </a:r>
                    </a:p>
                  </a:txBody>
                  <a:tcPr marL="95250" marR="95250" marT="47625" marB="476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endParaRPr kumimoji="0" lang="en-US" altLang="en-US" sz="1900" b="1" i="0" u="none" strike="noStrike" cap="none" normalizeH="0" baseline="0">
                        <a:ln>
                          <a:noFill/>
                        </a:ln>
                        <a:solidFill>
                          <a:schemeClr val="tx2"/>
                        </a:solidFill>
                        <a:effectLst/>
                        <a:latin typeface="Arial" panose="020B0604020202020204" pitchFamily="34" charset="0"/>
                      </a:endParaRPr>
                    </a:p>
                  </a:txBody>
                  <a:tcPr marL="95250" marR="95250" marT="47625" marB="476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endParaRPr kumimoji="0" lang="en-US" altLang="en-US" sz="1900" b="1" i="0" u="none" strike="noStrike" cap="none" normalizeH="0" baseline="0">
                        <a:ln>
                          <a:noFill/>
                        </a:ln>
                        <a:solidFill>
                          <a:schemeClr val="tx2"/>
                        </a:solidFill>
                        <a:effectLst/>
                        <a:latin typeface="Arial" panose="020B0604020202020204" pitchFamily="34" charset="0"/>
                      </a:endParaRPr>
                    </a:p>
                  </a:txBody>
                  <a:tcPr marL="95250" marR="95250" marT="47625" marB="476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r>
                        <a:rPr kumimoji="0" lang="en-US" altLang="en-US" sz="2500" b="1" i="0" u="none" strike="noStrike" cap="none" normalizeH="0" baseline="0">
                          <a:ln>
                            <a:noFill/>
                          </a:ln>
                          <a:solidFill>
                            <a:schemeClr val="tx2"/>
                          </a:solidFill>
                          <a:effectLst/>
                          <a:latin typeface="Arial" panose="020B0604020202020204" pitchFamily="34" charset="0"/>
                        </a:rPr>
                        <a:t>X</a:t>
                      </a:r>
                    </a:p>
                  </a:txBody>
                  <a:tcPr marL="95250" marR="95250" marT="47625" marB="476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r>
                        <a:rPr kumimoji="0" lang="en-US" altLang="en-US" sz="2500" b="1" i="0" u="none" strike="noStrike" cap="none" normalizeH="0" baseline="0">
                          <a:ln>
                            <a:noFill/>
                          </a:ln>
                          <a:solidFill>
                            <a:schemeClr val="tx2"/>
                          </a:solidFill>
                          <a:effectLst/>
                          <a:latin typeface="Arial" panose="020B0604020202020204" pitchFamily="34" charset="0"/>
                        </a:rPr>
                        <a:t>X</a:t>
                      </a:r>
                    </a:p>
                  </a:txBody>
                  <a:tcPr marL="95250" marR="95250" marT="47625" marB="476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760677">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r>
                        <a:rPr kumimoji="0" lang="en-US" altLang="en-US" sz="1900" b="1" i="0" u="none" strike="noStrike" cap="none" normalizeH="0" baseline="0">
                          <a:ln>
                            <a:noFill/>
                          </a:ln>
                          <a:solidFill>
                            <a:schemeClr val="tx2"/>
                          </a:solidFill>
                          <a:effectLst/>
                          <a:latin typeface="Arial" panose="020B0604020202020204" pitchFamily="34" charset="0"/>
                        </a:rPr>
                        <a:t>Non-arbitrary</a:t>
                      </a:r>
                    </a:p>
                    <a:p>
                      <a:pPr marL="0" marR="0" lvl="0" indent="0" algn="l"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r>
                        <a:rPr kumimoji="0" lang="en-US" altLang="en-US" sz="1900" b="1" i="0" u="none" strike="noStrike" cap="none" normalizeH="0" baseline="0">
                          <a:ln>
                            <a:noFill/>
                          </a:ln>
                          <a:solidFill>
                            <a:schemeClr val="tx2"/>
                          </a:solidFill>
                          <a:effectLst/>
                          <a:latin typeface="Arial" panose="020B0604020202020204" pitchFamily="34" charset="0"/>
                        </a:rPr>
                        <a:t>zero</a:t>
                      </a:r>
                    </a:p>
                  </a:txBody>
                  <a:tcPr marL="95250" marR="95250" marT="47625" marB="476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endParaRPr kumimoji="0" lang="en-US" altLang="en-US" sz="1900" b="1" i="0" u="none" strike="noStrike" cap="none" normalizeH="0" baseline="0">
                        <a:ln>
                          <a:noFill/>
                        </a:ln>
                        <a:solidFill>
                          <a:schemeClr val="tx2"/>
                        </a:solidFill>
                        <a:effectLst/>
                        <a:latin typeface="Arial" panose="020B0604020202020204" pitchFamily="34" charset="0"/>
                      </a:endParaRPr>
                    </a:p>
                  </a:txBody>
                  <a:tcPr marL="95250" marR="95250" marT="47625" marB="476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endParaRPr kumimoji="0" lang="en-US" altLang="en-US" sz="1900" b="1" i="0" u="none" strike="noStrike" cap="none" normalizeH="0" baseline="0">
                        <a:ln>
                          <a:noFill/>
                        </a:ln>
                        <a:solidFill>
                          <a:schemeClr val="tx2"/>
                        </a:solidFill>
                        <a:effectLst/>
                        <a:latin typeface="Arial" panose="020B0604020202020204" pitchFamily="34" charset="0"/>
                      </a:endParaRPr>
                    </a:p>
                  </a:txBody>
                  <a:tcPr marL="95250" marR="95250" marT="47625" marB="476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endParaRPr kumimoji="0" lang="en-US" altLang="en-US" sz="1900" b="1" i="0" u="none" strike="noStrike" cap="none" normalizeH="0" baseline="0">
                        <a:ln>
                          <a:noFill/>
                        </a:ln>
                        <a:solidFill>
                          <a:schemeClr val="tx2"/>
                        </a:solidFill>
                        <a:effectLst/>
                        <a:latin typeface="Arial" panose="020B0604020202020204" pitchFamily="34" charset="0"/>
                      </a:endParaRPr>
                    </a:p>
                  </a:txBody>
                  <a:tcPr marL="95250" marR="95250" marT="47625" marB="476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r>
                        <a:rPr kumimoji="0" lang="en-US" altLang="en-US" sz="2500" b="1" i="0" u="none" strike="noStrike" cap="none" normalizeH="0" baseline="0" dirty="0">
                          <a:ln>
                            <a:noFill/>
                          </a:ln>
                          <a:solidFill>
                            <a:schemeClr val="tx2"/>
                          </a:solidFill>
                          <a:effectLst/>
                          <a:latin typeface="Arial" panose="020B0604020202020204" pitchFamily="34" charset="0"/>
                        </a:rPr>
                        <a:t>X</a:t>
                      </a:r>
                    </a:p>
                  </a:txBody>
                  <a:tcPr marL="95250" marR="95250" marT="47625" marB="476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advTm="80934"/>
    </mc:Choice>
    <mc:Fallback xmlns="">
      <p:transition spd="slow" advTm="80934"/>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118BA95-03E7-41B7-B442-0AF8C0A7FF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2286" y="0"/>
            <a:ext cx="914171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grpSp>
        <p:nvGrpSpPr>
          <p:cNvPr id="11" name="Group 10">
            <a:extLst>
              <a:ext uri="{FF2B5EF4-FFF2-40B4-BE49-F238E27FC236}">
                <a16:creationId xmlns:a16="http://schemas.microsoft.com/office/drawing/2014/main" id="{E799C3D5-7D55-4046-808C-F290F456D6E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5776" y="1679569"/>
            <a:ext cx="2624148" cy="3498858"/>
            <a:chOff x="1061035" y="1679569"/>
            <a:chExt cx="3498864" cy="3498858"/>
          </a:xfrm>
        </p:grpSpPr>
        <p:sp>
          <p:nvSpPr>
            <p:cNvPr id="12" name="Oval 11">
              <a:extLst>
                <a:ext uri="{FF2B5EF4-FFF2-40B4-BE49-F238E27FC236}">
                  <a16:creationId xmlns:a16="http://schemas.microsoft.com/office/drawing/2014/main" id="{059D8741-EAD6-41B1-A882-70D70FC358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61035" y="1679569"/>
              <a:ext cx="3498864" cy="3498858"/>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3" name="Oval 12">
              <a:extLst>
                <a:ext uri="{FF2B5EF4-FFF2-40B4-BE49-F238E27FC236}">
                  <a16:creationId xmlns:a16="http://schemas.microsoft.com/office/drawing/2014/main" id="{45444F36-3103-4D11-A25F-C054D4606D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46134" y="1864667"/>
              <a:ext cx="3128666" cy="312866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a:extLst>
              <a:ext uri="{FF2B5EF4-FFF2-40B4-BE49-F238E27FC236}">
                <a16:creationId xmlns:a16="http://schemas.microsoft.com/office/drawing/2014/main" id="{B39CA6DE-0053-49E0-BD9A-9FCE1BBAB83B}"/>
              </a:ext>
            </a:extLst>
          </p:cNvPr>
          <p:cNvSpPr>
            <a:spLocks noGrp="1"/>
          </p:cNvSpPr>
          <p:nvPr>
            <p:ph type="title"/>
          </p:nvPr>
        </p:nvSpPr>
        <p:spPr>
          <a:xfrm>
            <a:off x="1117608" y="2376862"/>
            <a:ext cx="1980485" cy="2104273"/>
          </a:xfrm>
          <a:noFill/>
        </p:spPr>
        <p:txBody>
          <a:bodyPr>
            <a:normAutofit/>
          </a:bodyPr>
          <a:lstStyle/>
          <a:p>
            <a:pPr algn="ctr"/>
            <a:r>
              <a:rPr lang="en-US" sz="1800">
                <a:solidFill>
                  <a:srgbClr val="FFFFFF"/>
                </a:solidFill>
              </a:rPr>
              <a:t>Measurement examples</a:t>
            </a:r>
          </a:p>
        </p:txBody>
      </p:sp>
      <p:sp>
        <p:nvSpPr>
          <p:cNvPr id="15" name="Rectangle 14">
            <a:extLst>
              <a:ext uri="{FF2B5EF4-FFF2-40B4-BE49-F238E27FC236}">
                <a16:creationId xmlns:a16="http://schemas.microsoft.com/office/drawing/2014/main" id="{AD9B3EAD-A2B3-42C4-927C-3455E3E69E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169508" y="3398744"/>
            <a:ext cx="3657600" cy="60512"/>
          </a:xfrm>
          <a:prstGeom prst="rect">
            <a:avLst/>
          </a:prstGeom>
          <a:blipFill dpi="0" rotWithShape="1">
            <a:blip r:embed="rId4">
              <a:alphaModFix amt="85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5EEA2D17-CEF1-4B2A-BCAA-0D166603745F}"/>
              </a:ext>
            </a:extLst>
          </p:cNvPr>
          <p:cNvSpPr>
            <a:spLocks noGrp="1"/>
          </p:cNvSpPr>
          <p:nvPr>
            <p:ph idx="1"/>
          </p:nvPr>
        </p:nvSpPr>
        <p:spPr>
          <a:xfrm>
            <a:off x="4560816" y="725394"/>
            <a:ext cx="3856994" cy="5407212"/>
          </a:xfrm>
        </p:spPr>
        <p:txBody>
          <a:bodyPr anchor="ctr">
            <a:normAutofit/>
          </a:bodyPr>
          <a:lstStyle/>
          <a:p>
            <a:pPr marL="0" indent="0">
              <a:buNone/>
            </a:pPr>
            <a:r>
              <a:rPr lang="en-US" dirty="0"/>
              <a:t>What should be the level of measurement + categories for:</a:t>
            </a:r>
          </a:p>
          <a:p>
            <a:r>
              <a:rPr lang="en-US" dirty="0"/>
              <a:t>Gender</a:t>
            </a:r>
          </a:p>
          <a:p>
            <a:r>
              <a:rPr lang="en-US" dirty="0"/>
              <a:t>Race/ethnicity</a:t>
            </a:r>
          </a:p>
          <a:p>
            <a:r>
              <a:rPr lang="en-US" dirty="0"/>
              <a:t>Unemployment rates</a:t>
            </a:r>
          </a:p>
          <a:p>
            <a:r>
              <a:rPr lang="en-US" dirty="0"/>
              <a:t>Income</a:t>
            </a:r>
          </a:p>
          <a:p>
            <a:r>
              <a:rPr lang="en-US" dirty="0"/>
              <a:t>Trust in government</a:t>
            </a:r>
          </a:p>
          <a:p>
            <a:endParaRPr lang="en-US" dirty="0"/>
          </a:p>
          <a:p>
            <a:endParaRPr lang="en-US" dirty="0"/>
          </a:p>
        </p:txBody>
      </p:sp>
      <p:sp>
        <p:nvSpPr>
          <p:cNvPr id="4" name="Slide Number Placeholder 3">
            <a:extLst>
              <a:ext uri="{FF2B5EF4-FFF2-40B4-BE49-F238E27FC236}">
                <a16:creationId xmlns:a16="http://schemas.microsoft.com/office/drawing/2014/main" id="{079BEAEB-E158-4810-AE32-71435C7F3BB9}"/>
              </a:ext>
            </a:extLst>
          </p:cNvPr>
          <p:cNvSpPr>
            <a:spLocks noGrp="1"/>
          </p:cNvSpPr>
          <p:nvPr>
            <p:ph type="sldNum" sz="quarter" idx="12"/>
          </p:nvPr>
        </p:nvSpPr>
        <p:spPr>
          <a:xfrm>
            <a:off x="8483346" y="6272784"/>
            <a:ext cx="480060" cy="365125"/>
          </a:xfrm>
        </p:spPr>
        <p:txBody>
          <a:bodyPr>
            <a:normAutofit/>
          </a:bodyPr>
          <a:lstStyle/>
          <a:p>
            <a:pPr marL="0" marR="0" lvl="0" indent="0" algn="ctr" defTabSz="457200" rtl="0" eaLnBrk="1" fontAlgn="auto" latinLnBrk="0" hangingPunct="1">
              <a:lnSpc>
                <a:spcPct val="90000"/>
              </a:lnSpc>
              <a:spcBef>
                <a:spcPts val="0"/>
              </a:spcBef>
              <a:spcAft>
                <a:spcPts val="600"/>
              </a:spcAft>
              <a:buClrTx/>
              <a:buSzTx/>
              <a:buFontTx/>
              <a:buNone/>
              <a:tabLst/>
              <a:defRPr/>
            </a:pPr>
            <a:fld id="{CF7BBB2E-EF81-49F5-B4EC-55C239B7848C}" type="slidenum">
              <a:rPr kumimoji="0" lang="en-US" altLang="en-US" sz="1900" b="1" i="0" u="none" strike="noStrike" kern="1200" cap="none" spc="-70" normalizeH="0" baseline="0" noProof="0">
                <a:ln>
                  <a:noFill/>
                </a:ln>
                <a:solidFill>
                  <a:srgbClr val="94B6D2"/>
                </a:solidFill>
                <a:effectLst/>
                <a:uLnTx/>
                <a:uFillTx/>
                <a:latin typeface="Trebuchet MS" panose="020B0603020202020204"/>
                <a:ea typeface="+mn-ea"/>
                <a:cs typeface="+mn-cs"/>
              </a:rPr>
              <a:pPr marL="0" marR="0" lvl="0" indent="0" algn="ctr" defTabSz="457200" rtl="0" eaLnBrk="1" fontAlgn="auto" latinLnBrk="0" hangingPunct="1">
                <a:lnSpc>
                  <a:spcPct val="90000"/>
                </a:lnSpc>
                <a:spcBef>
                  <a:spcPts val="0"/>
                </a:spcBef>
                <a:spcAft>
                  <a:spcPts val="600"/>
                </a:spcAft>
                <a:buClrTx/>
                <a:buSzTx/>
                <a:buFontTx/>
                <a:buNone/>
                <a:tabLst/>
                <a:defRPr/>
              </a:pPr>
              <a:t>14</a:t>
            </a:fld>
            <a:endParaRPr kumimoji="0" lang="en-US" altLang="en-US" sz="1900" b="1" i="0" u="none" strike="noStrike" kern="1200" cap="none" spc="-70" normalizeH="0" baseline="0" noProof="0">
              <a:ln>
                <a:noFill/>
              </a:ln>
              <a:solidFill>
                <a:srgbClr val="94B6D2"/>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555307314"/>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A8AF1DB7-EDB4-4FB9-8B7E-E8E37BD67303}"/>
              </a:ext>
            </a:extLst>
          </p:cNvPr>
          <p:cNvSpPr>
            <a:spLocks noGrp="1"/>
          </p:cNvSpPr>
          <p:nvPr>
            <p:ph type="ctrTitle"/>
          </p:nvPr>
        </p:nvSpPr>
        <p:spPr>
          <a:xfrm>
            <a:off x="1166813" y="228600"/>
            <a:ext cx="6858000" cy="858838"/>
          </a:xfrm>
        </p:spPr>
        <p:txBody>
          <a:bodyPr>
            <a:normAutofit fontScale="90000"/>
          </a:bodyPr>
          <a:lstStyle/>
          <a:p>
            <a:pPr eaLnBrk="1" hangingPunct="1"/>
            <a:r>
              <a:rPr lang="en-US" altLang="en-US" sz="3600" b="1"/>
              <a:t>Measurements: Level of Precision</a:t>
            </a:r>
            <a:endParaRPr lang="en-US" altLang="en-US" sz="3600"/>
          </a:p>
        </p:txBody>
      </p:sp>
      <p:sp>
        <p:nvSpPr>
          <p:cNvPr id="30723" name="Rectangle 3">
            <a:extLst>
              <a:ext uri="{FF2B5EF4-FFF2-40B4-BE49-F238E27FC236}">
                <a16:creationId xmlns:a16="http://schemas.microsoft.com/office/drawing/2014/main" id="{B0F0F3ED-1BB4-41C5-A735-F1881E74E836}"/>
              </a:ext>
            </a:extLst>
          </p:cNvPr>
          <p:cNvSpPr>
            <a:spLocks noGrp="1" noChangeArrowheads="1"/>
          </p:cNvSpPr>
          <p:nvPr>
            <p:ph type="subTitle" idx="1"/>
          </p:nvPr>
        </p:nvSpPr>
        <p:spPr>
          <a:xfrm>
            <a:off x="785813" y="1295400"/>
            <a:ext cx="7596187" cy="5181600"/>
          </a:xfrm>
        </p:spPr>
        <p:txBody>
          <a:bodyPr rtlCol="0">
            <a:normAutofit fontScale="92500" lnSpcReduction="10000"/>
          </a:bodyPr>
          <a:lstStyle/>
          <a:p>
            <a:pPr marL="285750" indent="-285750" algn="l" eaLnBrk="1" hangingPunct="1">
              <a:lnSpc>
                <a:spcPct val="120000"/>
              </a:lnSpc>
              <a:buFont typeface="Arial" panose="020B0604020202020204" pitchFamily="34" charset="0"/>
              <a:buChar char="•"/>
              <a:defRPr/>
            </a:pPr>
            <a:r>
              <a:rPr lang="en-US" altLang="en-US" sz="2400" dirty="0"/>
              <a:t>Data that could be collected numerically are often collected categorically.</a:t>
            </a:r>
          </a:p>
          <a:p>
            <a:pPr marL="285750" indent="-285750" algn="l" eaLnBrk="1" hangingPunct="1">
              <a:lnSpc>
                <a:spcPct val="120000"/>
              </a:lnSpc>
              <a:buFont typeface="Arial" panose="020B0604020202020204" pitchFamily="34" charset="0"/>
              <a:buChar char="•"/>
              <a:defRPr/>
            </a:pPr>
            <a:endParaRPr lang="en-US" altLang="en-US" sz="2400" dirty="0"/>
          </a:p>
          <a:p>
            <a:pPr marL="285750" indent="-285750" algn="l" eaLnBrk="1" hangingPunct="1">
              <a:lnSpc>
                <a:spcPct val="120000"/>
              </a:lnSpc>
              <a:buFont typeface="Arial" panose="020B0604020202020204" pitchFamily="34" charset="0"/>
              <a:buChar char="•"/>
              <a:defRPr/>
            </a:pPr>
            <a:endParaRPr lang="en-US" altLang="en-US" sz="2400" dirty="0"/>
          </a:p>
          <a:p>
            <a:pPr marL="285750" indent="-285750" algn="l" eaLnBrk="1" hangingPunct="1">
              <a:lnSpc>
                <a:spcPct val="120000"/>
              </a:lnSpc>
              <a:buFont typeface="Arial" panose="020B0604020202020204" pitchFamily="34" charset="0"/>
              <a:buChar char="•"/>
              <a:defRPr/>
            </a:pPr>
            <a:endParaRPr lang="en-US" altLang="en-US" sz="2400" dirty="0"/>
          </a:p>
          <a:p>
            <a:pPr marL="285750" indent="-285750" algn="l" eaLnBrk="1" hangingPunct="1">
              <a:lnSpc>
                <a:spcPct val="120000"/>
              </a:lnSpc>
              <a:buFont typeface="Arial" panose="020B0604020202020204" pitchFamily="34" charset="0"/>
              <a:buChar char="•"/>
              <a:defRPr/>
            </a:pPr>
            <a:endParaRPr lang="en-US" altLang="en-US" sz="2400" dirty="0"/>
          </a:p>
          <a:p>
            <a:pPr marL="285750" indent="-285750" algn="l" eaLnBrk="1" hangingPunct="1">
              <a:lnSpc>
                <a:spcPct val="120000"/>
              </a:lnSpc>
              <a:buFont typeface="Arial" panose="020B0604020202020204" pitchFamily="34" charset="0"/>
              <a:buChar char="•"/>
              <a:defRPr/>
            </a:pPr>
            <a:endParaRPr lang="en-US" altLang="en-US" sz="2400" dirty="0"/>
          </a:p>
          <a:p>
            <a:pPr marL="285750" indent="-285750" algn="l" eaLnBrk="1" hangingPunct="1">
              <a:lnSpc>
                <a:spcPct val="120000"/>
              </a:lnSpc>
              <a:buFont typeface="Arial" panose="020B0604020202020204" pitchFamily="34" charset="0"/>
              <a:buChar char="•"/>
              <a:defRPr/>
            </a:pPr>
            <a:r>
              <a:rPr lang="en-US" altLang="en-US" sz="2400" dirty="0"/>
              <a:t>Try to collect your data at the more detailed/precise level. You can always aggregate them to a less precise level. </a:t>
            </a:r>
          </a:p>
          <a:p>
            <a:pPr algn="l" eaLnBrk="1" hangingPunct="1">
              <a:lnSpc>
                <a:spcPct val="120000"/>
              </a:lnSpc>
              <a:defRPr/>
            </a:pPr>
            <a:r>
              <a:rPr lang="en-US" altLang="en-US" sz="2400" dirty="0"/>
              <a:t>e.g. Income</a:t>
            </a:r>
            <a:r>
              <a:rPr lang="en-US" altLang="en-US" sz="2400" dirty="0">
                <a:sym typeface="Wingdings" panose="05000000000000000000" pitchFamily="2" charset="2"/>
              </a:rPr>
              <a:t> Income Groups</a:t>
            </a:r>
          </a:p>
          <a:p>
            <a:pPr algn="l" eaLnBrk="1" hangingPunct="1">
              <a:lnSpc>
                <a:spcPct val="120000"/>
              </a:lnSpc>
              <a:defRPr/>
            </a:pPr>
            <a:r>
              <a:rPr lang="en-US" altLang="en-US" sz="2400" dirty="0">
                <a:sym typeface="Wingdings" panose="05000000000000000000" pitchFamily="2" charset="2"/>
              </a:rPr>
              <a:t>        Age Age Groups</a:t>
            </a:r>
          </a:p>
        </p:txBody>
      </p:sp>
      <p:pic>
        <p:nvPicPr>
          <p:cNvPr id="25604" name="Picture 3" descr="measlev2">
            <a:extLst>
              <a:ext uri="{FF2B5EF4-FFF2-40B4-BE49-F238E27FC236}">
                <a16:creationId xmlns:a16="http://schemas.microsoft.com/office/drawing/2014/main" id="{BAC4ADD2-6D03-4828-A34D-21E02880BC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1905000"/>
            <a:ext cx="4024313"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Tm="254025"/>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70869F50-110A-47D8-9E62-F3F9B7F283C2}"/>
              </a:ext>
            </a:extLst>
          </p:cNvPr>
          <p:cNvSpPr>
            <a:spLocks noGrp="1"/>
          </p:cNvSpPr>
          <p:nvPr>
            <p:ph type="ctrTitle"/>
          </p:nvPr>
        </p:nvSpPr>
        <p:spPr>
          <a:xfrm>
            <a:off x="1028700" y="304800"/>
            <a:ext cx="7010400" cy="1028700"/>
          </a:xfrm>
        </p:spPr>
        <p:txBody>
          <a:bodyPr/>
          <a:lstStyle/>
          <a:p>
            <a:pPr eaLnBrk="1" hangingPunct="1"/>
            <a:r>
              <a:rPr lang="en-US" altLang="en-US" sz="3600" b="1"/>
              <a:t>Multi-Item Measures: Index</a:t>
            </a:r>
          </a:p>
        </p:txBody>
      </p:sp>
      <p:sp>
        <p:nvSpPr>
          <p:cNvPr id="104451" name="Rectangle 3">
            <a:extLst>
              <a:ext uri="{FF2B5EF4-FFF2-40B4-BE49-F238E27FC236}">
                <a16:creationId xmlns:a16="http://schemas.microsoft.com/office/drawing/2014/main" id="{18DC3E38-48D2-4DD5-B8C7-661788D7DD84}"/>
              </a:ext>
            </a:extLst>
          </p:cNvPr>
          <p:cNvSpPr>
            <a:spLocks noGrp="1"/>
          </p:cNvSpPr>
          <p:nvPr>
            <p:ph type="subTitle" idx="1"/>
          </p:nvPr>
        </p:nvSpPr>
        <p:spPr>
          <a:xfrm>
            <a:off x="533400" y="1981200"/>
            <a:ext cx="8001000" cy="4114800"/>
          </a:xfrm>
        </p:spPr>
        <p:txBody>
          <a:bodyPr/>
          <a:lstStyle/>
          <a:p>
            <a:pPr marL="457200" indent="-457200" algn="l" eaLnBrk="1" hangingPunct="1">
              <a:buFont typeface="Arial" panose="020B0604020202020204" pitchFamily="34" charset="0"/>
              <a:buChar char="•"/>
            </a:pPr>
            <a:r>
              <a:rPr lang="en-US" altLang="en-US" sz="2600"/>
              <a:t>Index is often used to measure attitudes or very abstract concepts because they are complex or abstract and we usually do not know enough about them to devise single-item measure. </a:t>
            </a:r>
          </a:p>
          <a:p>
            <a:pPr marL="457200" indent="-457200" algn="l" eaLnBrk="1" hangingPunct="1">
              <a:buFont typeface="Arial" panose="020B0604020202020204" pitchFamily="34" charset="0"/>
              <a:buChar char="•"/>
            </a:pPr>
            <a:endParaRPr lang="en-US" altLang="en-US" sz="2600"/>
          </a:p>
          <a:p>
            <a:pPr marL="457200" indent="-457200" algn="l" eaLnBrk="1" hangingPunct="1">
              <a:buFont typeface="Arial" panose="020B0604020202020204" pitchFamily="34" charset="0"/>
              <a:buChar char="•"/>
            </a:pPr>
            <a:r>
              <a:rPr lang="en-US" altLang="en-US" sz="2600"/>
              <a:t>A </a:t>
            </a:r>
            <a:r>
              <a:rPr lang="en-US" altLang="en-US" sz="2600" b="1"/>
              <a:t>summation index (additive index) </a:t>
            </a:r>
            <a:r>
              <a:rPr lang="en-US" altLang="en-US" sz="2600"/>
              <a:t>is constructed by accumulating scores on individual items to form a composite measure of a complex phenomenon.</a:t>
            </a:r>
          </a:p>
        </p:txBody>
      </p:sp>
    </p:spTree>
    <p:custDataLst>
      <p:tags r:id="rId1"/>
    </p:custDataLst>
  </p:cSld>
  <p:clrMapOvr>
    <a:masterClrMapping/>
  </p:clrMapOvr>
  <p:transition advTm="66639"/>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445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0445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id="{A313AB93-3BBF-4D55-A206-E6B8FD2BE42B}"/>
              </a:ext>
            </a:extLst>
          </p:cNvPr>
          <p:cNvSpPr>
            <a:spLocks noGrp="1"/>
          </p:cNvSpPr>
          <p:nvPr>
            <p:ph type="title"/>
          </p:nvPr>
        </p:nvSpPr>
        <p:spPr/>
        <p:txBody>
          <a:bodyPr/>
          <a:lstStyle/>
          <a:p>
            <a:pPr algn="ctr"/>
            <a:r>
              <a:rPr lang="en-US" altLang="en-US" b="1"/>
              <a:t>Index in Scale Format</a:t>
            </a:r>
            <a:endParaRPr lang="en-US" altLang="en-US"/>
          </a:p>
        </p:txBody>
      </p:sp>
      <p:sp>
        <p:nvSpPr>
          <p:cNvPr id="31747" name="Content Placeholder 2">
            <a:extLst>
              <a:ext uri="{FF2B5EF4-FFF2-40B4-BE49-F238E27FC236}">
                <a16:creationId xmlns:a16="http://schemas.microsoft.com/office/drawing/2014/main" id="{F8FABCFE-B291-4B3E-AD44-F8E9B4646695}"/>
              </a:ext>
            </a:extLst>
          </p:cNvPr>
          <p:cNvSpPr>
            <a:spLocks noGrp="1"/>
          </p:cNvSpPr>
          <p:nvPr>
            <p:ph idx="1"/>
          </p:nvPr>
        </p:nvSpPr>
        <p:spPr/>
        <p:txBody>
          <a:bodyPr/>
          <a:lstStyle/>
          <a:p>
            <a:r>
              <a:rPr lang="en-US" altLang="en-US" sz="2400"/>
              <a:t>In practice, index is often constructed by using scales. </a:t>
            </a:r>
          </a:p>
          <a:p>
            <a:r>
              <a:rPr lang="en-US" altLang="en-US" sz="2400"/>
              <a:t>Scaling is the assignment of objects to numbers according to a rule.</a:t>
            </a:r>
          </a:p>
          <a:p>
            <a:endParaRPr lang="en-US" altLang="en-US" sz="2400"/>
          </a:p>
          <a:p>
            <a:r>
              <a:rPr lang="en-US" altLang="en-US" sz="2400"/>
              <a:t>Most commonly used types of scales:</a:t>
            </a:r>
          </a:p>
          <a:p>
            <a:pPr>
              <a:buFontTx/>
              <a:buChar char="-"/>
            </a:pPr>
            <a:r>
              <a:rPr lang="en-US" altLang="en-US" sz="2400"/>
              <a:t>Dichotomous Questions </a:t>
            </a:r>
          </a:p>
          <a:p>
            <a:pPr>
              <a:buFontTx/>
              <a:buChar char="-"/>
            </a:pPr>
            <a:r>
              <a:rPr lang="en-US" altLang="en-US" sz="2400"/>
              <a:t>Likert Scales</a:t>
            </a:r>
          </a:p>
        </p:txBody>
      </p:sp>
    </p:spTree>
  </p:cSld>
  <p:clrMapOvr>
    <a:masterClrMapping/>
  </p:clrMapOvr>
  <mc:AlternateContent xmlns:mc="http://schemas.openxmlformats.org/markup-compatibility/2006" xmlns:p14="http://schemas.microsoft.com/office/powerpoint/2010/main">
    <mc:Choice Requires="p14">
      <p:transition spd="slow" p14:dur="2000" advTm="36802"/>
    </mc:Choice>
    <mc:Fallback xmlns="">
      <p:transition spd="slow" advTm="36802"/>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5CF5B79F-0597-4D44-B3AE-90E599576333}"/>
              </a:ext>
            </a:extLst>
          </p:cNvPr>
          <p:cNvSpPr>
            <a:spLocks noGrp="1" noChangeArrowheads="1"/>
          </p:cNvSpPr>
          <p:nvPr>
            <p:ph type="ctrTitle"/>
          </p:nvPr>
        </p:nvSpPr>
        <p:spPr>
          <a:xfrm>
            <a:off x="1371600" y="287338"/>
            <a:ext cx="6330950" cy="955675"/>
          </a:xfrm>
          <a:solidFill>
            <a:srgbClr val="FFFFFF"/>
          </a:solidFill>
        </p:spPr>
        <p:txBody>
          <a:bodyPr/>
          <a:lstStyle/>
          <a:p>
            <a:pPr eaLnBrk="1" hangingPunct="1">
              <a:defRPr/>
            </a:pPr>
            <a:r>
              <a:rPr lang="en-US" altLang="en-US" dirty="0">
                <a:latin typeface="+mn-lt"/>
              </a:rPr>
              <a:t>Dichotomous Questions </a:t>
            </a:r>
          </a:p>
        </p:txBody>
      </p:sp>
      <p:pic>
        <p:nvPicPr>
          <p:cNvPr id="32771" name="Picture 3" descr="quesdich">
            <a:extLst>
              <a:ext uri="{FF2B5EF4-FFF2-40B4-BE49-F238E27FC236}">
                <a16:creationId xmlns:a16="http://schemas.microsoft.com/office/drawing/2014/main" id="{6EF5CE0E-A011-4E0C-8AA0-F859E514E04B}"/>
              </a:ext>
            </a:extLst>
          </p:cNvPr>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a:xfrm>
            <a:off x="914400" y="2743200"/>
            <a:ext cx="7086600" cy="3352800"/>
          </a:xfrm>
          <a:solidFill>
            <a:srgbClr val="FFFFFF"/>
          </a:solidFill>
        </p:spPr>
      </p:pic>
      <p:sp>
        <p:nvSpPr>
          <p:cNvPr id="2" name="TextBox 1">
            <a:extLst>
              <a:ext uri="{FF2B5EF4-FFF2-40B4-BE49-F238E27FC236}">
                <a16:creationId xmlns:a16="http://schemas.microsoft.com/office/drawing/2014/main" id="{03B16327-007F-403D-B54B-7C099D6C3295}"/>
              </a:ext>
            </a:extLst>
          </p:cNvPr>
          <p:cNvSpPr txBox="1"/>
          <p:nvPr/>
        </p:nvSpPr>
        <p:spPr>
          <a:xfrm>
            <a:off x="574675" y="1449388"/>
            <a:ext cx="7924800" cy="831850"/>
          </a:xfrm>
          <a:prstGeom prst="rect">
            <a:avLst/>
          </a:prstGeom>
          <a:noFill/>
        </p:spPr>
        <p:txBody>
          <a:bodyPr>
            <a:spAutoFit/>
          </a:bodyPr>
          <a:lstStyle/>
          <a:p>
            <a:pPr>
              <a:defRPr/>
            </a:pPr>
            <a:r>
              <a:rPr lang="en-US" sz="2400" dirty="0">
                <a:latin typeface="+mn-lt"/>
              </a:rPr>
              <a:t>Response to the question has two exclusive options. Usually, you can assign 1 or 0 to the responses. </a:t>
            </a:r>
          </a:p>
        </p:txBody>
      </p:sp>
      <mc:AlternateContent xmlns:mc="http://schemas.openxmlformats.org/markup-compatibility/2006" xmlns:p14="http://schemas.microsoft.com/office/powerpoint/2010/main">
        <mc:Choice Requires="p14">
          <p:contentPart p14:bwMode="auto" r:id="rId4">
            <p14:nvContentPartPr>
              <p14:cNvPr id="3" name="Ink 2">
                <a:extLst>
                  <a:ext uri="{FF2B5EF4-FFF2-40B4-BE49-F238E27FC236}">
                    <a16:creationId xmlns:a16="http://schemas.microsoft.com/office/drawing/2014/main" id="{B5A4186D-AA77-5B29-C94D-69D9C7EBA202}"/>
                  </a:ext>
                </a:extLst>
              </p14:cNvPr>
              <p14:cNvContentPartPr/>
              <p14:nvPr/>
            </p14:nvContentPartPr>
            <p14:xfrm>
              <a:off x="700033" y="4847479"/>
              <a:ext cx="5543280" cy="1532880"/>
            </p14:xfrm>
          </p:contentPart>
        </mc:Choice>
        <mc:Fallback xmlns="">
          <p:pic>
            <p:nvPicPr>
              <p:cNvPr id="3" name="Ink 2">
                <a:extLst>
                  <a:ext uri="{FF2B5EF4-FFF2-40B4-BE49-F238E27FC236}">
                    <a16:creationId xmlns:a16="http://schemas.microsoft.com/office/drawing/2014/main" id="{B5A4186D-AA77-5B29-C94D-69D9C7EBA202}"/>
                  </a:ext>
                </a:extLst>
              </p:cNvPr>
              <p:cNvPicPr/>
              <p:nvPr/>
            </p:nvPicPr>
            <p:blipFill>
              <a:blip r:embed="rId5"/>
              <a:stretch>
                <a:fillRect/>
              </a:stretch>
            </p:blipFill>
            <p:spPr>
              <a:xfrm>
                <a:off x="637393" y="4784839"/>
                <a:ext cx="5668920" cy="1658520"/>
              </a:xfrm>
              <a:prstGeom prst="rect">
                <a:avLst/>
              </a:prstGeom>
            </p:spPr>
          </p:pic>
        </mc:Fallback>
      </mc:AlternateContent>
    </p:spTree>
  </p:cSld>
  <p:clrMapOvr>
    <a:masterClrMapping/>
  </p:clrMapOvr>
  <p:transition advTm="85945"/>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BA9F3D1B-F7B4-4187-A5C1-996BA25155AA}"/>
              </a:ext>
            </a:extLst>
          </p:cNvPr>
          <p:cNvSpPr>
            <a:spLocks noGrp="1" noChangeArrowheads="1"/>
          </p:cNvSpPr>
          <p:nvPr>
            <p:ph type="ctrTitle"/>
          </p:nvPr>
        </p:nvSpPr>
        <p:spPr>
          <a:xfrm>
            <a:off x="715963" y="152400"/>
            <a:ext cx="7848600" cy="1019175"/>
          </a:xfrm>
        </p:spPr>
        <p:txBody>
          <a:bodyPr rtlCol="0">
            <a:normAutofit fontScale="90000"/>
          </a:bodyPr>
          <a:lstStyle/>
          <a:p>
            <a:pPr algn="l" eaLnBrk="1" fontAlgn="auto" hangingPunct="1">
              <a:spcAft>
                <a:spcPts val="0"/>
              </a:spcAft>
              <a:defRPr/>
            </a:pPr>
            <a:r>
              <a:rPr lang="en-US" altLang="en-US" sz="3600" b="1" dirty="0"/>
              <a:t>Index Using Dichotomous Questions: Measuring Level of Freedom</a:t>
            </a:r>
          </a:p>
        </p:txBody>
      </p:sp>
      <p:graphicFrame>
        <p:nvGraphicFramePr>
          <p:cNvPr id="106499" name="Group 3">
            <a:extLst>
              <a:ext uri="{FF2B5EF4-FFF2-40B4-BE49-F238E27FC236}">
                <a16:creationId xmlns:a16="http://schemas.microsoft.com/office/drawing/2014/main" id="{7CF89EBF-58A9-4B2E-9879-D8491D78A8C1}"/>
              </a:ext>
            </a:extLst>
          </p:cNvPr>
          <p:cNvGraphicFramePr>
            <a:graphicFrameLocks noGrp="1"/>
          </p:cNvGraphicFramePr>
          <p:nvPr>
            <p:ph idx="4294967295"/>
          </p:nvPr>
        </p:nvGraphicFramePr>
        <p:xfrm>
          <a:off x="742950" y="1352550"/>
          <a:ext cx="7821613" cy="4811714"/>
        </p:xfrm>
        <a:graphic>
          <a:graphicData uri="http://schemas.openxmlformats.org/drawingml/2006/table">
            <a:tbl>
              <a:tblPr/>
              <a:tblGrid>
                <a:gridCol w="4191000">
                  <a:extLst>
                    <a:ext uri="{9D8B030D-6E8A-4147-A177-3AD203B41FA5}">
                      <a16:colId xmlns:a16="http://schemas.microsoft.com/office/drawing/2014/main" val="20000"/>
                    </a:ext>
                  </a:extLst>
                </a:gridCol>
                <a:gridCol w="685800">
                  <a:extLst>
                    <a:ext uri="{9D8B030D-6E8A-4147-A177-3AD203B41FA5}">
                      <a16:colId xmlns:a16="http://schemas.microsoft.com/office/drawing/2014/main" val="20001"/>
                    </a:ext>
                  </a:extLst>
                </a:gridCol>
                <a:gridCol w="728663">
                  <a:extLst>
                    <a:ext uri="{9D8B030D-6E8A-4147-A177-3AD203B41FA5}">
                      <a16:colId xmlns:a16="http://schemas.microsoft.com/office/drawing/2014/main" val="20002"/>
                    </a:ext>
                  </a:extLst>
                </a:gridCol>
                <a:gridCol w="719137">
                  <a:extLst>
                    <a:ext uri="{9D8B030D-6E8A-4147-A177-3AD203B41FA5}">
                      <a16:colId xmlns:a16="http://schemas.microsoft.com/office/drawing/2014/main" val="20003"/>
                    </a:ext>
                  </a:extLst>
                </a:gridCol>
                <a:gridCol w="735013">
                  <a:extLst>
                    <a:ext uri="{9D8B030D-6E8A-4147-A177-3AD203B41FA5}">
                      <a16:colId xmlns:a16="http://schemas.microsoft.com/office/drawing/2014/main" val="20004"/>
                    </a:ext>
                  </a:extLst>
                </a:gridCol>
                <a:gridCol w="762000">
                  <a:extLst>
                    <a:ext uri="{9D8B030D-6E8A-4147-A177-3AD203B41FA5}">
                      <a16:colId xmlns:a16="http://schemas.microsoft.com/office/drawing/2014/main" val="20005"/>
                    </a:ext>
                  </a:extLst>
                </a:gridCol>
              </a:tblGrid>
              <a:tr h="588963">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r>
                        <a:rPr kumimoji="0" lang="en-US" altLang="en-US" sz="2200" b="1" i="0" u="none" strike="noStrike" cap="none" normalizeH="0" baseline="0" dirty="0">
                          <a:ln>
                            <a:noFill/>
                          </a:ln>
                          <a:solidFill>
                            <a:schemeClr val="tx2"/>
                          </a:solidFill>
                          <a:effectLst/>
                          <a:latin typeface="Arial" panose="020B0604020202020204" pitchFamily="34" charset="0"/>
                        </a:rPr>
                        <a:t>Country #</a:t>
                      </a:r>
                    </a:p>
                  </a:txBody>
                  <a:tcPr horzOverflow="overflow">
                    <a:lnL>
                      <a:noFill/>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r>
                        <a:rPr kumimoji="0" lang="en-US" altLang="en-US" sz="2200" b="1" i="0" u="none" strike="noStrike" cap="none" normalizeH="0" baseline="0" dirty="0">
                          <a:ln>
                            <a:noFill/>
                          </a:ln>
                          <a:solidFill>
                            <a:schemeClr val="tx2"/>
                          </a:solidFill>
                          <a:effectLst/>
                          <a:latin typeface="Arial" panose="020B0604020202020204" pitchFamily="34"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r>
                        <a:rPr kumimoji="0" lang="en-US" altLang="en-US" sz="2200" b="1" i="0" u="none" strike="noStrike" cap="none" normalizeH="0" baseline="0" dirty="0">
                          <a:ln>
                            <a:noFill/>
                          </a:ln>
                          <a:solidFill>
                            <a:schemeClr val="tx2"/>
                          </a:solidFill>
                          <a:effectLst/>
                          <a:latin typeface="Arial" panose="020B0604020202020204" pitchFamily="34"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r>
                        <a:rPr kumimoji="0" lang="en-US" altLang="en-US" sz="2200" b="1" i="0" u="none" strike="noStrike" cap="none" normalizeH="0" baseline="0" dirty="0">
                          <a:ln>
                            <a:noFill/>
                          </a:ln>
                          <a:solidFill>
                            <a:schemeClr val="tx2"/>
                          </a:solidFill>
                          <a:effectLst/>
                          <a:latin typeface="Arial" panose="020B0604020202020204" pitchFamily="34"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r>
                        <a:rPr kumimoji="0" lang="en-US" altLang="en-US" sz="2200" b="1" i="0" u="none" strike="noStrike" cap="none" normalizeH="0" baseline="0" dirty="0">
                          <a:ln>
                            <a:noFill/>
                          </a:ln>
                          <a:solidFill>
                            <a:schemeClr val="tx2"/>
                          </a:solidFill>
                          <a:effectLst/>
                          <a:latin typeface="Arial" panose="020B0604020202020204" pitchFamily="34"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r>
                        <a:rPr kumimoji="0" lang="en-US" altLang="en-US" sz="2200" b="1" i="0" u="none" strike="noStrike" cap="none" normalizeH="0" baseline="0" dirty="0">
                          <a:ln>
                            <a:noFill/>
                          </a:ln>
                          <a:solidFill>
                            <a:schemeClr val="tx2"/>
                          </a:solidFill>
                          <a:effectLst/>
                          <a:latin typeface="Arial" panose="020B0604020202020204" pitchFamily="34" charset="0"/>
                        </a:rPr>
                        <a:t>5</a:t>
                      </a:r>
                    </a:p>
                  </a:txBody>
                  <a:tcPr horzOverflow="overflow">
                    <a:lnL w="12700" cap="flat" cmpd="sng" algn="ctr">
                      <a:solidFill>
                        <a:schemeClr val="tx1"/>
                      </a:solidFill>
                      <a:prstDash val="solid"/>
                      <a:round/>
                      <a:headEnd type="none" w="med" len="med"/>
                      <a:tailEnd type="none" w="med" len="med"/>
                    </a:lnL>
                    <a:lnR>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85788">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r>
                        <a:rPr kumimoji="0" lang="en-US" altLang="en-US" sz="2200" b="0" i="0" u="none" strike="noStrike" cap="none" normalizeH="0" baseline="0" dirty="0">
                          <a:ln>
                            <a:noFill/>
                          </a:ln>
                          <a:solidFill>
                            <a:schemeClr val="tx2"/>
                          </a:solidFill>
                          <a:effectLst/>
                          <a:latin typeface="Arial" panose="020B0604020202020204" pitchFamily="34" charset="0"/>
                        </a:rPr>
                        <a:t>Privately owned newspapers</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r>
                        <a:rPr kumimoji="0" lang="en-US" altLang="en-US" sz="2200" b="0" i="0" u="none" strike="noStrike" cap="none" normalizeH="0" baseline="0" dirty="0">
                          <a:ln>
                            <a:noFill/>
                          </a:ln>
                          <a:solidFill>
                            <a:schemeClr val="tx2"/>
                          </a:solidFill>
                          <a:effectLst/>
                          <a:latin typeface="Arial" panose="020B0604020202020204" pitchFamily="34"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r>
                        <a:rPr kumimoji="0" lang="en-US" altLang="en-US" sz="2200" b="0" i="0" u="none" strike="noStrike" cap="none" normalizeH="0" baseline="0">
                          <a:ln>
                            <a:noFill/>
                          </a:ln>
                          <a:solidFill>
                            <a:schemeClr val="tx2"/>
                          </a:solidFill>
                          <a:effectLst/>
                          <a:latin typeface="Arial" panose="020B0604020202020204" pitchFamily="34"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r>
                        <a:rPr kumimoji="0" lang="en-US" altLang="en-US" sz="2200" b="0" i="0" u="none" strike="noStrike" cap="none" normalizeH="0" baseline="0">
                          <a:ln>
                            <a:noFill/>
                          </a:ln>
                          <a:solidFill>
                            <a:schemeClr val="tx2"/>
                          </a:solidFill>
                          <a:effectLst/>
                          <a:latin typeface="Arial" panose="020B0604020202020204" pitchFamily="34"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r>
                        <a:rPr kumimoji="0" lang="en-US" altLang="en-US" sz="2200" b="0" i="0" u="none" strike="noStrike" cap="none" normalizeH="0" baseline="0">
                          <a:ln>
                            <a:noFill/>
                          </a:ln>
                          <a:solidFill>
                            <a:schemeClr val="tx2"/>
                          </a:solidFill>
                          <a:effectLst/>
                          <a:latin typeface="Arial" panose="020B0604020202020204" pitchFamily="34"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r>
                        <a:rPr kumimoji="0" lang="en-US" altLang="en-US" sz="2200" b="0" i="0" u="none" strike="noStrike" cap="none" normalizeH="0" baseline="0">
                          <a:ln>
                            <a:noFill/>
                          </a:ln>
                          <a:solidFill>
                            <a:schemeClr val="tx2"/>
                          </a:solidFill>
                          <a:effectLst/>
                          <a:latin typeface="Arial" panose="020B0604020202020204" pitchFamily="34" charset="0"/>
                        </a:rPr>
                        <a:t>1</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1"/>
                  </a:ext>
                </a:extLst>
              </a:tr>
              <a:tr h="762000">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r>
                        <a:rPr kumimoji="0" lang="en-US" altLang="en-US" sz="2200" b="0" i="0" u="none" strike="noStrike" cap="none" normalizeH="0" baseline="0" dirty="0">
                          <a:ln>
                            <a:noFill/>
                          </a:ln>
                          <a:solidFill>
                            <a:schemeClr val="tx2"/>
                          </a:solidFill>
                          <a:effectLst/>
                          <a:latin typeface="Arial" panose="020B0604020202020204" pitchFamily="34" charset="0"/>
                        </a:rPr>
                        <a:t>Legal right to form political parties</a:t>
                      </a:r>
                    </a:p>
                  </a:txBody>
                  <a:tcP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r>
                        <a:rPr kumimoji="0" lang="en-US" altLang="en-US" sz="2200" b="0" i="0" u="none" strike="noStrike" cap="none" normalizeH="0" baseline="0">
                          <a:ln>
                            <a:noFill/>
                          </a:ln>
                          <a:solidFill>
                            <a:schemeClr val="tx2"/>
                          </a:solidFill>
                          <a:effectLst/>
                          <a:latin typeface="Arial" panose="020B0604020202020204" pitchFamily="34"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r>
                        <a:rPr kumimoji="0" lang="en-US" altLang="en-US" sz="2200" b="0" i="0" u="none" strike="noStrike" cap="none" normalizeH="0" baseline="0">
                          <a:ln>
                            <a:noFill/>
                          </a:ln>
                          <a:solidFill>
                            <a:schemeClr val="tx2"/>
                          </a:solidFill>
                          <a:effectLst/>
                          <a:latin typeface="Arial" panose="020B0604020202020204" pitchFamily="34"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r>
                        <a:rPr kumimoji="0" lang="en-US" altLang="en-US" sz="2200" b="0" i="0" u="none" strike="noStrike" cap="none" normalizeH="0" baseline="0">
                          <a:ln>
                            <a:noFill/>
                          </a:ln>
                          <a:solidFill>
                            <a:schemeClr val="tx2"/>
                          </a:solidFill>
                          <a:effectLst/>
                          <a:latin typeface="Arial" panose="020B0604020202020204" pitchFamily="34"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r>
                        <a:rPr kumimoji="0" lang="en-US" altLang="en-US" sz="2200" b="0" i="0" u="none" strike="noStrike" cap="none" normalizeH="0" baseline="0">
                          <a:ln>
                            <a:noFill/>
                          </a:ln>
                          <a:solidFill>
                            <a:schemeClr val="tx2"/>
                          </a:solidFill>
                          <a:effectLst/>
                          <a:latin typeface="Arial" panose="020B0604020202020204" pitchFamily="34"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r>
                        <a:rPr kumimoji="0" lang="en-US" altLang="en-US" sz="2200" b="0" i="0" u="none" strike="noStrike" cap="none" normalizeH="0" baseline="0">
                          <a:ln>
                            <a:noFill/>
                          </a:ln>
                          <a:solidFill>
                            <a:schemeClr val="tx2"/>
                          </a:solidFill>
                          <a:effectLst/>
                          <a:latin typeface="Arial" panose="020B0604020202020204" pitchFamily="34" charset="0"/>
                        </a:rPr>
                        <a:t>0</a:t>
                      </a: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02"/>
                  </a:ext>
                </a:extLst>
              </a:tr>
              <a:tr h="762000">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r>
                        <a:rPr kumimoji="0" lang="en-US" altLang="en-US" sz="2200" b="0" i="0" u="none" strike="noStrike" cap="none" normalizeH="0" baseline="0">
                          <a:ln>
                            <a:noFill/>
                          </a:ln>
                          <a:solidFill>
                            <a:schemeClr val="tx2"/>
                          </a:solidFill>
                          <a:effectLst/>
                          <a:latin typeface="Arial" panose="020B0604020202020204" pitchFamily="34" charset="0"/>
                        </a:rPr>
                        <a:t>Contested elections for public offices</a:t>
                      </a:r>
                    </a:p>
                  </a:txBody>
                  <a:tcP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r>
                        <a:rPr kumimoji="0" lang="en-US" altLang="en-US" sz="2200" b="0" i="0" u="none" strike="noStrike" cap="none" normalizeH="0" baseline="0">
                          <a:ln>
                            <a:noFill/>
                          </a:ln>
                          <a:solidFill>
                            <a:schemeClr val="tx2"/>
                          </a:solidFill>
                          <a:effectLst/>
                          <a:latin typeface="Arial" panose="020B0604020202020204" pitchFamily="34"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r>
                        <a:rPr kumimoji="0" lang="en-US" altLang="en-US" sz="2200" b="0" i="0" u="none" strike="noStrike" cap="none" normalizeH="0" baseline="0">
                          <a:ln>
                            <a:noFill/>
                          </a:ln>
                          <a:solidFill>
                            <a:schemeClr val="tx2"/>
                          </a:solidFill>
                          <a:effectLst/>
                          <a:latin typeface="Arial" panose="020B0604020202020204" pitchFamily="34"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r>
                        <a:rPr kumimoji="0" lang="en-US" altLang="en-US" sz="2200" b="0" i="0" u="none" strike="noStrike" cap="none" normalizeH="0" baseline="0">
                          <a:ln>
                            <a:noFill/>
                          </a:ln>
                          <a:solidFill>
                            <a:schemeClr val="tx2"/>
                          </a:solidFill>
                          <a:effectLst/>
                          <a:latin typeface="Arial" panose="020B0604020202020204" pitchFamily="34"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r>
                        <a:rPr kumimoji="0" lang="en-US" altLang="en-US" sz="2200" b="0" i="0" u="none" strike="noStrike" cap="none" normalizeH="0" baseline="0">
                          <a:ln>
                            <a:noFill/>
                          </a:ln>
                          <a:solidFill>
                            <a:schemeClr val="tx2"/>
                          </a:solidFill>
                          <a:effectLst/>
                          <a:latin typeface="Arial" panose="020B0604020202020204" pitchFamily="34"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r>
                        <a:rPr kumimoji="0" lang="en-US" altLang="en-US" sz="2200" b="0" i="0" u="none" strike="noStrike" cap="none" normalizeH="0" baseline="0">
                          <a:ln>
                            <a:noFill/>
                          </a:ln>
                          <a:solidFill>
                            <a:schemeClr val="tx2"/>
                          </a:solidFill>
                          <a:effectLst/>
                          <a:latin typeface="Arial" panose="020B0604020202020204" pitchFamily="34" charset="0"/>
                        </a:rPr>
                        <a:t>0</a:t>
                      </a: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03"/>
                  </a:ext>
                </a:extLst>
              </a:tr>
              <a:tr h="762000">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r>
                        <a:rPr kumimoji="0" lang="en-US" altLang="en-US" sz="2200" b="0" i="0" u="none" strike="noStrike" cap="none" normalizeH="0" baseline="0">
                          <a:ln>
                            <a:noFill/>
                          </a:ln>
                          <a:solidFill>
                            <a:schemeClr val="tx2"/>
                          </a:solidFill>
                          <a:effectLst/>
                          <a:latin typeface="Arial" panose="020B0604020202020204" pitchFamily="34" charset="0"/>
                        </a:rPr>
                        <a:t>Voting rights for most of the adults</a:t>
                      </a:r>
                    </a:p>
                  </a:txBody>
                  <a:tcP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r>
                        <a:rPr kumimoji="0" lang="en-US" altLang="en-US" sz="2200" b="0" i="0" u="none" strike="noStrike" cap="none" normalizeH="0" baseline="0">
                          <a:ln>
                            <a:noFill/>
                          </a:ln>
                          <a:solidFill>
                            <a:schemeClr val="tx2"/>
                          </a:solidFill>
                          <a:effectLst/>
                          <a:latin typeface="Arial" panose="020B0604020202020204" pitchFamily="34"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r>
                        <a:rPr kumimoji="0" lang="en-US" altLang="en-US" sz="2200" b="0" i="0" u="none" strike="noStrike" cap="none" normalizeH="0" baseline="0">
                          <a:ln>
                            <a:noFill/>
                          </a:ln>
                          <a:solidFill>
                            <a:schemeClr val="tx2"/>
                          </a:solidFill>
                          <a:effectLst/>
                          <a:latin typeface="Arial" panose="020B0604020202020204" pitchFamily="34"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r>
                        <a:rPr kumimoji="0" lang="en-US" altLang="en-US" sz="2200" b="0" i="0" u="none" strike="noStrike" cap="none" normalizeH="0" baseline="0">
                          <a:ln>
                            <a:noFill/>
                          </a:ln>
                          <a:solidFill>
                            <a:schemeClr val="tx2"/>
                          </a:solidFill>
                          <a:effectLst/>
                          <a:latin typeface="Arial" panose="020B0604020202020204" pitchFamily="34"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r>
                        <a:rPr kumimoji="0" lang="en-US" altLang="en-US" sz="2200" b="0" i="0" u="none" strike="noStrike" cap="none" normalizeH="0" baseline="0">
                          <a:ln>
                            <a:noFill/>
                          </a:ln>
                          <a:solidFill>
                            <a:schemeClr val="tx2"/>
                          </a:solidFill>
                          <a:effectLst/>
                          <a:latin typeface="Arial" panose="020B0604020202020204" pitchFamily="34"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r>
                        <a:rPr kumimoji="0" lang="en-US" altLang="en-US" sz="2200" b="0" i="0" u="none" strike="noStrike" cap="none" normalizeH="0" baseline="0">
                          <a:ln>
                            <a:noFill/>
                          </a:ln>
                          <a:solidFill>
                            <a:schemeClr val="tx2"/>
                          </a:solidFill>
                          <a:effectLst/>
                          <a:latin typeface="Arial" panose="020B0604020202020204" pitchFamily="34" charset="0"/>
                        </a:rPr>
                        <a:t>0</a:t>
                      </a: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04"/>
                  </a:ext>
                </a:extLst>
              </a:tr>
              <a:tr h="762000">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r>
                        <a:rPr kumimoji="0" lang="en-US" altLang="en-US" sz="2200" b="0" i="0" u="none" strike="noStrike" cap="none" normalizeH="0" baseline="0">
                          <a:ln>
                            <a:noFill/>
                          </a:ln>
                          <a:solidFill>
                            <a:schemeClr val="tx2"/>
                          </a:solidFill>
                          <a:effectLst/>
                          <a:latin typeface="Arial" panose="020B0604020202020204" pitchFamily="34" charset="0"/>
                        </a:rPr>
                        <a:t>Limitations on government’s ability to incarcerate citizens</a:t>
                      </a:r>
                    </a:p>
                  </a:txBody>
                  <a:tcPr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r>
                        <a:rPr kumimoji="0" lang="en-US" altLang="en-US" sz="2200" b="0" i="0" u="none" strike="noStrike" cap="none" normalizeH="0" baseline="0">
                          <a:ln>
                            <a:noFill/>
                          </a:ln>
                          <a:solidFill>
                            <a:schemeClr val="tx2"/>
                          </a:solidFill>
                          <a:effectLst/>
                          <a:latin typeface="Arial" panose="020B0604020202020204" pitchFamily="34"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r>
                        <a:rPr kumimoji="0" lang="en-US" altLang="en-US" sz="2200" b="0" i="0" u="none" strike="noStrike" cap="none" normalizeH="0" baseline="0">
                          <a:ln>
                            <a:noFill/>
                          </a:ln>
                          <a:solidFill>
                            <a:schemeClr val="tx2"/>
                          </a:solidFill>
                          <a:effectLst/>
                          <a:latin typeface="Arial" panose="020B0604020202020204" pitchFamily="34"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r>
                        <a:rPr kumimoji="0" lang="en-US" altLang="en-US" sz="2200" b="0" i="0" u="none" strike="noStrike" cap="none" normalizeH="0" baseline="0">
                          <a:ln>
                            <a:noFill/>
                          </a:ln>
                          <a:solidFill>
                            <a:schemeClr val="tx2"/>
                          </a:solidFill>
                          <a:effectLst/>
                          <a:latin typeface="Arial" panose="020B0604020202020204" pitchFamily="34"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r>
                        <a:rPr kumimoji="0" lang="en-US" altLang="en-US" sz="2200" b="0" i="0" u="none" strike="noStrike" cap="none" normalizeH="0" baseline="0">
                          <a:ln>
                            <a:noFill/>
                          </a:ln>
                          <a:solidFill>
                            <a:schemeClr val="tx2"/>
                          </a:solidFill>
                          <a:effectLst/>
                          <a:latin typeface="Arial" panose="020B0604020202020204" pitchFamily="34"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r>
                        <a:rPr kumimoji="0" lang="en-US" altLang="en-US" sz="2200" b="0" i="0" u="none" strike="noStrike" cap="none" normalizeH="0" baseline="0">
                          <a:ln>
                            <a:noFill/>
                          </a:ln>
                          <a:solidFill>
                            <a:schemeClr val="tx2"/>
                          </a:solidFill>
                          <a:effectLst/>
                          <a:latin typeface="Arial" panose="020B0604020202020204" pitchFamily="34" charset="0"/>
                        </a:rPr>
                        <a:t>1</a:t>
                      </a:r>
                    </a:p>
                  </a:txBody>
                  <a:tcPr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88963">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l"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r>
                        <a:rPr kumimoji="0" lang="en-US" altLang="en-US" sz="2200" b="0" i="0" u="none" strike="noStrike" cap="none" normalizeH="0" baseline="0">
                          <a:ln>
                            <a:noFill/>
                          </a:ln>
                          <a:solidFill>
                            <a:schemeClr val="tx2"/>
                          </a:solidFill>
                          <a:effectLst/>
                          <a:latin typeface="Arial" panose="020B0604020202020204" pitchFamily="34" charset="0"/>
                        </a:rPr>
                        <a:t>Index score</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r>
                        <a:rPr kumimoji="0" lang="en-US" altLang="en-US" sz="2200" b="0" i="0" u="none" strike="noStrike" cap="none" normalizeH="0" baseline="0">
                          <a:ln>
                            <a:noFill/>
                          </a:ln>
                          <a:solidFill>
                            <a:schemeClr val="tx2"/>
                          </a:solidFill>
                          <a:effectLst/>
                          <a:latin typeface="Arial" panose="020B0604020202020204" pitchFamily="34"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r>
                        <a:rPr kumimoji="0" lang="en-US" altLang="en-US" sz="2200" b="0" i="0" u="none" strike="noStrike" cap="none" normalizeH="0" baseline="0">
                          <a:ln>
                            <a:noFill/>
                          </a:ln>
                          <a:solidFill>
                            <a:schemeClr val="tx2"/>
                          </a:solidFill>
                          <a:effectLst/>
                          <a:latin typeface="Arial" panose="020B0604020202020204" pitchFamily="34"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r>
                        <a:rPr kumimoji="0" lang="en-US" altLang="en-US" sz="2200" b="0" i="0" u="none" strike="noStrike" cap="none" normalizeH="0" baseline="0">
                          <a:ln>
                            <a:noFill/>
                          </a:ln>
                          <a:solidFill>
                            <a:schemeClr val="tx2"/>
                          </a:solidFill>
                          <a:effectLst/>
                          <a:latin typeface="Arial" panose="020B0604020202020204" pitchFamily="34"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r>
                        <a:rPr kumimoji="0" lang="en-US" altLang="en-US" sz="2200" b="0" i="0" u="none" strike="noStrike" cap="none" normalizeH="0" baseline="0">
                          <a:ln>
                            <a:noFill/>
                          </a:ln>
                          <a:solidFill>
                            <a:schemeClr val="tx2"/>
                          </a:solidFill>
                          <a:effectLst/>
                          <a:latin typeface="Arial" panose="020B0604020202020204" pitchFamily="34"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1"/>
                        </a:buClr>
                        <a:buSzPct val="70000"/>
                        <a:buFont typeface="Wingdings" panose="05000000000000000000" pitchFamily="2" charset="2"/>
                        <a:defRPr sz="26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defRPr sz="2400">
                          <a:solidFill>
                            <a:schemeClr val="tx2"/>
                          </a:solidFill>
                          <a:latin typeface="Arial" panose="020B0604020202020204" pitchFamily="34" charset="0"/>
                        </a:defRPr>
                      </a:lvl2pPr>
                      <a:lvl3pPr marL="1143000" indent="-228600">
                        <a:spcBef>
                          <a:spcPct val="20000"/>
                        </a:spcBef>
                        <a:buClr>
                          <a:schemeClr val="accent2"/>
                        </a:buClr>
                        <a:defRPr sz="2000">
                          <a:solidFill>
                            <a:schemeClr val="tx2"/>
                          </a:solidFill>
                          <a:latin typeface="Arial" panose="020B0604020202020204" pitchFamily="34" charset="0"/>
                        </a:defRPr>
                      </a:lvl3pPr>
                      <a:lvl4pPr marL="1600200" indent="-228600">
                        <a:spcBef>
                          <a:spcPct val="20000"/>
                        </a:spcBef>
                        <a:buClr>
                          <a:schemeClr val="tx1"/>
                        </a:buClr>
                        <a:defRPr>
                          <a:solidFill>
                            <a:schemeClr val="tx2"/>
                          </a:solidFill>
                          <a:latin typeface="Arial" panose="020B0604020202020204" pitchFamily="34" charset="0"/>
                        </a:defRPr>
                      </a:lvl4pPr>
                      <a:lvl5pPr marL="2057400" indent="-228600">
                        <a:spcBef>
                          <a:spcPct val="20000"/>
                        </a:spcBef>
                        <a:defRPr>
                          <a:solidFill>
                            <a:schemeClr val="tx2"/>
                          </a:solidFill>
                          <a:latin typeface="Arial" panose="020B0604020202020204" pitchFamily="34" charset="0"/>
                        </a:defRPr>
                      </a:lvl5pPr>
                      <a:lvl6pPr marL="2514600" indent="-228600" eaLnBrk="0" fontAlgn="base" hangingPunct="0">
                        <a:spcBef>
                          <a:spcPct val="20000"/>
                        </a:spcBef>
                        <a:spcAft>
                          <a:spcPct val="0"/>
                        </a:spcAft>
                        <a:defRPr>
                          <a:solidFill>
                            <a:schemeClr val="tx2"/>
                          </a:solidFill>
                          <a:latin typeface="Arial" panose="020B0604020202020204" pitchFamily="34" charset="0"/>
                        </a:defRPr>
                      </a:lvl6pPr>
                      <a:lvl7pPr marL="2971800" indent="-228600" eaLnBrk="0" fontAlgn="base" hangingPunct="0">
                        <a:spcBef>
                          <a:spcPct val="20000"/>
                        </a:spcBef>
                        <a:spcAft>
                          <a:spcPct val="0"/>
                        </a:spcAft>
                        <a:defRPr>
                          <a:solidFill>
                            <a:schemeClr val="tx2"/>
                          </a:solidFill>
                          <a:latin typeface="Arial" panose="020B0604020202020204" pitchFamily="34" charset="0"/>
                        </a:defRPr>
                      </a:lvl7pPr>
                      <a:lvl8pPr marL="3429000" indent="-228600" eaLnBrk="0" fontAlgn="base" hangingPunct="0">
                        <a:spcBef>
                          <a:spcPct val="20000"/>
                        </a:spcBef>
                        <a:spcAft>
                          <a:spcPct val="0"/>
                        </a:spcAft>
                        <a:defRPr>
                          <a:solidFill>
                            <a:schemeClr val="tx2"/>
                          </a:solidFill>
                          <a:latin typeface="Arial" panose="020B0604020202020204" pitchFamily="34" charset="0"/>
                        </a:defRPr>
                      </a:lvl8pPr>
                      <a:lvl9pPr marL="3886200" indent="-228600" eaLnBrk="0" fontAlgn="base" hangingPunct="0">
                        <a:spcBef>
                          <a:spcPct val="20000"/>
                        </a:spcBef>
                        <a:spcAft>
                          <a:spcPct val="0"/>
                        </a:spcAft>
                        <a:defRPr>
                          <a:solidFill>
                            <a:schemeClr val="tx2"/>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chemeClr val="tx1"/>
                        </a:buClr>
                        <a:buSzPct val="70000"/>
                        <a:buFont typeface="Wingdings" panose="05000000000000000000" pitchFamily="2" charset="2"/>
                        <a:buNone/>
                        <a:tabLst/>
                      </a:pPr>
                      <a:r>
                        <a:rPr kumimoji="0" lang="en-US" altLang="en-US" sz="2200" b="0" i="0" u="none" strike="noStrike" cap="none" normalizeH="0" baseline="0" dirty="0">
                          <a:ln>
                            <a:noFill/>
                          </a:ln>
                          <a:solidFill>
                            <a:schemeClr val="tx2"/>
                          </a:solidFill>
                          <a:effectLst/>
                          <a:latin typeface="Arial" panose="020B0604020202020204" pitchFamily="34" charset="0"/>
                        </a:rPr>
                        <a:t>2</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34871" name="Text Box 73">
            <a:extLst>
              <a:ext uri="{FF2B5EF4-FFF2-40B4-BE49-F238E27FC236}">
                <a16:creationId xmlns:a16="http://schemas.microsoft.com/office/drawing/2014/main" id="{E611A0CD-0908-45D8-9D68-C477A633D274}"/>
              </a:ext>
            </a:extLst>
          </p:cNvPr>
          <p:cNvSpPr txBox="1">
            <a:spLocks noChangeArrowheads="1"/>
          </p:cNvSpPr>
          <p:nvPr/>
        </p:nvSpPr>
        <p:spPr bwMode="auto">
          <a:xfrm>
            <a:off x="838200" y="6164263"/>
            <a:ext cx="3124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400">
                <a:latin typeface="Times New Roman" panose="02020603050405020304" pitchFamily="18" charset="0"/>
              </a:rPr>
              <a:t>1= Yes; 0=No.</a:t>
            </a:r>
          </a:p>
        </p:txBody>
      </p:sp>
    </p:spTree>
  </p:cSld>
  <p:clrMapOvr>
    <a:masterClrMapping/>
  </p:clrMapOvr>
  <p:transition advTm="31218"/>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08F9ED01-E22B-4B03-937B-225A6444B3FD}"/>
              </a:ext>
            </a:extLst>
          </p:cNvPr>
          <p:cNvSpPr>
            <a:spLocks noGrp="1" noChangeArrowheads="1"/>
          </p:cNvSpPr>
          <p:nvPr>
            <p:ph type="ctrTitle"/>
          </p:nvPr>
        </p:nvSpPr>
        <p:spPr>
          <a:xfrm>
            <a:off x="1219200" y="533400"/>
            <a:ext cx="6781800" cy="758825"/>
          </a:xfrm>
          <a:solidFill>
            <a:srgbClr val="FFFFFF"/>
          </a:solidFill>
        </p:spPr>
        <p:txBody>
          <a:bodyPr/>
          <a:lstStyle/>
          <a:p>
            <a:pPr eaLnBrk="1" hangingPunct="1">
              <a:defRPr/>
            </a:pPr>
            <a:r>
              <a:rPr lang="en-US" altLang="en-US" dirty="0">
                <a:latin typeface="+mn-lt"/>
              </a:rPr>
              <a:t>Likert Response Scale </a:t>
            </a:r>
          </a:p>
        </p:txBody>
      </p:sp>
      <p:pic>
        <p:nvPicPr>
          <p:cNvPr id="50179" name="Picture 3" descr="quesint1">
            <a:extLst>
              <a:ext uri="{FF2B5EF4-FFF2-40B4-BE49-F238E27FC236}">
                <a16:creationId xmlns:a16="http://schemas.microsoft.com/office/drawing/2014/main" id="{2787824A-9DC1-4C0C-9AAB-C5A350FBB534}"/>
              </a:ext>
            </a:extLst>
          </p:cNvPr>
          <p:cNvPicPr>
            <a:picLocks noGrp="1" noChangeAspect="1" noChangeArrowheads="1"/>
          </p:cNvPicPr>
          <p:nvPr>
            <p:ph idx="4294967295"/>
          </p:nvPr>
        </p:nvPicPr>
        <p:blipFill>
          <a:blip r:embed="rId4">
            <a:extLst>
              <a:ext uri="{28A0092B-C50C-407E-A947-70E740481C1C}">
                <a14:useLocalDpi xmlns:a14="http://schemas.microsoft.com/office/drawing/2010/main" val="0"/>
              </a:ext>
            </a:extLst>
          </a:blip>
          <a:srcRect/>
          <a:stretch>
            <a:fillRect/>
          </a:stretch>
        </p:blipFill>
        <p:spPr>
          <a:xfrm>
            <a:off x="1203325" y="3048000"/>
            <a:ext cx="6324600" cy="1752600"/>
          </a:xfrm>
          <a:solidFill>
            <a:srgbClr val="FFFFFF"/>
          </a:solidFill>
        </p:spPr>
      </p:pic>
      <p:sp>
        <p:nvSpPr>
          <p:cNvPr id="4" name="TextBox 3">
            <a:extLst>
              <a:ext uri="{FF2B5EF4-FFF2-40B4-BE49-F238E27FC236}">
                <a16:creationId xmlns:a16="http://schemas.microsoft.com/office/drawing/2014/main" id="{FBC0BCE3-83FA-4D4C-BB8A-A7B882E557B1}"/>
              </a:ext>
            </a:extLst>
          </p:cNvPr>
          <p:cNvSpPr txBox="1"/>
          <p:nvPr/>
        </p:nvSpPr>
        <p:spPr>
          <a:xfrm>
            <a:off x="647700" y="1563688"/>
            <a:ext cx="7924800" cy="831850"/>
          </a:xfrm>
          <a:prstGeom prst="rect">
            <a:avLst/>
          </a:prstGeom>
          <a:noFill/>
        </p:spPr>
        <p:txBody>
          <a:bodyPr>
            <a:spAutoFit/>
          </a:bodyPr>
          <a:lstStyle/>
          <a:p>
            <a:pPr>
              <a:defRPr/>
            </a:pPr>
            <a:r>
              <a:rPr lang="en-US" sz="2400" dirty="0">
                <a:latin typeface="+mn-lt"/>
              </a:rPr>
              <a:t>A Likert Scale question asks a respondent to indicate a degree of agreement or disagreement with a specific statement. </a:t>
            </a:r>
          </a:p>
        </p:txBody>
      </p:sp>
    </p:spTree>
    <p:custDataLst>
      <p:tags r:id="rId1"/>
    </p:custDataLst>
  </p:cSld>
  <p:clrMapOvr>
    <a:masterClrMapping/>
  </p:clrMapOvr>
  <p:transition advTm="53146"/>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01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a:extLst>
              <a:ext uri="{FF2B5EF4-FFF2-40B4-BE49-F238E27FC236}">
                <a16:creationId xmlns:a16="http://schemas.microsoft.com/office/drawing/2014/main" id="{949DC55A-002D-4129-9D40-7BFADBF78CAA}"/>
              </a:ext>
            </a:extLst>
          </p:cNvPr>
          <p:cNvSpPr>
            <a:spLocks noGrp="1"/>
          </p:cNvSpPr>
          <p:nvPr>
            <p:ph type="ctrTitle"/>
          </p:nvPr>
        </p:nvSpPr>
        <p:spPr>
          <a:xfrm>
            <a:off x="1143000" y="1214438"/>
            <a:ext cx="6858000" cy="2387600"/>
          </a:xfrm>
        </p:spPr>
        <p:txBody>
          <a:bodyPr/>
          <a:lstStyle/>
          <a:p>
            <a:r>
              <a:rPr lang="en-US" altLang="en-US" b="1"/>
              <a:t>Evaluating the Accuracy of Measurements </a:t>
            </a:r>
          </a:p>
        </p:txBody>
      </p:sp>
      <p:sp>
        <p:nvSpPr>
          <p:cNvPr id="40963" name="Subtitle 2">
            <a:extLst>
              <a:ext uri="{FF2B5EF4-FFF2-40B4-BE49-F238E27FC236}">
                <a16:creationId xmlns:a16="http://schemas.microsoft.com/office/drawing/2014/main" id="{35479533-49D9-498E-921A-343300109724}"/>
              </a:ext>
            </a:extLst>
          </p:cNvPr>
          <p:cNvSpPr>
            <a:spLocks noGrp="1"/>
          </p:cNvSpPr>
          <p:nvPr>
            <p:ph type="subTitle" idx="1"/>
          </p:nvPr>
        </p:nvSpPr>
        <p:spPr>
          <a:xfrm>
            <a:off x="990600" y="3962400"/>
            <a:ext cx="6858000" cy="1655763"/>
          </a:xfrm>
        </p:spPr>
        <p:txBody>
          <a:bodyPr/>
          <a:lstStyle/>
          <a:p>
            <a:r>
              <a:rPr lang="en-US" altLang="en-US" sz="2400"/>
              <a:t> Reliability &amp; Validity</a:t>
            </a:r>
          </a:p>
        </p:txBody>
      </p:sp>
    </p:spTree>
  </p:cSld>
  <p:clrMapOvr>
    <a:masterClrMapping/>
  </p:clrMapOvr>
  <mc:AlternateContent xmlns:mc="http://schemas.openxmlformats.org/markup-compatibility/2006" xmlns:p14="http://schemas.microsoft.com/office/powerpoint/2010/main">
    <mc:Choice Requires="p14">
      <p:transition spd="slow" p14:dur="2000" advTm="29181"/>
    </mc:Choice>
    <mc:Fallback xmlns="">
      <p:transition spd="slow" advTm="29181"/>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0E5C9A64-19BD-45D4-8C42-6A6119F9DC35}"/>
              </a:ext>
            </a:extLst>
          </p:cNvPr>
          <p:cNvSpPr>
            <a:spLocks noGrp="1"/>
          </p:cNvSpPr>
          <p:nvPr>
            <p:ph type="ctrTitle"/>
          </p:nvPr>
        </p:nvSpPr>
        <p:spPr>
          <a:xfrm>
            <a:off x="914400" y="190500"/>
            <a:ext cx="7327900" cy="952500"/>
          </a:xfrm>
        </p:spPr>
        <p:txBody>
          <a:bodyPr/>
          <a:lstStyle/>
          <a:p>
            <a:pPr eaLnBrk="1" hangingPunct="1"/>
            <a:r>
              <a:rPr lang="en-US" altLang="en-US" sz="3600" b="1"/>
              <a:t>The Accuracy of Measurements</a:t>
            </a:r>
          </a:p>
        </p:txBody>
      </p:sp>
      <p:sp>
        <p:nvSpPr>
          <p:cNvPr id="88067" name="Rectangle 3">
            <a:extLst>
              <a:ext uri="{FF2B5EF4-FFF2-40B4-BE49-F238E27FC236}">
                <a16:creationId xmlns:a16="http://schemas.microsoft.com/office/drawing/2014/main" id="{FECCBB09-373C-4B06-BB9F-3683A00EA8BC}"/>
              </a:ext>
            </a:extLst>
          </p:cNvPr>
          <p:cNvSpPr>
            <a:spLocks noGrp="1"/>
          </p:cNvSpPr>
          <p:nvPr>
            <p:ph type="subTitle" idx="1"/>
          </p:nvPr>
        </p:nvSpPr>
        <p:spPr>
          <a:xfrm>
            <a:off x="609600" y="1143000"/>
            <a:ext cx="8382000" cy="4953000"/>
          </a:xfrm>
        </p:spPr>
        <p:txBody>
          <a:bodyPr/>
          <a:lstStyle/>
          <a:p>
            <a:pPr algn="l" eaLnBrk="1" hangingPunct="1"/>
            <a:endParaRPr lang="en-US" altLang="en-US" sz="2400" dirty="0"/>
          </a:p>
          <a:p>
            <a:pPr algn="l" eaLnBrk="1" hangingPunct="1"/>
            <a:r>
              <a:rPr lang="en-US" altLang="en-US" sz="2400" dirty="0"/>
              <a:t>Inaccurate measurements may lead to erroneous conclusions.</a:t>
            </a:r>
          </a:p>
          <a:p>
            <a:pPr algn="l" eaLnBrk="1" hangingPunct="1"/>
            <a:r>
              <a:rPr lang="en-US" altLang="en-US" sz="2400" dirty="0"/>
              <a:t> </a:t>
            </a:r>
          </a:p>
          <a:p>
            <a:pPr algn="l" eaLnBrk="1" hangingPunct="1"/>
            <a:r>
              <a:rPr lang="en-US" altLang="en-US" sz="2400" dirty="0"/>
              <a:t>Questions to consider: </a:t>
            </a:r>
          </a:p>
          <a:p>
            <a:pPr algn="l" eaLnBrk="1" hangingPunct="1"/>
            <a:r>
              <a:rPr lang="en-US" altLang="en-US" sz="2400" dirty="0"/>
              <a:t>1) To what extent are you measuring what you intended to measure?  </a:t>
            </a:r>
            <a:r>
              <a:rPr lang="en-US" altLang="en-US" sz="2400" dirty="0">
                <a:sym typeface="Wingdings" panose="05000000000000000000" pitchFamily="2" charset="2"/>
              </a:rPr>
              <a:t> Validity </a:t>
            </a:r>
            <a:endParaRPr lang="en-US" altLang="en-US" sz="2400" dirty="0"/>
          </a:p>
          <a:p>
            <a:pPr algn="l" eaLnBrk="1" hangingPunct="1"/>
            <a:endParaRPr lang="en-US" altLang="en-US" sz="2400" dirty="0"/>
          </a:p>
          <a:p>
            <a:pPr algn="l" eaLnBrk="1" hangingPunct="1"/>
            <a:r>
              <a:rPr lang="en-US" altLang="en-US" sz="2400" dirty="0"/>
              <a:t>2) To what extent your measurements can produce same results over repeated applications? </a:t>
            </a:r>
            <a:r>
              <a:rPr lang="en-US" altLang="en-US" sz="2400" dirty="0">
                <a:sym typeface="Wingdings" panose="05000000000000000000" pitchFamily="2" charset="2"/>
              </a:rPr>
              <a:t> Reliability </a:t>
            </a:r>
            <a:endParaRPr lang="en-US" altLang="en-US" sz="2400" dirty="0"/>
          </a:p>
          <a:p>
            <a:pPr algn="l" eaLnBrk="1" hangingPunct="1">
              <a:buFont typeface="Wingdings" panose="05000000000000000000" pitchFamily="2" charset="2"/>
              <a:buNone/>
            </a:pPr>
            <a:endParaRPr lang="en-US" altLang="en-US" sz="2400" dirty="0"/>
          </a:p>
        </p:txBody>
      </p:sp>
    </p:spTree>
    <p:custDataLst>
      <p:tags r:id="rId1"/>
    </p:custDataLst>
  </p:cSld>
  <p:clrMapOvr>
    <a:masterClrMapping/>
  </p:clrMapOvr>
  <p:transition advTm="61104"/>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8067">
                                            <p:txEl>
                                              <p:pRg st="3" end="3"/>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8067">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806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C42F3362-3F58-48BA-B257-213F9C221B58}"/>
              </a:ext>
            </a:extLst>
          </p:cNvPr>
          <p:cNvSpPr>
            <a:spLocks noGrp="1"/>
          </p:cNvSpPr>
          <p:nvPr>
            <p:ph type="ctrTitle"/>
          </p:nvPr>
        </p:nvSpPr>
        <p:spPr>
          <a:xfrm>
            <a:off x="1143000" y="14288"/>
            <a:ext cx="6858000" cy="1433512"/>
          </a:xfrm>
        </p:spPr>
        <p:txBody>
          <a:bodyPr>
            <a:normAutofit fontScale="90000"/>
          </a:bodyPr>
          <a:lstStyle/>
          <a:p>
            <a:pPr eaLnBrk="1" hangingPunct="1"/>
            <a:r>
              <a:rPr lang="en-US" altLang="en-US" sz="3600" b="1"/>
              <a:t>The Accuracy of Measurements: </a:t>
            </a:r>
            <a:br>
              <a:rPr lang="en-US" altLang="en-US" sz="3600" b="1"/>
            </a:br>
            <a:r>
              <a:rPr lang="en-US" altLang="en-US" sz="3600" b="1"/>
              <a:t>Validity and Reliability</a:t>
            </a:r>
          </a:p>
        </p:txBody>
      </p:sp>
      <p:sp>
        <p:nvSpPr>
          <p:cNvPr id="20483" name="Text Box 3">
            <a:extLst>
              <a:ext uri="{FF2B5EF4-FFF2-40B4-BE49-F238E27FC236}">
                <a16:creationId xmlns:a16="http://schemas.microsoft.com/office/drawing/2014/main" id="{3B0ECBC9-1365-4615-9A1E-D765530667EB}"/>
              </a:ext>
            </a:extLst>
          </p:cNvPr>
          <p:cNvSpPr txBox="1">
            <a:spLocks noChangeArrowheads="1"/>
          </p:cNvSpPr>
          <p:nvPr/>
        </p:nvSpPr>
        <p:spPr bwMode="auto">
          <a:xfrm>
            <a:off x="381000" y="1790700"/>
            <a:ext cx="8458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buFontTx/>
              <a:buChar char="•"/>
              <a:defRPr/>
            </a:pPr>
            <a:r>
              <a:rPr lang="en-US" altLang="en-US" sz="2400" dirty="0">
                <a:latin typeface="+mn-lt"/>
              </a:rPr>
              <a:t>Validity is more important, but reliability is more easily tested </a:t>
            </a:r>
          </a:p>
        </p:txBody>
      </p:sp>
      <p:sp>
        <p:nvSpPr>
          <p:cNvPr id="96260" name="Oval 4">
            <a:extLst>
              <a:ext uri="{FF2B5EF4-FFF2-40B4-BE49-F238E27FC236}">
                <a16:creationId xmlns:a16="http://schemas.microsoft.com/office/drawing/2014/main" id="{85A97FE4-972E-4F35-9E6F-95672566B168}"/>
              </a:ext>
            </a:extLst>
          </p:cNvPr>
          <p:cNvSpPr>
            <a:spLocks noChangeArrowheads="1"/>
          </p:cNvSpPr>
          <p:nvPr/>
        </p:nvSpPr>
        <p:spPr bwMode="auto">
          <a:xfrm>
            <a:off x="1219200" y="3962400"/>
            <a:ext cx="533400" cy="4572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96261" name="Oval 5">
            <a:extLst>
              <a:ext uri="{FF2B5EF4-FFF2-40B4-BE49-F238E27FC236}">
                <a16:creationId xmlns:a16="http://schemas.microsoft.com/office/drawing/2014/main" id="{157FBE7B-7247-42DE-B024-9F109DCBC86F}"/>
              </a:ext>
            </a:extLst>
          </p:cNvPr>
          <p:cNvSpPr>
            <a:spLocks noChangeArrowheads="1"/>
          </p:cNvSpPr>
          <p:nvPr/>
        </p:nvSpPr>
        <p:spPr bwMode="auto">
          <a:xfrm>
            <a:off x="1066800" y="3733800"/>
            <a:ext cx="914400" cy="9144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96262" name="Oval 6">
            <a:extLst>
              <a:ext uri="{FF2B5EF4-FFF2-40B4-BE49-F238E27FC236}">
                <a16:creationId xmlns:a16="http://schemas.microsoft.com/office/drawing/2014/main" id="{DABA11C1-29C0-4263-BA63-84808194BA13}"/>
              </a:ext>
            </a:extLst>
          </p:cNvPr>
          <p:cNvSpPr>
            <a:spLocks noChangeArrowheads="1"/>
          </p:cNvSpPr>
          <p:nvPr/>
        </p:nvSpPr>
        <p:spPr bwMode="auto">
          <a:xfrm>
            <a:off x="838200" y="3429000"/>
            <a:ext cx="1447800" cy="14478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96263" name="Oval 7">
            <a:extLst>
              <a:ext uri="{FF2B5EF4-FFF2-40B4-BE49-F238E27FC236}">
                <a16:creationId xmlns:a16="http://schemas.microsoft.com/office/drawing/2014/main" id="{4FC25EFE-E5C5-46D9-BB49-507D6F079FBD}"/>
              </a:ext>
            </a:extLst>
          </p:cNvPr>
          <p:cNvSpPr>
            <a:spLocks noChangeArrowheads="1"/>
          </p:cNvSpPr>
          <p:nvPr/>
        </p:nvSpPr>
        <p:spPr bwMode="auto">
          <a:xfrm>
            <a:off x="2133600" y="3505200"/>
            <a:ext cx="76200" cy="228600"/>
          </a:xfrm>
          <a:prstGeom prst="ellipse">
            <a:avLst/>
          </a:prstGeom>
          <a:solidFill>
            <a:schemeClr val="accent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96264" name="Oval 8">
            <a:extLst>
              <a:ext uri="{FF2B5EF4-FFF2-40B4-BE49-F238E27FC236}">
                <a16:creationId xmlns:a16="http://schemas.microsoft.com/office/drawing/2014/main" id="{03E00937-332D-4E9D-9B56-A6CC1D9BA52E}"/>
              </a:ext>
            </a:extLst>
          </p:cNvPr>
          <p:cNvSpPr>
            <a:spLocks noChangeArrowheads="1"/>
          </p:cNvSpPr>
          <p:nvPr/>
        </p:nvSpPr>
        <p:spPr bwMode="auto">
          <a:xfrm>
            <a:off x="2286000" y="3657600"/>
            <a:ext cx="76200" cy="228600"/>
          </a:xfrm>
          <a:prstGeom prst="ellipse">
            <a:avLst/>
          </a:prstGeom>
          <a:solidFill>
            <a:schemeClr val="accent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96265" name="Oval 9">
            <a:extLst>
              <a:ext uri="{FF2B5EF4-FFF2-40B4-BE49-F238E27FC236}">
                <a16:creationId xmlns:a16="http://schemas.microsoft.com/office/drawing/2014/main" id="{3BC0C3C3-95F3-46AD-ADF5-9A9E5E508308}"/>
              </a:ext>
            </a:extLst>
          </p:cNvPr>
          <p:cNvSpPr>
            <a:spLocks noChangeArrowheads="1"/>
          </p:cNvSpPr>
          <p:nvPr/>
        </p:nvSpPr>
        <p:spPr bwMode="auto">
          <a:xfrm>
            <a:off x="2438400" y="3810000"/>
            <a:ext cx="76200" cy="228600"/>
          </a:xfrm>
          <a:prstGeom prst="ellipse">
            <a:avLst/>
          </a:prstGeom>
          <a:solidFill>
            <a:schemeClr val="accent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96266" name="Oval 10">
            <a:extLst>
              <a:ext uri="{FF2B5EF4-FFF2-40B4-BE49-F238E27FC236}">
                <a16:creationId xmlns:a16="http://schemas.microsoft.com/office/drawing/2014/main" id="{F9AC3997-825E-42A3-99A5-F21A0F0B686F}"/>
              </a:ext>
            </a:extLst>
          </p:cNvPr>
          <p:cNvSpPr>
            <a:spLocks noChangeArrowheads="1"/>
          </p:cNvSpPr>
          <p:nvPr/>
        </p:nvSpPr>
        <p:spPr bwMode="auto">
          <a:xfrm>
            <a:off x="2133600" y="3962400"/>
            <a:ext cx="76200" cy="228600"/>
          </a:xfrm>
          <a:prstGeom prst="ellipse">
            <a:avLst/>
          </a:prstGeom>
          <a:solidFill>
            <a:schemeClr val="accent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96267" name="Oval 11">
            <a:extLst>
              <a:ext uri="{FF2B5EF4-FFF2-40B4-BE49-F238E27FC236}">
                <a16:creationId xmlns:a16="http://schemas.microsoft.com/office/drawing/2014/main" id="{0A479514-1858-4A24-968A-3317CF49FD97}"/>
              </a:ext>
            </a:extLst>
          </p:cNvPr>
          <p:cNvSpPr>
            <a:spLocks noChangeArrowheads="1"/>
          </p:cNvSpPr>
          <p:nvPr/>
        </p:nvSpPr>
        <p:spPr bwMode="auto">
          <a:xfrm>
            <a:off x="2438400" y="4114800"/>
            <a:ext cx="76200" cy="228600"/>
          </a:xfrm>
          <a:prstGeom prst="ellipse">
            <a:avLst/>
          </a:prstGeom>
          <a:solidFill>
            <a:schemeClr val="accent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96268" name="Oval 12">
            <a:extLst>
              <a:ext uri="{FF2B5EF4-FFF2-40B4-BE49-F238E27FC236}">
                <a16:creationId xmlns:a16="http://schemas.microsoft.com/office/drawing/2014/main" id="{BAAF91B8-62B5-4A63-9D87-97CA1F4611CA}"/>
              </a:ext>
            </a:extLst>
          </p:cNvPr>
          <p:cNvSpPr>
            <a:spLocks noChangeArrowheads="1"/>
          </p:cNvSpPr>
          <p:nvPr/>
        </p:nvSpPr>
        <p:spPr bwMode="auto">
          <a:xfrm>
            <a:off x="2590800" y="4343400"/>
            <a:ext cx="76200" cy="228600"/>
          </a:xfrm>
          <a:prstGeom prst="ellipse">
            <a:avLst/>
          </a:prstGeom>
          <a:solidFill>
            <a:schemeClr val="accent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96269" name="Oval 13">
            <a:extLst>
              <a:ext uri="{FF2B5EF4-FFF2-40B4-BE49-F238E27FC236}">
                <a16:creationId xmlns:a16="http://schemas.microsoft.com/office/drawing/2014/main" id="{B6A62296-2914-4FC9-8A03-598B150B6B7E}"/>
              </a:ext>
            </a:extLst>
          </p:cNvPr>
          <p:cNvSpPr>
            <a:spLocks noChangeArrowheads="1"/>
          </p:cNvSpPr>
          <p:nvPr/>
        </p:nvSpPr>
        <p:spPr bwMode="auto">
          <a:xfrm>
            <a:off x="2590800" y="3962400"/>
            <a:ext cx="76200" cy="228600"/>
          </a:xfrm>
          <a:prstGeom prst="ellipse">
            <a:avLst/>
          </a:prstGeom>
          <a:solidFill>
            <a:schemeClr val="accent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96270" name="Oval 14">
            <a:extLst>
              <a:ext uri="{FF2B5EF4-FFF2-40B4-BE49-F238E27FC236}">
                <a16:creationId xmlns:a16="http://schemas.microsoft.com/office/drawing/2014/main" id="{D85AB2C5-09A2-44F5-BBE6-49BCEFCB376B}"/>
              </a:ext>
            </a:extLst>
          </p:cNvPr>
          <p:cNvSpPr>
            <a:spLocks noChangeArrowheads="1"/>
          </p:cNvSpPr>
          <p:nvPr/>
        </p:nvSpPr>
        <p:spPr bwMode="auto">
          <a:xfrm>
            <a:off x="2057400" y="4495800"/>
            <a:ext cx="76200" cy="228600"/>
          </a:xfrm>
          <a:prstGeom prst="ellipse">
            <a:avLst/>
          </a:prstGeom>
          <a:solidFill>
            <a:schemeClr val="accent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96271" name="Oval 15">
            <a:extLst>
              <a:ext uri="{FF2B5EF4-FFF2-40B4-BE49-F238E27FC236}">
                <a16:creationId xmlns:a16="http://schemas.microsoft.com/office/drawing/2014/main" id="{0B221496-7813-4878-8137-74B22CB4C110}"/>
              </a:ext>
            </a:extLst>
          </p:cNvPr>
          <p:cNvSpPr>
            <a:spLocks noChangeArrowheads="1"/>
          </p:cNvSpPr>
          <p:nvPr/>
        </p:nvSpPr>
        <p:spPr bwMode="auto">
          <a:xfrm>
            <a:off x="2362200" y="4495800"/>
            <a:ext cx="76200" cy="228600"/>
          </a:xfrm>
          <a:prstGeom prst="ellipse">
            <a:avLst/>
          </a:prstGeom>
          <a:solidFill>
            <a:schemeClr val="accent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96272" name="Oval 16">
            <a:extLst>
              <a:ext uri="{FF2B5EF4-FFF2-40B4-BE49-F238E27FC236}">
                <a16:creationId xmlns:a16="http://schemas.microsoft.com/office/drawing/2014/main" id="{35D86F0E-6F34-4953-B7B0-D4DAE511EB45}"/>
              </a:ext>
            </a:extLst>
          </p:cNvPr>
          <p:cNvSpPr>
            <a:spLocks noChangeArrowheads="1"/>
          </p:cNvSpPr>
          <p:nvPr/>
        </p:nvSpPr>
        <p:spPr bwMode="auto">
          <a:xfrm>
            <a:off x="2209800" y="4724400"/>
            <a:ext cx="76200" cy="228600"/>
          </a:xfrm>
          <a:prstGeom prst="ellipse">
            <a:avLst/>
          </a:prstGeom>
          <a:solidFill>
            <a:schemeClr val="accent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96273" name="Oval 17">
            <a:extLst>
              <a:ext uri="{FF2B5EF4-FFF2-40B4-BE49-F238E27FC236}">
                <a16:creationId xmlns:a16="http://schemas.microsoft.com/office/drawing/2014/main" id="{97B94DA3-58A8-43F2-8463-2909A2A79B25}"/>
              </a:ext>
            </a:extLst>
          </p:cNvPr>
          <p:cNvSpPr>
            <a:spLocks noChangeArrowheads="1"/>
          </p:cNvSpPr>
          <p:nvPr/>
        </p:nvSpPr>
        <p:spPr bwMode="auto">
          <a:xfrm>
            <a:off x="2514600" y="4648200"/>
            <a:ext cx="76200" cy="228600"/>
          </a:xfrm>
          <a:prstGeom prst="ellipse">
            <a:avLst/>
          </a:prstGeom>
          <a:solidFill>
            <a:schemeClr val="accent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96274" name="Oval 18">
            <a:extLst>
              <a:ext uri="{FF2B5EF4-FFF2-40B4-BE49-F238E27FC236}">
                <a16:creationId xmlns:a16="http://schemas.microsoft.com/office/drawing/2014/main" id="{713B1AC1-0088-4FE1-A930-8F1185591FAC}"/>
              </a:ext>
            </a:extLst>
          </p:cNvPr>
          <p:cNvSpPr>
            <a:spLocks noChangeArrowheads="1"/>
          </p:cNvSpPr>
          <p:nvPr/>
        </p:nvSpPr>
        <p:spPr bwMode="auto">
          <a:xfrm>
            <a:off x="4572000" y="3962400"/>
            <a:ext cx="533400" cy="4572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96275" name="Oval 19">
            <a:extLst>
              <a:ext uri="{FF2B5EF4-FFF2-40B4-BE49-F238E27FC236}">
                <a16:creationId xmlns:a16="http://schemas.microsoft.com/office/drawing/2014/main" id="{D54662B4-938D-49B4-BFAF-9248B0624971}"/>
              </a:ext>
            </a:extLst>
          </p:cNvPr>
          <p:cNvSpPr>
            <a:spLocks noChangeArrowheads="1"/>
          </p:cNvSpPr>
          <p:nvPr/>
        </p:nvSpPr>
        <p:spPr bwMode="auto">
          <a:xfrm>
            <a:off x="4419600" y="3733800"/>
            <a:ext cx="914400" cy="9144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96276" name="Oval 20">
            <a:extLst>
              <a:ext uri="{FF2B5EF4-FFF2-40B4-BE49-F238E27FC236}">
                <a16:creationId xmlns:a16="http://schemas.microsoft.com/office/drawing/2014/main" id="{76B30617-41E6-4185-B03A-77465EF86B86}"/>
              </a:ext>
            </a:extLst>
          </p:cNvPr>
          <p:cNvSpPr>
            <a:spLocks noChangeArrowheads="1"/>
          </p:cNvSpPr>
          <p:nvPr/>
        </p:nvSpPr>
        <p:spPr bwMode="auto">
          <a:xfrm>
            <a:off x="4191000" y="3429000"/>
            <a:ext cx="1447800" cy="14478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96277" name="Oval 21">
            <a:extLst>
              <a:ext uri="{FF2B5EF4-FFF2-40B4-BE49-F238E27FC236}">
                <a16:creationId xmlns:a16="http://schemas.microsoft.com/office/drawing/2014/main" id="{4BF68119-DF73-4970-9460-7549FF831CC2}"/>
              </a:ext>
            </a:extLst>
          </p:cNvPr>
          <p:cNvSpPr>
            <a:spLocks noChangeArrowheads="1"/>
          </p:cNvSpPr>
          <p:nvPr/>
        </p:nvSpPr>
        <p:spPr bwMode="auto">
          <a:xfrm>
            <a:off x="5562600" y="3733800"/>
            <a:ext cx="76200" cy="228600"/>
          </a:xfrm>
          <a:prstGeom prst="ellipse">
            <a:avLst/>
          </a:prstGeom>
          <a:solidFill>
            <a:schemeClr val="accent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96278" name="Oval 22">
            <a:extLst>
              <a:ext uri="{FF2B5EF4-FFF2-40B4-BE49-F238E27FC236}">
                <a16:creationId xmlns:a16="http://schemas.microsoft.com/office/drawing/2014/main" id="{DF5106B9-C08C-47B3-A48A-9506695DA978}"/>
              </a:ext>
            </a:extLst>
          </p:cNvPr>
          <p:cNvSpPr>
            <a:spLocks noChangeArrowheads="1"/>
          </p:cNvSpPr>
          <p:nvPr/>
        </p:nvSpPr>
        <p:spPr bwMode="auto">
          <a:xfrm>
            <a:off x="5638800" y="3657600"/>
            <a:ext cx="76200" cy="228600"/>
          </a:xfrm>
          <a:prstGeom prst="ellipse">
            <a:avLst/>
          </a:prstGeom>
          <a:solidFill>
            <a:schemeClr val="accent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96279" name="Oval 23">
            <a:extLst>
              <a:ext uri="{FF2B5EF4-FFF2-40B4-BE49-F238E27FC236}">
                <a16:creationId xmlns:a16="http://schemas.microsoft.com/office/drawing/2014/main" id="{7F5F1050-DE42-4435-94AC-3F9DD613D0FF}"/>
              </a:ext>
            </a:extLst>
          </p:cNvPr>
          <p:cNvSpPr>
            <a:spLocks noChangeArrowheads="1"/>
          </p:cNvSpPr>
          <p:nvPr/>
        </p:nvSpPr>
        <p:spPr bwMode="auto">
          <a:xfrm>
            <a:off x="5791200" y="3810000"/>
            <a:ext cx="76200" cy="228600"/>
          </a:xfrm>
          <a:prstGeom prst="ellipse">
            <a:avLst/>
          </a:prstGeom>
          <a:solidFill>
            <a:schemeClr val="accent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96280" name="Oval 24">
            <a:extLst>
              <a:ext uri="{FF2B5EF4-FFF2-40B4-BE49-F238E27FC236}">
                <a16:creationId xmlns:a16="http://schemas.microsoft.com/office/drawing/2014/main" id="{2A27574C-EA57-4111-A55D-BBFBD387D2E4}"/>
              </a:ext>
            </a:extLst>
          </p:cNvPr>
          <p:cNvSpPr>
            <a:spLocks noChangeArrowheads="1"/>
          </p:cNvSpPr>
          <p:nvPr/>
        </p:nvSpPr>
        <p:spPr bwMode="auto">
          <a:xfrm>
            <a:off x="5486400" y="3962400"/>
            <a:ext cx="76200" cy="228600"/>
          </a:xfrm>
          <a:prstGeom prst="ellipse">
            <a:avLst/>
          </a:prstGeom>
          <a:solidFill>
            <a:schemeClr val="accent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96281" name="Oval 25">
            <a:extLst>
              <a:ext uri="{FF2B5EF4-FFF2-40B4-BE49-F238E27FC236}">
                <a16:creationId xmlns:a16="http://schemas.microsoft.com/office/drawing/2014/main" id="{35C54776-9ACE-458B-98C6-D6B5FEC80B82}"/>
              </a:ext>
            </a:extLst>
          </p:cNvPr>
          <p:cNvSpPr>
            <a:spLocks noChangeArrowheads="1"/>
          </p:cNvSpPr>
          <p:nvPr/>
        </p:nvSpPr>
        <p:spPr bwMode="auto">
          <a:xfrm>
            <a:off x="5791200" y="4114800"/>
            <a:ext cx="76200" cy="228600"/>
          </a:xfrm>
          <a:prstGeom prst="ellipse">
            <a:avLst/>
          </a:prstGeom>
          <a:solidFill>
            <a:schemeClr val="accent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96282" name="Oval 26">
            <a:extLst>
              <a:ext uri="{FF2B5EF4-FFF2-40B4-BE49-F238E27FC236}">
                <a16:creationId xmlns:a16="http://schemas.microsoft.com/office/drawing/2014/main" id="{B5BFB49A-CA73-4928-BD09-0036A3F307CA}"/>
              </a:ext>
            </a:extLst>
          </p:cNvPr>
          <p:cNvSpPr>
            <a:spLocks noChangeArrowheads="1"/>
          </p:cNvSpPr>
          <p:nvPr/>
        </p:nvSpPr>
        <p:spPr bwMode="auto">
          <a:xfrm>
            <a:off x="5486400" y="3810000"/>
            <a:ext cx="76200" cy="228600"/>
          </a:xfrm>
          <a:prstGeom prst="ellipse">
            <a:avLst/>
          </a:prstGeom>
          <a:solidFill>
            <a:schemeClr val="accent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96283" name="Oval 27">
            <a:extLst>
              <a:ext uri="{FF2B5EF4-FFF2-40B4-BE49-F238E27FC236}">
                <a16:creationId xmlns:a16="http://schemas.microsoft.com/office/drawing/2014/main" id="{3BFC2338-2528-4534-A8C4-02F49E68A13B}"/>
              </a:ext>
            </a:extLst>
          </p:cNvPr>
          <p:cNvSpPr>
            <a:spLocks noChangeArrowheads="1"/>
          </p:cNvSpPr>
          <p:nvPr/>
        </p:nvSpPr>
        <p:spPr bwMode="auto">
          <a:xfrm>
            <a:off x="5715000" y="3962400"/>
            <a:ext cx="76200" cy="228600"/>
          </a:xfrm>
          <a:prstGeom prst="ellipse">
            <a:avLst/>
          </a:prstGeom>
          <a:solidFill>
            <a:schemeClr val="accent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96284" name="Oval 28">
            <a:extLst>
              <a:ext uri="{FF2B5EF4-FFF2-40B4-BE49-F238E27FC236}">
                <a16:creationId xmlns:a16="http://schemas.microsoft.com/office/drawing/2014/main" id="{4AC9ADA1-8A35-4731-9452-AC42A901E77E}"/>
              </a:ext>
            </a:extLst>
          </p:cNvPr>
          <p:cNvSpPr>
            <a:spLocks noChangeArrowheads="1"/>
          </p:cNvSpPr>
          <p:nvPr/>
        </p:nvSpPr>
        <p:spPr bwMode="auto">
          <a:xfrm>
            <a:off x="5638800" y="3962400"/>
            <a:ext cx="76200" cy="228600"/>
          </a:xfrm>
          <a:prstGeom prst="ellipse">
            <a:avLst/>
          </a:prstGeom>
          <a:solidFill>
            <a:schemeClr val="accent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96285" name="Oval 29">
            <a:extLst>
              <a:ext uri="{FF2B5EF4-FFF2-40B4-BE49-F238E27FC236}">
                <a16:creationId xmlns:a16="http://schemas.microsoft.com/office/drawing/2014/main" id="{728F0FDF-13A8-48D5-855B-7B690219478C}"/>
              </a:ext>
            </a:extLst>
          </p:cNvPr>
          <p:cNvSpPr>
            <a:spLocks noChangeArrowheads="1"/>
          </p:cNvSpPr>
          <p:nvPr/>
        </p:nvSpPr>
        <p:spPr bwMode="auto">
          <a:xfrm>
            <a:off x="5562600" y="3886200"/>
            <a:ext cx="76200" cy="228600"/>
          </a:xfrm>
          <a:prstGeom prst="ellipse">
            <a:avLst/>
          </a:prstGeom>
          <a:solidFill>
            <a:schemeClr val="accent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96286" name="Oval 30">
            <a:extLst>
              <a:ext uri="{FF2B5EF4-FFF2-40B4-BE49-F238E27FC236}">
                <a16:creationId xmlns:a16="http://schemas.microsoft.com/office/drawing/2014/main" id="{59DB86CC-438E-4969-A634-67C2371355B5}"/>
              </a:ext>
            </a:extLst>
          </p:cNvPr>
          <p:cNvSpPr>
            <a:spLocks noChangeArrowheads="1"/>
          </p:cNvSpPr>
          <p:nvPr/>
        </p:nvSpPr>
        <p:spPr bwMode="auto">
          <a:xfrm>
            <a:off x="5638800" y="4114800"/>
            <a:ext cx="76200" cy="228600"/>
          </a:xfrm>
          <a:prstGeom prst="ellipse">
            <a:avLst/>
          </a:prstGeom>
          <a:solidFill>
            <a:schemeClr val="accent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96287" name="Oval 31">
            <a:extLst>
              <a:ext uri="{FF2B5EF4-FFF2-40B4-BE49-F238E27FC236}">
                <a16:creationId xmlns:a16="http://schemas.microsoft.com/office/drawing/2014/main" id="{B2D66359-D7FE-4E8C-AD2F-D9D15DA53822}"/>
              </a:ext>
            </a:extLst>
          </p:cNvPr>
          <p:cNvSpPr>
            <a:spLocks noChangeArrowheads="1"/>
          </p:cNvSpPr>
          <p:nvPr/>
        </p:nvSpPr>
        <p:spPr bwMode="auto">
          <a:xfrm>
            <a:off x="5562600" y="4114800"/>
            <a:ext cx="76200" cy="228600"/>
          </a:xfrm>
          <a:prstGeom prst="ellipse">
            <a:avLst/>
          </a:prstGeom>
          <a:solidFill>
            <a:schemeClr val="accent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96288" name="Oval 32">
            <a:extLst>
              <a:ext uri="{FF2B5EF4-FFF2-40B4-BE49-F238E27FC236}">
                <a16:creationId xmlns:a16="http://schemas.microsoft.com/office/drawing/2014/main" id="{59C56135-3E32-4AC9-94E3-229FDCD80998}"/>
              </a:ext>
            </a:extLst>
          </p:cNvPr>
          <p:cNvSpPr>
            <a:spLocks noChangeArrowheads="1"/>
          </p:cNvSpPr>
          <p:nvPr/>
        </p:nvSpPr>
        <p:spPr bwMode="auto">
          <a:xfrm>
            <a:off x="2971800" y="5562600"/>
            <a:ext cx="533400" cy="4572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96289" name="Oval 33">
            <a:extLst>
              <a:ext uri="{FF2B5EF4-FFF2-40B4-BE49-F238E27FC236}">
                <a16:creationId xmlns:a16="http://schemas.microsoft.com/office/drawing/2014/main" id="{97F3A040-997B-4B2B-BC4B-B64128A017BB}"/>
              </a:ext>
            </a:extLst>
          </p:cNvPr>
          <p:cNvSpPr>
            <a:spLocks noChangeArrowheads="1"/>
          </p:cNvSpPr>
          <p:nvPr/>
        </p:nvSpPr>
        <p:spPr bwMode="auto">
          <a:xfrm>
            <a:off x="2819400" y="5334000"/>
            <a:ext cx="914400" cy="9144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96290" name="Oval 34">
            <a:extLst>
              <a:ext uri="{FF2B5EF4-FFF2-40B4-BE49-F238E27FC236}">
                <a16:creationId xmlns:a16="http://schemas.microsoft.com/office/drawing/2014/main" id="{C6088FE5-742D-459C-AD12-E636F5ECC738}"/>
              </a:ext>
            </a:extLst>
          </p:cNvPr>
          <p:cNvSpPr>
            <a:spLocks noChangeArrowheads="1"/>
          </p:cNvSpPr>
          <p:nvPr/>
        </p:nvSpPr>
        <p:spPr bwMode="auto">
          <a:xfrm>
            <a:off x="2590800" y="5029200"/>
            <a:ext cx="1447800" cy="14478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96291" name="Oval 35">
            <a:extLst>
              <a:ext uri="{FF2B5EF4-FFF2-40B4-BE49-F238E27FC236}">
                <a16:creationId xmlns:a16="http://schemas.microsoft.com/office/drawing/2014/main" id="{C5F4CACC-B0C7-48CA-B61C-B504468FFA9B}"/>
              </a:ext>
            </a:extLst>
          </p:cNvPr>
          <p:cNvSpPr>
            <a:spLocks noChangeArrowheads="1"/>
          </p:cNvSpPr>
          <p:nvPr/>
        </p:nvSpPr>
        <p:spPr bwMode="auto">
          <a:xfrm>
            <a:off x="3657600" y="5181600"/>
            <a:ext cx="76200" cy="228600"/>
          </a:xfrm>
          <a:prstGeom prst="ellipse">
            <a:avLst/>
          </a:prstGeom>
          <a:solidFill>
            <a:schemeClr val="accent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96292" name="Oval 36">
            <a:extLst>
              <a:ext uri="{FF2B5EF4-FFF2-40B4-BE49-F238E27FC236}">
                <a16:creationId xmlns:a16="http://schemas.microsoft.com/office/drawing/2014/main" id="{4E80C18E-51C0-4464-B52C-0DF225BD9950}"/>
              </a:ext>
            </a:extLst>
          </p:cNvPr>
          <p:cNvSpPr>
            <a:spLocks noChangeArrowheads="1"/>
          </p:cNvSpPr>
          <p:nvPr/>
        </p:nvSpPr>
        <p:spPr bwMode="auto">
          <a:xfrm>
            <a:off x="3048000" y="5181600"/>
            <a:ext cx="76200" cy="228600"/>
          </a:xfrm>
          <a:prstGeom prst="ellipse">
            <a:avLst/>
          </a:prstGeom>
          <a:solidFill>
            <a:schemeClr val="accent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96293" name="Oval 37">
            <a:extLst>
              <a:ext uri="{FF2B5EF4-FFF2-40B4-BE49-F238E27FC236}">
                <a16:creationId xmlns:a16="http://schemas.microsoft.com/office/drawing/2014/main" id="{5BEB6742-1D06-4CEB-9EC2-30EBC38CFB66}"/>
              </a:ext>
            </a:extLst>
          </p:cNvPr>
          <p:cNvSpPr>
            <a:spLocks noChangeArrowheads="1"/>
          </p:cNvSpPr>
          <p:nvPr/>
        </p:nvSpPr>
        <p:spPr bwMode="auto">
          <a:xfrm>
            <a:off x="3733800" y="6019800"/>
            <a:ext cx="76200" cy="228600"/>
          </a:xfrm>
          <a:prstGeom prst="ellipse">
            <a:avLst/>
          </a:prstGeom>
          <a:solidFill>
            <a:schemeClr val="accent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96294" name="Oval 38">
            <a:extLst>
              <a:ext uri="{FF2B5EF4-FFF2-40B4-BE49-F238E27FC236}">
                <a16:creationId xmlns:a16="http://schemas.microsoft.com/office/drawing/2014/main" id="{ED42A2E0-4D07-448F-AB72-DC12F07943A1}"/>
              </a:ext>
            </a:extLst>
          </p:cNvPr>
          <p:cNvSpPr>
            <a:spLocks noChangeArrowheads="1"/>
          </p:cNvSpPr>
          <p:nvPr/>
        </p:nvSpPr>
        <p:spPr bwMode="auto">
          <a:xfrm>
            <a:off x="3276600" y="5638800"/>
            <a:ext cx="76200" cy="228600"/>
          </a:xfrm>
          <a:prstGeom prst="ellipse">
            <a:avLst/>
          </a:prstGeom>
          <a:solidFill>
            <a:schemeClr val="accent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96295" name="Oval 39">
            <a:extLst>
              <a:ext uri="{FF2B5EF4-FFF2-40B4-BE49-F238E27FC236}">
                <a16:creationId xmlns:a16="http://schemas.microsoft.com/office/drawing/2014/main" id="{7C93C918-B9F7-405E-BD44-09BF2279D464}"/>
              </a:ext>
            </a:extLst>
          </p:cNvPr>
          <p:cNvSpPr>
            <a:spLocks noChangeArrowheads="1"/>
          </p:cNvSpPr>
          <p:nvPr/>
        </p:nvSpPr>
        <p:spPr bwMode="auto">
          <a:xfrm>
            <a:off x="3352800" y="6324600"/>
            <a:ext cx="76200" cy="228600"/>
          </a:xfrm>
          <a:prstGeom prst="ellipse">
            <a:avLst/>
          </a:prstGeom>
          <a:solidFill>
            <a:schemeClr val="accent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96296" name="Oval 40">
            <a:extLst>
              <a:ext uri="{FF2B5EF4-FFF2-40B4-BE49-F238E27FC236}">
                <a16:creationId xmlns:a16="http://schemas.microsoft.com/office/drawing/2014/main" id="{209D3863-C4A9-40D7-AC17-BFDF1544AE16}"/>
              </a:ext>
            </a:extLst>
          </p:cNvPr>
          <p:cNvSpPr>
            <a:spLocks noChangeArrowheads="1"/>
          </p:cNvSpPr>
          <p:nvPr/>
        </p:nvSpPr>
        <p:spPr bwMode="auto">
          <a:xfrm>
            <a:off x="2590800" y="5638800"/>
            <a:ext cx="76200" cy="228600"/>
          </a:xfrm>
          <a:prstGeom prst="ellipse">
            <a:avLst/>
          </a:prstGeom>
          <a:solidFill>
            <a:schemeClr val="accent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96297" name="Oval 41">
            <a:extLst>
              <a:ext uri="{FF2B5EF4-FFF2-40B4-BE49-F238E27FC236}">
                <a16:creationId xmlns:a16="http://schemas.microsoft.com/office/drawing/2014/main" id="{DF3376EB-F978-42B3-863E-5A41F425D209}"/>
              </a:ext>
            </a:extLst>
          </p:cNvPr>
          <p:cNvSpPr>
            <a:spLocks noChangeArrowheads="1"/>
          </p:cNvSpPr>
          <p:nvPr/>
        </p:nvSpPr>
        <p:spPr bwMode="auto">
          <a:xfrm>
            <a:off x="3810000" y="5638800"/>
            <a:ext cx="76200" cy="228600"/>
          </a:xfrm>
          <a:prstGeom prst="ellipse">
            <a:avLst/>
          </a:prstGeom>
          <a:solidFill>
            <a:schemeClr val="accent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96298" name="Oval 42">
            <a:extLst>
              <a:ext uri="{FF2B5EF4-FFF2-40B4-BE49-F238E27FC236}">
                <a16:creationId xmlns:a16="http://schemas.microsoft.com/office/drawing/2014/main" id="{D1717172-72F9-479F-BBE4-AB1B162E522B}"/>
              </a:ext>
            </a:extLst>
          </p:cNvPr>
          <p:cNvSpPr>
            <a:spLocks noChangeArrowheads="1"/>
          </p:cNvSpPr>
          <p:nvPr/>
        </p:nvSpPr>
        <p:spPr bwMode="auto">
          <a:xfrm>
            <a:off x="4038600" y="5562600"/>
            <a:ext cx="76200" cy="228600"/>
          </a:xfrm>
          <a:prstGeom prst="ellipse">
            <a:avLst/>
          </a:prstGeom>
          <a:solidFill>
            <a:schemeClr val="accent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96299" name="Oval 43">
            <a:extLst>
              <a:ext uri="{FF2B5EF4-FFF2-40B4-BE49-F238E27FC236}">
                <a16:creationId xmlns:a16="http://schemas.microsoft.com/office/drawing/2014/main" id="{03A11F3C-0C53-461A-A558-196E9E0456D4}"/>
              </a:ext>
            </a:extLst>
          </p:cNvPr>
          <p:cNvSpPr>
            <a:spLocks noChangeArrowheads="1"/>
          </p:cNvSpPr>
          <p:nvPr/>
        </p:nvSpPr>
        <p:spPr bwMode="auto">
          <a:xfrm>
            <a:off x="2819400" y="5943600"/>
            <a:ext cx="76200" cy="228600"/>
          </a:xfrm>
          <a:prstGeom prst="ellipse">
            <a:avLst/>
          </a:prstGeom>
          <a:solidFill>
            <a:schemeClr val="accent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96300" name="Oval 44">
            <a:extLst>
              <a:ext uri="{FF2B5EF4-FFF2-40B4-BE49-F238E27FC236}">
                <a16:creationId xmlns:a16="http://schemas.microsoft.com/office/drawing/2014/main" id="{17E2433A-1B45-4F35-BB08-91A8561B158D}"/>
              </a:ext>
            </a:extLst>
          </p:cNvPr>
          <p:cNvSpPr>
            <a:spLocks noChangeArrowheads="1"/>
          </p:cNvSpPr>
          <p:nvPr/>
        </p:nvSpPr>
        <p:spPr bwMode="auto">
          <a:xfrm>
            <a:off x="3352800" y="4876800"/>
            <a:ext cx="76200" cy="228600"/>
          </a:xfrm>
          <a:prstGeom prst="ellipse">
            <a:avLst/>
          </a:prstGeom>
          <a:solidFill>
            <a:schemeClr val="accent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96301" name="Oval 45">
            <a:extLst>
              <a:ext uri="{FF2B5EF4-FFF2-40B4-BE49-F238E27FC236}">
                <a16:creationId xmlns:a16="http://schemas.microsoft.com/office/drawing/2014/main" id="{E0337FF7-54E6-440E-B4F4-273B08D9CE99}"/>
              </a:ext>
            </a:extLst>
          </p:cNvPr>
          <p:cNvSpPr>
            <a:spLocks noChangeArrowheads="1"/>
          </p:cNvSpPr>
          <p:nvPr/>
        </p:nvSpPr>
        <p:spPr bwMode="auto">
          <a:xfrm>
            <a:off x="3200400" y="5943600"/>
            <a:ext cx="76200" cy="228600"/>
          </a:xfrm>
          <a:prstGeom prst="ellipse">
            <a:avLst/>
          </a:prstGeom>
          <a:solidFill>
            <a:schemeClr val="accent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96302" name="Oval 46">
            <a:extLst>
              <a:ext uri="{FF2B5EF4-FFF2-40B4-BE49-F238E27FC236}">
                <a16:creationId xmlns:a16="http://schemas.microsoft.com/office/drawing/2014/main" id="{BE97DB92-A508-4AA9-BDFD-EC27C1DB0548}"/>
              </a:ext>
            </a:extLst>
          </p:cNvPr>
          <p:cNvSpPr>
            <a:spLocks noChangeArrowheads="1"/>
          </p:cNvSpPr>
          <p:nvPr/>
        </p:nvSpPr>
        <p:spPr bwMode="auto">
          <a:xfrm>
            <a:off x="6400800" y="5562600"/>
            <a:ext cx="533400" cy="4572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96303" name="Oval 47">
            <a:extLst>
              <a:ext uri="{FF2B5EF4-FFF2-40B4-BE49-F238E27FC236}">
                <a16:creationId xmlns:a16="http://schemas.microsoft.com/office/drawing/2014/main" id="{ABAB7422-9C32-4A9D-828F-C13D08DD5A74}"/>
              </a:ext>
            </a:extLst>
          </p:cNvPr>
          <p:cNvSpPr>
            <a:spLocks noChangeArrowheads="1"/>
          </p:cNvSpPr>
          <p:nvPr/>
        </p:nvSpPr>
        <p:spPr bwMode="auto">
          <a:xfrm>
            <a:off x="6248400" y="5334000"/>
            <a:ext cx="914400" cy="9144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96304" name="Oval 48">
            <a:extLst>
              <a:ext uri="{FF2B5EF4-FFF2-40B4-BE49-F238E27FC236}">
                <a16:creationId xmlns:a16="http://schemas.microsoft.com/office/drawing/2014/main" id="{1EC1563D-2EC5-41F3-9026-291150A045D2}"/>
              </a:ext>
            </a:extLst>
          </p:cNvPr>
          <p:cNvSpPr>
            <a:spLocks noChangeArrowheads="1"/>
          </p:cNvSpPr>
          <p:nvPr/>
        </p:nvSpPr>
        <p:spPr bwMode="auto">
          <a:xfrm>
            <a:off x="6019800" y="5029200"/>
            <a:ext cx="1447800" cy="14478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96305" name="Oval 49">
            <a:extLst>
              <a:ext uri="{FF2B5EF4-FFF2-40B4-BE49-F238E27FC236}">
                <a16:creationId xmlns:a16="http://schemas.microsoft.com/office/drawing/2014/main" id="{BA4F71B4-FC1A-4CB7-B19A-1781520DE64C}"/>
              </a:ext>
            </a:extLst>
          </p:cNvPr>
          <p:cNvSpPr>
            <a:spLocks noChangeArrowheads="1"/>
          </p:cNvSpPr>
          <p:nvPr/>
        </p:nvSpPr>
        <p:spPr bwMode="auto">
          <a:xfrm>
            <a:off x="6553200" y="5562600"/>
            <a:ext cx="76200" cy="228600"/>
          </a:xfrm>
          <a:prstGeom prst="ellipse">
            <a:avLst/>
          </a:prstGeom>
          <a:solidFill>
            <a:schemeClr val="accent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96306" name="Oval 50">
            <a:extLst>
              <a:ext uri="{FF2B5EF4-FFF2-40B4-BE49-F238E27FC236}">
                <a16:creationId xmlns:a16="http://schemas.microsoft.com/office/drawing/2014/main" id="{20E8E585-F3D9-49D1-8D94-2B67CD10E08A}"/>
              </a:ext>
            </a:extLst>
          </p:cNvPr>
          <p:cNvSpPr>
            <a:spLocks noChangeArrowheads="1"/>
          </p:cNvSpPr>
          <p:nvPr/>
        </p:nvSpPr>
        <p:spPr bwMode="auto">
          <a:xfrm>
            <a:off x="6629400" y="5486400"/>
            <a:ext cx="76200" cy="228600"/>
          </a:xfrm>
          <a:prstGeom prst="ellipse">
            <a:avLst/>
          </a:prstGeom>
          <a:solidFill>
            <a:schemeClr val="accent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96307" name="Oval 51">
            <a:extLst>
              <a:ext uri="{FF2B5EF4-FFF2-40B4-BE49-F238E27FC236}">
                <a16:creationId xmlns:a16="http://schemas.microsoft.com/office/drawing/2014/main" id="{C212F0EA-1F22-4810-97E8-6EF1E346DD09}"/>
              </a:ext>
            </a:extLst>
          </p:cNvPr>
          <p:cNvSpPr>
            <a:spLocks noChangeArrowheads="1"/>
          </p:cNvSpPr>
          <p:nvPr/>
        </p:nvSpPr>
        <p:spPr bwMode="auto">
          <a:xfrm>
            <a:off x="6781800" y="5638800"/>
            <a:ext cx="76200" cy="228600"/>
          </a:xfrm>
          <a:prstGeom prst="ellipse">
            <a:avLst/>
          </a:prstGeom>
          <a:solidFill>
            <a:schemeClr val="accent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96308" name="Oval 52">
            <a:extLst>
              <a:ext uri="{FF2B5EF4-FFF2-40B4-BE49-F238E27FC236}">
                <a16:creationId xmlns:a16="http://schemas.microsoft.com/office/drawing/2014/main" id="{CC012DE4-18B7-4FF9-B042-870395441D2A}"/>
              </a:ext>
            </a:extLst>
          </p:cNvPr>
          <p:cNvSpPr>
            <a:spLocks noChangeArrowheads="1"/>
          </p:cNvSpPr>
          <p:nvPr/>
        </p:nvSpPr>
        <p:spPr bwMode="auto">
          <a:xfrm>
            <a:off x="6477000" y="5791200"/>
            <a:ext cx="76200" cy="228600"/>
          </a:xfrm>
          <a:prstGeom prst="ellipse">
            <a:avLst/>
          </a:prstGeom>
          <a:solidFill>
            <a:schemeClr val="accent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96309" name="Oval 53">
            <a:extLst>
              <a:ext uri="{FF2B5EF4-FFF2-40B4-BE49-F238E27FC236}">
                <a16:creationId xmlns:a16="http://schemas.microsoft.com/office/drawing/2014/main" id="{19FA8F5C-E2F5-4765-919C-3BB65CF1DD07}"/>
              </a:ext>
            </a:extLst>
          </p:cNvPr>
          <p:cNvSpPr>
            <a:spLocks noChangeArrowheads="1"/>
          </p:cNvSpPr>
          <p:nvPr/>
        </p:nvSpPr>
        <p:spPr bwMode="auto">
          <a:xfrm>
            <a:off x="6781800" y="5943600"/>
            <a:ext cx="76200" cy="228600"/>
          </a:xfrm>
          <a:prstGeom prst="ellipse">
            <a:avLst/>
          </a:prstGeom>
          <a:solidFill>
            <a:schemeClr val="accent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96310" name="Oval 54">
            <a:extLst>
              <a:ext uri="{FF2B5EF4-FFF2-40B4-BE49-F238E27FC236}">
                <a16:creationId xmlns:a16="http://schemas.microsoft.com/office/drawing/2014/main" id="{3CBAB699-C05E-4886-90BD-DFC57586005B}"/>
              </a:ext>
            </a:extLst>
          </p:cNvPr>
          <p:cNvSpPr>
            <a:spLocks noChangeArrowheads="1"/>
          </p:cNvSpPr>
          <p:nvPr/>
        </p:nvSpPr>
        <p:spPr bwMode="auto">
          <a:xfrm>
            <a:off x="6477000" y="5638800"/>
            <a:ext cx="76200" cy="228600"/>
          </a:xfrm>
          <a:prstGeom prst="ellipse">
            <a:avLst/>
          </a:prstGeom>
          <a:solidFill>
            <a:schemeClr val="accent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96311" name="Oval 55">
            <a:extLst>
              <a:ext uri="{FF2B5EF4-FFF2-40B4-BE49-F238E27FC236}">
                <a16:creationId xmlns:a16="http://schemas.microsoft.com/office/drawing/2014/main" id="{D7BB6E38-B708-4C87-B753-5720334AB609}"/>
              </a:ext>
            </a:extLst>
          </p:cNvPr>
          <p:cNvSpPr>
            <a:spLocks noChangeArrowheads="1"/>
          </p:cNvSpPr>
          <p:nvPr/>
        </p:nvSpPr>
        <p:spPr bwMode="auto">
          <a:xfrm>
            <a:off x="6705600" y="5791200"/>
            <a:ext cx="76200" cy="228600"/>
          </a:xfrm>
          <a:prstGeom prst="ellipse">
            <a:avLst/>
          </a:prstGeom>
          <a:solidFill>
            <a:schemeClr val="accent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96312" name="Oval 56">
            <a:extLst>
              <a:ext uri="{FF2B5EF4-FFF2-40B4-BE49-F238E27FC236}">
                <a16:creationId xmlns:a16="http://schemas.microsoft.com/office/drawing/2014/main" id="{7650A323-1A42-44A2-8C71-F9B9877B87DE}"/>
              </a:ext>
            </a:extLst>
          </p:cNvPr>
          <p:cNvSpPr>
            <a:spLocks noChangeArrowheads="1"/>
          </p:cNvSpPr>
          <p:nvPr/>
        </p:nvSpPr>
        <p:spPr bwMode="auto">
          <a:xfrm>
            <a:off x="6629400" y="5791200"/>
            <a:ext cx="76200" cy="228600"/>
          </a:xfrm>
          <a:prstGeom prst="ellipse">
            <a:avLst/>
          </a:prstGeom>
          <a:solidFill>
            <a:schemeClr val="accent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96313" name="Oval 57">
            <a:extLst>
              <a:ext uri="{FF2B5EF4-FFF2-40B4-BE49-F238E27FC236}">
                <a16:creationId xmlns:a16="http://schemas.microsoft.com/office/drawing/2014/main" id="{083B3C69-0B59-4F46-8215-FCFDBB3F6810}"/>
              </a:ext>
            </a:extLst>
          </p:cNvPr>
          <p:cNvSpPr>
            <a:spLocks noChangeArrowheads="1"/>
          </p:cNvSpPr>
          <p:nvPr/>
        </p:nvSpPr>
        <p:spPr bwMode="auto">
          <a:xfrm>
            <a:off x="6553200" y="5715000"/>
            <a:ext cx="76200" cy="228600"/>
          </a:xfrm>
          <a:prstGeom prst="ellipse">
            <a:avLst/>
          </a:prstGeom>
          <a:solidFill>
            <a:schemeClr val="accent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96314" name="Oval 58">
            <a:extLst>
              <a:ext uri="{FF2B5EF4-FFF2-40B4-BE49-F238E27FC236}">
                <a16:creationId xmlns:a16="http://schemas.microsoft.com/office/drawing/2014/main" id="{673512CC-4876-44DD-A389-36F89ADC621C}"/>
              </a:ext>
            </a:extLst>
          </p:cNvPr>
          <p:cNvSpPr>
            <a:spLocks noChangeArrowheads="1"/>
          </p:cNvSpPr>
          <p:nvPr/>
        </p:nvSpPr>
        <p:spPr bwMode="auto">
          <a:xfrm>
            <a:off x="6629400" y="5943600"/>
            <a:ext cx="76200" cy="228600"/>
          </a:xfrm>
          <a:prstGeom prst="ellipse">
            <a:avLst/>
          </a:prstGeom>
          <a:solidFill>
            <a:schemeClr val="accent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96315" name="Oval 59">
            <a:extLst>
              <a:ext uri="{FF2B5EF4-FFF2-40B4-BE49-F238E27FC236}">
                <a16:creationId xmlns:a16="http://schemas.microsoft.com/office/drawing/2014/main" id="{F95AC5F1-3602-4587-BF6B-766AC357C559}"/>
              </a:ext>
            </a:extLst>
          </p:cNvPr>
          <p:cNvSpPr>
            <a:spLocks noChangeArrowheads="1"/>
          </p:cNvSpPr>
          <p:nvPr/>
        </p:nvSpPr>
        <p:spPr bwMode="auto">
          <a:xfrm>
            <a:off x="6553200" y="5943600"/>
            <a:ext cx="76200" cy="228600"/>
          </a:xfrm>
          <a:prstGeom prst="ellipse">
            <a:avLst/>
          </a:prstGeom>
          <a:solidFill>
            <a:schemeClr val="accent1"/>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96316" name="Text Box 60">
            <a:extLst>
              <a:ext uri="{FF2B5EF4-FFF2-40B4-BE49-F238E27FC236}">
                <a16:creationId xmlns:a16="http://schemas.microsoft.com/office/drawing/2014/main" id="{0566567C-61E7-48A3-A659-B8DE558437EF}"/>
              </a:ext>
            </a:extLst>
          </p:cNvPr>
          <p:cNvSpPr txBox="1">
            <a:spLocks noChangeArrowheads="1"/>
          </p:cNvSpPr>
          <p:nvPr/>
        </p:nvSpPr>
        <p:spPr bwMode="auto">
          <a:xfrm>
            <a:off x="762000" y="5029200"/>
            <a:ext cx="990600" cy="77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a:latin typeface="Times New Roman" panose="02020603050405020304" pitchFamily="18" charset="0"/>
              </a:rPr>
              <a:t>Low V</a:t>
            </a:r>
          </a:p>
          <a:p>
            <a:pPr eaLnBrk="1" hangingPunct="1">
              <a:spcBef>
                <a:spcPct val="50000"/>
              </a:spcBef>
            </a:pPr>
            <a:r>
              <a:rPr lang="en-US" altLang="en-US">
                <a:latin typeface="Times New Roman" panose="02020603050405020304" pitchFamily="18" charset="0"/>
              </a:rPr>
              <a:t>Low R</a:t>
            </a:r>
          </a:p>
        </p:txBody>
      </p:sp>
      <p:sp>
        <p:nvSpPr>
          <p:cNvPr id="96317" name="Text Box 61">
            <a:extLst>
              <a:ext uri="{FF2B5EF4-FFF2-40B4-BE49-F238E27FC236}">
                <a16:creationId xmlns:a16="http://schemas.microsoft.com/office/drawing/2014/main" id="{B218410E-B3D8-4FFD-888F-E5875C07D75D}"/>
              </a:ext>
            </a:extLst>
          </p:cNvPr>
          <p:cNvSpPr txBox="1">
            <a:spLocks noChangeArrowheads="1"/>
          </p:cNvSpPr>
          <p:nvPr/>
        </p:nvSpPr>
        <p:spPr bwMode="auto">
          <a:xfrm>
            <a:off x="6248400" y="3733800"/>
            <a:ext cx="990600" cy="77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a:latin typeface="Times New Roman" panose="02020603050405020304" pitchFamily="18" charset="0"/>
              </a:rPr>
              <a:t>Low V</a:t>
            </a:r>
          </a:p>
          <a:p>
            <a:pPr eaLnBrk="1" hangingPunct="1">
              <a:spcBef>
                <a:spcPct val="50000"/>
              </a:spcBef>
            </a:pPr>
            <a:r>
              <a:rPr lang="en-US" altLang="en-US">
                <a:latin typeface="Times New Roman" panose="02020603050405020304" pitchFamily="18" charset="0"/>
              </a:rPr>
              <a:t>High R</a:t>
            </a:r>
          </a:p>
        </p:txBody>
      </p:sp>
      <p:sp>
        <p:nvSpPr>
          <p:cNvPr id="96318" name="Text Box 62">
            <a:extLst>
              <a:ext uri="{FF2B5EF4-FFF2-40B4-BE49-F238E27FC236}">
                <a16:creationId xmlns:a16="http://schemas.microsoft.com/office/drawing/2014/main" id="{A3349967-59D4-4385-AD85-26D44BDE1214}"/>
              </a:ext>
            </a:extLst>
          </p:cNvPr>
          <p:cNvSpPr txBox="1">
            <a:spLocks noChangeArrowheads="1"/>
          </p:cNvSpPr>
          <p:nvPr/>
        </p:nvSpPr>
        <p:spPr bwMode="auto">
          <a:xfrm>
            <a:off x="4114800" y="5638800"/>
            <a:ext cx="990600" cy="77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a:latin typeface="Times New Roman" panose="02020603050405020304" pitchFamily="18" charset="0"/>
              </a:rPr>
              <a:t>Low V</a:t>
            </a:r>
          </a:p>
          <a:p>
            <a:pPr eaLnBrk="1" hangingPunct="1">
              <a:spcBef>
                <a:spcPct val="50000"/>
              </a:spcBef>
            </a:pPr>
            <a:r>
              <a:rPr lang="en-US" altLang="en-US">
                <a:latin typeface="Times New Roman" panose="02020603050405020304" pitchFamily="18" charset="0"/>
              </a:rPr>
              <a:t>Low R</a:t>
            </a:r>
          </a:p>
        </p:txBody>
      </p:sp>
      <p:sp>
        <p:nvSpPr>
          <p:cNvPr id="96319" name="Text Box 63">
            <a:extLst>
              <a:ext uri="{FF2B5EF4-FFF2-40B4-BE49-F238E27FC236}">
                <a16:creationId xmlns:a16="http://schemas.microsoft.com/office/drawing/2014/main" id="{3616EEA6-4711-40A8-8201-4FE4F35D60A1}"/>
              </a:ext>
            </a:extLst>
          </p:cNvPr>
          <p:cNvSpPr txBox="1">
            <a:spLocks noChangeArrowheads="1"/>
          </p:cNvSpPr>
          <p:nvPr/>
        </p:nvSpPr>
        <p:spPr bwMode="auto">
          <a:xfrm>
            <a:off x="7696200" y="5410200"/>
            <a:ext cx="990600" cy="77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a:latin typeface="Times New Roman" panose="02020603050405020304" pitchFamily="18" charset="0"/>
              </a:rPr>
              <a:t>High V</a:t>
            </a:r>
          </a:p>
          <a:p>
            <a:pPr eaLnBrk="1" hangingPunct="1">
              <a:spcBef>
                <a:spcPct val="50000"/>
              </a:spcBef>
            </a:pPr>
            <a:r>
              <a:rPr lang="en-US" altLang="en-US">
                <a:latin typeface="Times New Roman" panose="02020603050405020304" pitchFamily="18" charset="0"/>
              </a:rPr>
              <a:t>High R</a:t>
            </a:r>
          </a:p>
        </p:txBody>
      </p:sp>
    </p:spTree>
    <p:custDataLst>
      <p:tags r:id="rId1"/>
    </p:custDataLst>
  </p:cSld>
  <p:clrMapOvr>
    <a:masterClrMapping/>
  </p:clrMapOvr>
  <p:transition advTm="173144"/>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6260"/>
                                        </p:tgtEl>
                                        <p:attrNameLst>
                                          <p:attrName>style.visibility</p:attrName>
                                        </p:attrNameLst>
                                      </p:cBhvr>
                                      <p:to>
                                        <p:strVal val="visible"/>
                                      </p:to>
                                    </p:set>
                                    <p:animEffect transition="in" filter="box(in)">
                                      <p:cBhvr>
                                        <p:cTn id="7" dur="500"/>
                                        <p:tgtEl>
                                          <p:spTgt spid="96260"/>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96261"/>
                                        </p:tgtEl>
                                        <p:attrNameLst>
                                          <p:attrName>style.visibility</p:attrName>
                                        </p:attrNameLst>
                                      </p:cBhvr>
                                      <p:to>
                                        <p:strVal val="visible"/>
                                      </p:to>
                                    </p:set>
                                    <p:animEffect transition="in" filter="box(in)">
                                      <p:cBhvr>
                                        <p:cTn id="10" dur="500"/>
                                        <p:tgtEl>
                                          <p:spTgt spid="96261"/>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96262"/>
                                        </p:tgtEl>
                                        <p:attrNameLst>
                                          <p:attrName>style.visibility</p:attrName>
                                        </p:attrNameLst>
                                      </p:cBhvr>
                                      <p:to>
                                        <p:strVal val="visible"/>
                                      </p:to>
                                    </p:set>
                                    <p:animEffect transition="in" filter="box(in)">
                                      <p:cBhvr>
                                        <p:cTn id="13" dur="500"/>
                                        <p:tgtEl>
                                          <p:spTgt spid="96262"/>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96263"/>
                                        </p:tgtEl>
                                        <p:attrNameLst>
                                          <p:attrName>style.visibility</p:attrName>
                                        </p:attrNameLst>
                                      </p:cBhvr>
                                      <p:to>
                                        <p:strVal val="visible"/>
                                      </p:to>
                                    </p:set>
                                    <p:animEffect transition="in" filter="box(in)">
                                      <p:cBhvr>
                                        <p:cTn id="16" dur="500"/>
                                        <p:tgtEl>
                                          <p:spTgt spid="96263"/>
                                        </p:tgtEl>
                                      </p:cBhvr>
                                    </p:animEffect>
                                  </p:childTnLst>
                                </p:cTn>
                              </p:par>
                              <p:par>
                                <p:cTn id="17" presetID="4" presetClass="entr" presetSubtype="16" fill="hold" grpId="0" nodeType="withEffect">
                                  <p:stCondLst>
                                    <p:cond delay="0"/>
                                  </p:stCondLst>
                                  <p:childTnLst>
                                    <p:set>
                                      <p:cBhvr>
                                        <p:cTn id="18" dur="1" fill="hold">
                                          <p:stCondLst>
                                            <p:cond delay="0"/>
                                          </p:stCondLst>
                                        </p:cTn>
                                        <p:tgtEl>
                                          <p:spTgt spid="96264"/>
                                        </p:tgtEl>
                                        <p:attrNameLst>
                                          <p:attrName>style.visibility</p:attrName>
                                        </p:attrNameLst>
                                      </p:cBhvr>
                                      <p:to>
                                        <p:strVal val="visible"/>
                                      </p:to>
                                    </p:set>
                                    <p:animEffect transition="in" filter="box(in)">
                                      <p:cBhvr>
                                        <p:cTn id="19" dur="500"/>
                                        <p:tgtEl>
                                          <p:spTgt spid="96264"/>
                                        </p:tgtEl>
                                      </p:cBhvr>
                                    </p:animEffect>
                                  </p:childTnLst>
                                </p:cTn>
                              </p:par>
                              <p:par>
                                <p:cTn id="20" presetID="4" presetClass="entr" presetSubtype="16" fill="hold" grpId="0" nodeType="withEffect">
                                  <p:stCondLst>
                                    <p:cond delay="0"/>
                                  </p:stCondLst>
                                  <p:childTnLst>
                                    <p:set>
                                      <p:cBhvr>
                                        <p:cTn id="21" dur="1" fill="hold">
                                          <p:stCondLst>
                                            <p:cond delay="0"/>
                                          </p:stCondLst>
                                        </p:cTn>
                                        <p:tgtEl>
                                          <p:spTgt spid="96265"/>
                                        </p:tgtEl>
                                        <p:attrNameLst>
                                          <p:attrName>style.visibility</p:attrName>
                                        </p:attrNameLst>
                                      </p:cBhvr>
                                      <p:to>
                                        <p:strVal val="visible"/>
                                      </p:to>
                                    </p:set>
                                    <p:animEffect transition="in" filter="box(in)">
                                      <p:cBhvr>
                                        <p:cTn id="22" dur="500"/>
                                        <p:tgtEl>
                                          <p:spTgt spid="96265"/>
                                        </p:tgtEl>
                                      </p:cBhvr>
                                    </p:animEffect>
                                  </p:childTnLst>
                                </p:cTn>
                              </p:par>
                              <p:par>
                                <p:cTn id="23" presetID="4" presetClass="entr" presetSubtype="16" fill="hold" grpId="0" nodeType="withEffect">
                                  <p:stCondLst>
                                    <p:cond delay="0"/>
                                  </p:stCondLst>
                                  <p:childTnLst>
                                    <p:set>
                                      <p:cBhvr>
                                        <p:cTn id="24" dur="1" fill="hold">
                                          <p:stCondLst>
                                            <p:cond delay="0"/>
                                          </p:stCondLst>
                                        </p:cTn>
                                        <p:tgtEl>
                                          <p:spTgt spid="96266"/>
                                        </p:tgtEl>
                                        <p:attrNameLst>
                                          <p:attrName>style.visibility</p:attrName>
                                        </p:attrNameLst>
                                      </p:cBhvr>
                                      <p:to>
                                        <p:strVal val="visible"/>
                                      </p:to>
                                    </p:set>
                                    <p:animEffect transition="in" filter="box(in)">
                                      <p:cBhvr>
                                        <p:cTn id="25" dur="500"/>
                                        <p:tgtEl>
                                          <p:spTgt spid="96266"/>
                                        </p:tgtEl>
                                      </p:cBhvr>
                                    </p:animEffect>
                                  </p:childTnLst>
                                </p:cTn>
                              </p:par>
                              <p:par>
                                <p:cTn id="26" presetID="4" presetClass="entr" presetSubtype="16" fill="hold" grpId="0" nodeType="withEffect">
                                  <p:stCondLst>
                                    <p:cond delay="0"/>
                                  </p:stCondLst>
                                  <p:childTnLst>
                                    <p:set>
                                      <p:cBhvr>
                                        <p:cTn id="27" dur="1" fill="hold">
                                          <p:stCondLst>
                                            <p:cond delay="0"/>
                                          </p:stCondLst>
                                        </p:cTn>
                                        <p:tgtEl>
                                          <p:spTgt spid="96267"/>
                                        </p:tgtEl>
                                        <p:attrNameLst>
                                          <p:attrName>style.visibility</p:attrName>
                                        </p:attrNameLst>
                                      </p:cBhvr>
                                      <p:to>
                                        <p:strVal val="visible"/>
                                      </p:to>
                                    </p:set>
                                    <p:animEffect transition="in" filter="box(in)">
                                      <p:cBhvr>
                                        <p:cTn id="28" dur="500"/>
                                        <p:tgtEl>
                                          <p:spTgt spid="96267"/>
                                        </p:tgtEl>
                                      </p:cBhvr>
                                    </p:animEffect>
                                  </p:childTnLst>
                                </p:cTn>
                              </p:par>
                              <p:par>
                                <p:cTn id="29" presetID="4" presetClass="entr" presetSubtype="16" fill="hold" grpId="0" nodeType="withEffect">
                                  <p:stCondLst>
                                    <p:cond delay="0"/>
                                  </p:stCondLst>
                                  <p:childTnLst>
                                    <p:set>
                                      <p:cBhvr>
                                        <p:cTn id="30" dur="1" fill="hold">
                                          <p:stCondLst>
                                            <p:cond delay="0"/>
                                          </p:stCondLst>
                                        </p:cTn>
                                        <p:tgtEl>
                                          <p:spTgt spid="96268"/>
                                        </p:tgtEl>
                                        <p:attrNameLst>
                                          <p:attrName>style.visibility</p:attrName>
                                        </p:attrNameLst>
                                      </p:cBhvr>
                                      <p:to>
                                        <p:strVal val="visible"/>
                                      </p:to>
                                    </p:set>
                                    <p:animEffect transition="in" filter="box(in)">
                                      <p:cBhvr>
                                        <p:cTn id="31" dur="500"/>
                                        <p:tgtEl>
                                          <p:spTgt spid="96268"/>
                                        </p:tgtEl>
                                      </p:cBhvr>
                                    </p:animEffect>
                                  </p:childTnLst>
                                </p:cTn>
                              </p:par>
                              <p:par>
                                <p:cTn id="32" presetID="4" presetClass="entr" presetSubtype="16" fill="hold" grpId="0" nodeType="withEffect">
                                  <p:stCondLst>
                                    <p:cond delay="0"/>
                                  </p:stCondLst>
                                  <p:childTnLst>
                                    <p:set>
                                      <p:cBhvr>
                                        <p:cTn id="33" dur="1" fill="hold">
                                          <p:stCondLst>
                                            <p:cond delay="0"/>
                                          </p:stCondLst>
                                        </p:cTn>
                                        <p:tgtEl>
                                          <p:spTgt spid="96269"/>
                                        </p:tgtEl>
                                        <p:attrNameLst>
                                          <p:attrName>style.visibility</p:attrName>
                                        </p:attrNameLst>
                                      </p:cBhvr>
                                      <p:to>
                                        <p:strVal val="visible"/>
                                      </p:to>
                                    </p:set>
                                    <p:animEffect transition="in" filter="box(in)">
                                      <p:cBhvr>
                                        <p:cTn id="34" dur="500"/>
                                        <p:tgtEl>
                                          <p:spTgt spid="96269"/>
                                        </p:tgtEl>
                                      </p:cBhvr>
                                    </p:animEffect>
                                  </p:childTnLst>
                                </p:cTn>
                              </p:par>
                              <p:par>
                                <p:cTn id="35" presetID="4" presetClass="entr" presetSubtype="16" fill="hold" grpId="0" nodeType="withEffect">
                                  <p:stCondLst>
                                    <p:cond delay="0"/>
                                  </p:stCondLst>
                                  <p:childTnLst>
                                    <p:set>
                                      <p:cBhvr>
                                        <p:cTn id="36" dur="1" fill="hold">
                                          <p:stCondLst>
                                            <p:cond delay="0"/>
                                          </p:stCondLst>
                                        </p:cTn>
                                        <p:tgtEl>
                                          <p:spTgt spid="96270"/>
                                        </p:tgtEl>
                                        <p:attrNameLst>
                                          <p:attrName>style.visibility</p:attrName>
                                        </p:attrNameLst>
                                      </p:cBhvr>
                                      <p:to>
                                        <p:strVal val="visible"/>
                                      </p:to>
                                    </p:set>
                                    <p:animEffect transition="in" filter="box(in)">
                                      <p:cBhvr>
                                        <p:cTn id="37" dur="500"/>
                                        <p:tgtEl>
                                          <p:spTgt spid="96270"/>
                                        </p:tgtEl>
                                      </p:cBhvr>
                                    </p:animEffect>
                                  </p:childTnLst>
                                </p:cTn>
                              </p:par>
                              <p:par>
                                <p:cTn id="38" presetID="4" presetClass="entr" presetSubtype="16" fill="hold" grpId="0" nodeType="withEffect">
                                  <p:stCondLst>
                                    <p:cond delay="0"/>
                                  </p:stCondLst>
                                  <p:childTnLst>
                                    <p:set>
                                      <p:cBhvr>
                                        <p:cTn id="39" dur="1" fill="hold">
                                          <p:stCondLst>
                                            <p:cond delay="0"/>
                                          </p:stCondLst>
                                        </p:cTn>
                                        <p:tgtEl>
                                          <p:spTgt spid="96271"/>
                                        </p:tgtEl>
                                        <p:attrNameLst>
                                          <p:attrName>style.visibility</p:attrName>
                                        </p:attrNameLst>
                                      </p:cBhvr>
                                      <p:to>
                                        <p:strVal val="visible"/>
                                      </p:to>
                                    </p:set>
                                    <p:animEffect transition="in" filter="box(in)">
                                      <p:cBhvr>
                                        <p:cTn id="40" dur="500"/>
                                        <p:tgtEl>
                                          <p:spTgt spid="96271"/>
                                        </p:tgtEl>
                                      </p:cBhvr>
                                    </p:animEffect>
                                  </p:childTnLst>
                                </p:cTn>
                              </p:par>
                              <p:par>
                                <p:cTn id="41" presetID="4" presetClass="entr" presetSubtype="16" fill="hold" grpId="0" nodeType="withEffect">
                                  <p:stCondLst>
                                    <p:cond delay="0"/>
                                  </p:stCondLst>
                                  <p:childTnLst>
                                    <p:set>
                                      <p:cBhvr>
                                        <p:cTn id="42" dur="1" fill="hold">
                                          <p:stCondLst>
                                            <p:cond delay="0"/>
                                          </p:stCondLst>
                                        </p:cTn>
                                        <p:tgtEl>
                                          <p:spTgt spid="96272"/>
                                        </p:tgtEl>
                                        <p:attrNameLst>
                                          <p:attrName>style.visibility</p:attrName>
                                        </p:attrNameLst>
                                      </p:cBhvr>
                                      <p:to>
                                        <p:strVal val="visible"/>
                                      </p:to>
                                    </p:set>
                                    <p:animEffect transition="in" filter="box(in)">
                                      <p:cBhvr>
                                        <p:cTn id="43" dur="500"/>
                                        <p:tgtEl>
                                          <p:spTgt spid="96272"/>
                                        </p:tgtEl>
                                      </p:cBhvr>
                                    </p:animEffect>
                                  </p:childTnLst>
                                </p:cTn>
                              </p:par>
                              <p:par>
                                <p:cTn id="44" presetID="4" presetClass="entr" presetSubtype="16" fill="hold" grpId="0" nodeType="withEffect">
                                  <p:stCondLst>
                                    <p:cond delay="0"/>
                                  </p:stCondLst>
                                  <p:childTnLst>
                                    <p:set>
                                      <p:cBhvr>
                                        <p:cTn id="45" dur="1" fill="hold">
                                          <p:stCondLst>
                                            <p:cond delay="0"/>
                                          </p:stCondLst>
                                        </p:cTn>
                                        <p:tgtEl>
                                          <p:spTgt spid="96273"/>
                                        </p:tgtEl>
                                        <p:attrNameLst>
                                          <p:attrName>style.visibility</p:attrName>
                                        </p:attrNameLst>
                                      </p:cBhvr>
                                      <p:to>
                                        <p:strVal val="visible"/>
                                      </p:to>
                                    </p:set>
                                    <p:animEffect transition="in" filter="box(in)">
                                      <p:cBhvr>
                                        <p:cTn id="46" dur="500"/>
                                        <p:tgtEl>
                                          <p:spTgt spid="96273"/>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4" presetClass="entr" presetSubtype="16" fill="hold" grpId="0" nodeType="clickEffect">
                                  <p:stCondLst>
                                    <p:cond delay="0"/>
                                  </p:stCondLst>
                                  <p:childTnLst>
                                    <p:set>
                                      <p:cBhvr>
                                        <p:cTn id="50" dur="1" fill="hold">
                                          <p:stCondLst>
                                            <p:cond delay="0"/>
                                          </p:stCondLst>
                                        </p:cTn>
                                        <p:tgtEl>
                                          <p:spTgt spid="96274"/>
                                        </p:tgtEl>
                                        <p:attrNameLst>
                                          <p:attrName>style.visibility</p:attrName>
                                        </p:attrNameLst>
                                      </p:cBhvr>
                                      <p:to>
                                        <p:strVal val="visible"/>
                                      </p:to>
                                    </p:set>
                                    <p:animEffect transition="in" filter="box(in)">
                                      <p:cBhvr>
                                        <p:cTn id="51" dur="500"/>
                                        <p:tgtEl>
                                          <p:spTgt spid="96274"/>
                                        </p:tgtEl>
                                      </p:cBhvr>
                                    </p:animEffect>
                                  </p:childTnLst>
                                </p:cTn>
                              </p:par>
                              <p:par>
                                <p:cTn id="52" presetID="4" presetClass="entr" presetSubtype="16" fill="hold" grpId="0" nodeType="withEffect">
                                  <p:stCondLst>
                                    <p:cond delay="0"/>
                                  </p:stCondLst>
                                  <p:childTnLst>
                                    <p:set>
                                      <p:cBhvr>
                                        <p:cTn id="53" dur="1" fill="hold">
                                          <p:stCondLst>
                                            <p:cond delay="0"/>
                                          </p:stCondLst>
                                        </p:cTn>
                                        <p:tgtEl>
                                          <p:spTgt spid="96275"/>
                                        </p:tgtEl>
                                        <p:attrNameLst>
                                          <p:attrName>style.visibility</p:attrName>
                                        </p:attrNameLst>
                                      </p:cBhvr>
                                      <p:to>
                                        <p:strVal val="visible"/>
                                      </p:to>
                                    </p:set>
                                    <p:animEffect transition="in" filter="box(in)">
                                      <p:cBhvr>
                                        <p:cTn id="54" dur="500"/>
                                        <p:tgtEl>
                                          <p:spTgt spid="96275"/>
                                        </p:tgtEl>
                                      </p:cBhvr>
                                    </p:animEffect>
                                  </p:childTnLst>
                                </p:cTn>
                              </p:par>
                              <p:par>
                                <p:cTn id="55" presetID="4" presetClass="entr" presetSubtype="16" fill="hold" grpId="0" nodeType="withEffect">
                                  <p:stCondLst>
                                    <p:cond delay="0"/>
                                  </p:stCondLst>
                                  <p:childTnLst>
                                    <p:set>
                                      <p:cBhvr>
                                        <p:cTn id="56" dur="1" fill="hold">
                                          <p:stCondLst>
                                            <p:cond delay="0"/>
                                          </p:stCondLst>
                                        </p:cTn>
                                        <p:tgtEl>
                                          <p:spTgt spid="96276"/>
                                        </p:tgtEl>
                                        <p:attrNameLst>
                                          <p:attrName>style.visibility</p:attrName>
                                        </p:attrNameLst>
                                      </p:cBhvr>
                                      <p:to>
                                        <p:strVal val="visible"/>
                                      </p:to>
                                    </p:set>
                                    <p:animEffect transition="in" filter="box(in)">
                                      <p:cBhvr>
                                        <p:cTn id="57" dur="500"/>
                                        <p:tgtEl>
                                          <p:spTgt spid="96276"/>
                                        </p:tgtEl>
                                      </p:cBhvr>
                                    </p:animEffect>
                                  </p:childTnLst>
                                </p:cTn>
                              </p:par>
                              <p:par>
                                <p:cTn id="58" presetID="4" presetClass="entr" presetSubtype="16" fill="hold" grpId="0" nodeType="withEffect">
                                  <p:stCondLst>
                                    <p:cond delay="0"/>
                                  </p:stCondLst>
                                  <p:childTnLst>
                                    <p:set>
                                      <p:cBhvr>
                                        <p:cTn id="59" dur="1" fill="hold">
                                          <p:stCondLst>
                                            <p:cond delay="0"/>
                                          </p:stCondLst>
                                        </p:cTn>
                                        <p:tgtEl>
                                          <p:spTgt spid="96277"/>
                                        </p:tgtEl>
                                        <p:attrNameLst>
                                          <p:attrName>style.visibility</p:attrName>
                                        </p:attrNameLst>
                                      </p:cBhvr>
                                      <p:to>
                                        <p:strVal val="visible"/>
                                      </p:to>
                                    </p:set>
                                    <p:animEffect transition="in" filter="box(in)">
                                      <p:cBhvr>
                                        <p:cTn id="60" dur="500"/>
                                        <p:tgtEl>
                                          <p:spTgt spid="96277"/>
                                        </p:tgtEl>
                                      </p:cBhvr>
                                    </p:animEffect>
                                  </p:childTnLst>
                                </p:cTn>
                              </p:par>
                              <p:par>
                                <p:cTn id="61" presetID="4" presetClass="entr" presetSubtype="16" fill="hold" grpId="0" nodeType="withEffect">
                                  <p:stCondLst>
                                    <p:cond delay="0"/>
                                  </p:stCondLst>
                                  <p:childTnLst>
                                    <p:set>
                                      <p:cBhvr>
                                        <p:cTn id="62" dur="1" fill="hold">
                                          <p:stCondLst>
                                            <p:cond delay="0"/>
                                          </p:stCondLst>
                                        </p:cTn>
                                        <p:tgtEl>
                                          <p:spTgt spid="96278"/>
                                        </p:tgtEl>
                                        <p:attrNameLst>
                                          <p:attrName>style.visibility</p:attrName>
                                        </p:attrNameLst>
                                      </p:cBhvr>
                                      <p:to>
                                        <p:strVal val="visible"/>
                                      </p:to>
                                    </p:set>
                                    <p:animEffect transition="in" filter="box(in)">
                                      <p:cBhvr>
                                        <p:cTn id="63" dur="500"/>
                                        <p:tgtEl>
                                          <p:spTgt spid="96278"/>
                                        </p:tgtEl>
                                      </p:cBhvr>
                                    </p:animEffect>
                                  </p:childTnLst>
                                </p:cTn>
                              </p:par>
                              <p:par>
                                <p:cTn id="64" presetID="4" presetClass="entr" presetSubtype="16" fill="hold" grpId="0" nodeType="withEffect">
                                  <p:stCondLst>
                                    <p:cond delay="0"/>
                                  </p:stCondLst>
                                  <p:childTnLst>
                                    <p:set>
                                      <p:cBhvr>
                                        <p:cTn id="65" dur="1" fill="hold">
                                          <p:stCondLst>
                                            <p:cond delay="0"/>
                                          </p:stCondLst>
                                        </p:cTn>
                                        <p:tgtEl>
                                          <p:spTgt spid="96279"/>
                                        </p:tgtEl>
                                        <p:attrNameLst>
                                          <p:attrName>style.visibility</p:attrName>
                                        </p:attrNameLst>
                                      </p:cBhvr>
                                      <p:to>
                                        <p:strVal val="visible"/>
                                      </p:to>
                                    </p:set>
                                    <p:animEffect transition="in" filter="box(in)">
                                      <p:cBhvr>
                                        <p:cTn id="66" dur="500"/>
                                        <p:tgtEl>
                                          <p:spTgt spid="96279"/>
                                        </p:tgtEl>
                                      </p:cBhvr>
                                    </p:animEffect>
                                  </p:childTnLst>
                                </p:cTn>
                              </p:par>
                              <p:par>
                                <p:cTn id="67" presetID="4" presetClass="entr" presetSubtype="16" fill="hold" grpId="0" nodeType="withEffect">
                                  <p:stCondLst>
                                    <p:cond delay="0"/>
                                  </p:stCondLst>
                                  <p:childTnLst>
                                    <p:set>
                                      <p:cBhvr>
                                        <p:cTn id="68" dur="1" fill="hold">
                                          <p:stCondLst>
                                            <p:cond delay="0"/>
                                          </p:stCondLst>
                                        </p:cTn>
                                        <p:tgtEl>
                                          <p:spTgt spid="96280"/>
                                        </p:tgtEl>
                                        <p:attrNameLst>
                                          <p:attrName>style.visibility</p:attrName>
                                        </p:attrNameLst>
                                      </p:cBhvr>
                                      <p:to>
                                        <p:strVal val="visible"/>
                                      </p:to>
                                    </p:set>
                                    <p:animEffect transition="in" filter="box(in)">
                                      <p:cBhvr>
                                        <p:cTn id="69" dur="500"/>
                                        <p:tgtEl>
                                          <p:spTgt spid="96280"/>
                                        </p:tgtEl>
                                      </p:cBhvr>
                                    </p:animEffect>
                                  </p:childTnLst>
                                </p:cTn>
                              </p:par>
                              <p:par>
                                <p:cTn id="70" presetID="4" presetClass="entr" presetSubtype="16" fill="hold" grpId="0" nodeType="withEffect">
                                  <p:stCondLst>
                                    <p:cond delay="0"/>
                                  </p:stCondLst>
                                  <p:childTnLst>
                                    <p:set>
                                      <p:cBhvr>
                                        <p:cTn id="71" dur="1" fill="hold">
                                          <p:stCondLst>
                                            <p:cond delay="0"/>
                                          </p:stCondLst>
                                        </p:cTn>
                                        <p:tgtEl>
                                          <p:spTgt spid="96281"/>
                                        </p:tgtEl>
                                        <p:attrNameLst>
                                          <p:attrName>style.visibility</p:attrName>
                                        </p:attrNameLst>
                                      </p:cBhvr>
                                      <p:to>
                                        <p:strVal val="visible"/>
                                      </p:to>
                                    </p:set>
                                    <p:animEffect transition="in" filter="box(in)">
                                      <p:cBhvr>
                                        <p:cTn id="72" dur="500"/>
                                        <p:tgtEl>
                                          <p:spTgt spid="96281"/>
                                        </p:tgtEl>
                                      </p:cBhvr>
                                    </p:animEffect>
                                  </p:childTnLst>
                                </p:cTn>
                              </p:par>
                              <p:par>
                                <p:cTn id="73" presetID="4" presetClass="entr" presetSubtype="16" fill="hold" grpId="0" nodeType="withEffect">
                                  <p:stCondLst>
                                    <p:cond delay="0"/>
                                  </p:stCondLst>
                                  <p:childTnLst>
                                    <p:set>
                                      <p:cBhvr>
                                        <p:cTn id="74" dur="1" fill="hold">
                                          <p:stCondLst>
                                            <p:cond delay="0"/>
                                          </p:stCondLst>
                                        </p:cTn>
                                        <p:tgtEl>
                                          <p:spTgt spid="96282"/>
                                        </p:tgtEl>
                                        <p:attrNameLst>
                                          <p:attrName>style.visibility</p:attrName>
                                        </p:attrNameLst>
                                      </p:cBhvr>
                                      <p:to>
                                        <p:strVal val="visible"/>
                                      </p:to>
                                    </p:set>
                                    <p:animEffect transition="in" filter="box(in)">
                                      <p:cBhvr>
                                        <p:cTn id="75" dur="500"/>
                                        <p:tgtEl>
                                          <p:spTgt spid="96282"/>
                                        </p:tgtEl>
                                      </p:cBhvr>
                                    </p:animEffect>
                                  </p:childTnLst>
                                </p:cTn>
                              </p:par>
                              <p:par>
                                <p:cTn id="76" presetID="4" presetClass="entr" presetSubtype="16" fill="hold" grpId="0" nodeType="withEffect">
                                  <p:stCondLst>
                                    <p:cond delay="0"/>
                                  </p:stCondLst>
                                  <p:childTnLst>
                                    <p:set>
                                      <p:cBhvr>
                                        <p:cTn id="77" dur="1" fill="hold">
                                          <p:stCondLst>
                                            <p:cond delay="0"/>
                                          </p:stCondLst>
                                        </p:cTn>
                                        <p:tgtEl>
                                          <p:spTgt spid="96283"/>
                                        </p:tgtEl>
                                        <p:attrNameLst>
                                          <p:attrName>style.visibility</p:attrName>
                                        </p:attrNameLst>
                                      </p:cBhvr>
                                      <p:to>
                                        <p:strVal val="visible"/>
                                      </p:to>
                                    </p:set>
                                    <p:animEffect transition="in" filter="box(in)">
                                      <p:cBhvr>
                                        <p:cTn id="78" dur="500"/>
                                        <p:tgtEl>
                                          <p:spTgt spid="96283"/>
                                        </p:tgtEl>
                                      </p:cBhvr>
                                    </p:animEffect>
                                  </p:childTnLst>
                                </p:cTn>
                              </p:par>
                              <p:par>
                                <p:cTn id="79" presetID="4" presetClass="entr" presetSubtype="16" fill="hold" grpId="0" nodeType="withEffect">
                                  <p:stCondLst>
                                    <p:cond delay="0"/>
                                  </p:stCondLst>
                                  <p:childTnLst>
                                    <p:set>
                                      <p:cBhvr>
                                        <p:cTn id="80" dur="1" fill="hold">
                                          <p:stCondLst>
                                            <p:cond delay="0"/>
                                          </p:stCondLst>
                                        </p:cTn>
                                        <p:tgtEl>
                                          <p:spTgt spid="96284"/>
                                        </p:tgtEl>
                                        <p:attrNameLst>
                                          <p:attrName>style.visibility</p:attrName>
                                        </p:attrNameLst>
                                      </p:cBhvr>
                                      <p:to>
                                        <p:strVal val="visible"/>
                                      </p:to>
                                    </p:set>
                                    <p:animEffect transition="in" filter="box(in)">
                                      <p:cBhvr>
                                        <p:cTn id="81" dur="500"/>
                                        <p:tgtEl>
                                          <p:spTgt spid="96284"/>
                                        </p:tgtEl>
                                      </p:cBhvr>
                                    </p:animEffect>
                                  </p:childTnLst>
                                </p:cTn>
                              </p:par>
                              <p:par>
                                <p:cTn id="82" presetID="4" presetClass="entr" presetSubtype="16" fill="hold" grpId="0" nodeType="withEffect">
                                  <p:stCondLst>
                                    <p:cond delay="0"/>
                                  </p:stCondLst>
                                  <p:childTnLst>
                                    <p:set>
                                      <p:cBhvr>
                                        <p:cTn id="83" dur="1" fill="hold">
                                          <p:stCondLst>
                                            <p:cond delay="0"/>
                                          </p:stCondLst>
                                        </p:cTn>
                                        <p:tgtEl>
                                          <p:spTgt spid="96285"/>
                                        </p:tgtEl>
                                        <p:attrNameLst>
                                          <p:attrName>style.visibility</p:attrName>
                                        </p:attrNameLst>
                                      </p:cBhvr>
                                      <p:to>
                                        <p:strVal val="visible"/>
                                      </p:to>
                                    </p:set>
                                    <p:animEffect transition="in" filter="box(in)">
                                      <p:cBhvr>
                                        <p:cTn id="84" dur="500"/>
                                        <p:tgtEl>
                                          <p:spTgt spid="96285"/>
                                        </p:tgtEl>
                                      </p:cBhvr>
                                    </p:animEffect>
                                  </p:childTnLst>
                                </p:cTn>
                              </p:par>
                              <p:par>
                                <p:cTn id="85" presetID="4" presetClass="entr" presetSubtype="16" fill="hold" grpId="0" nodeType="withEffect">
                                  <p:stCondLst>
                                    <p:cond delay="0"/>
                                  </p:stCondLst>
                                  <p:childTnLst>
                                    <p:set>
                                      <p:cBhvr>
                                        <p:cTn id="86" dur="1" fill="hold">
                                          <p:stCondLst>
                                            <p:cond delay="0"/>
                                          </p:stCondLst>
                                        </p:cTn>
                                        <p:tgtEl>
                                          <p:spTgt spid="96286"/>
                                        </p:tgtEl>
                                        <p:attrNameLst>
                                          <p:attrName>style.visibility</p:attrName>
                                        </p:attrNameLst>
                                      </p:cBhvr>
                                      <p:to>
                                        <p:strVal val="visible"/>
                                      </p:to>
                                    </p:set>
                                    <p:animEffect transition="in" filter="box(in)">
                                      <p:cBhvr>
                                        <p:cTn id="87" dur="500"/>
                                        <p:tgtEl>
                                          <p:spTgt spid="96286"/>
                                        </p:tgtEl>
                                      </p:cBhvr>
                                    </p:animEffect>
                                  </p:childTnLst>
                                </p:cTn>
                              </p:par>
                              <p:par>
                                <p:cTn id="88" presetID="4" presetClass="entr" presetSubtype="16" fill="hold" grpId="0" nodeType="withEffect">
                                  <p:stCondLst>
                                    <p:cond delay="0"/>
                                  </p:stCondLst>
                                  <p:childTnLst>
                                    <p:set>
                                      <p:cBhvr>
                                        <p:cTn id="89" dur="1" fill="hold">
                                          <p:stCondLst>
                                            <p:cond delay="0"/>
                                          </p:stCondLst>
                                        </p:cTn>
                                        <p:tgtEl>
                                          <p:spTgt spid="96287"/>
                                        </p:tgtEl>
                                        <p:attrNameLst>
                                          <p:attrName>style.visibility</p:attrName>
                                        </p:attrNameLst>
                                      </p:cBhvr>
                                      <p:to>
                                        <p:strVal val="visible"/>
                                      </p:to>
                                    </p:set>
                                    <p:animEffect transition="in" filter="box(in)">
                                      <p:cBhvr>
                                        <p:cTn id="90" dur="500"/>
                                        <p:tgtEl>
                                          <p:spTgt spid="96287"/>
                                        </p:tgtEl>
                                      </p:cBhvr>
                                    </p:animEffect>
                                  </p:childTnLst>
                                </p:cTn>
                              </p:par>
                            </p:childTnLst>
                          </p:cTn>
                        </p:par>
                      </p:childTnLst>
                    </p:cTn>
                  </p:par>
                  <p:par>
                    <p:cTn id="91" fill="hold" nodeType="clickPar">
                      <p:stCondLst>
                        <p:cond delay="indefinite"/>
                      </p:stCondLst>
                      <p:childTnLst>
                        <p:par>
                          <p:cTn id="92" fill="hold" nodeType="withGroup">
                            <p:stCondLst>
                              <p:cond delay="0"/>
                            </p:stCondLst>
                            <p:childTnLst>
                              <p:par>
                                <p:cTn id="93" presetID="4" presetClass="entr" presetSubtype="16" fill="hold" grpId="0" nodeType="clickEffect">
                                  <p:stCondLst>
                                    <p:cond delay="0"/>
                                  </p:stCondLst>
                                  <p:childTnLst>
                                    <p:set>
                                      <p:cBhvr>
                                        <p:cTn id="94" dur="1" fill="hold">
                                          <p:stCondLst>
                                            <p:cond delay="0"/>
                                          </p:stCondLst>
                                        </p:cTn>
                                        <p:tgtEl>
                                          <p:spTgt spid="96288"/>
                                        </p:tgtEl>
                                        <p:attrNameLst>
                                          <p:attrName>style.visibility</p:attrName>
                                        </p:attrNameLst>
                                      </p:cBhvr>
                                      <p:to>
                                        <p:strVal val="visible"/>
                                      </p:to>
                                    </p:set>
                                    <p:animEffect transition="in" filter="box(in)">
                                      <p:cBhvr>
                                        <p:cTn id="95" dur="500"/>
                                        <p:tgtEl>
                                          <p:spTgt spid="96288"/>
                                        </p:tgtEl>
                                      </p:cBhvr>
                                    </p:animEffect>
                                  </p:childTnLst>
                                </p:cTn>
                              </p:par>
                              <p:par>
                                <p:cTn id="96" presetID="4" presetClass="entr" presetSubtype="16" fill="hold" grpId="0" nodeType="withEffect">
                                  <p:stCondLst>
                                    <p:cond delay="0"/>
                                  </p:stCondLst>
                                  <p:childTnLst>
                                    <p:set>
                                      <p:cBhvr>
                                        <p:cTn id="97" dur="1" fill="hold">
                                          <p:stCondLst>
                                            <p:cond delay="0"/>
                                          </p:stCondLst>
                                        </p:cTn>
                                        <p:tgtEl>
                                          <p:spTgt spid="96289"/>
                                        </p:tgtEl>
                                        <p:attrNameLst>
                                          <p:attrName>style.visibility</p:attrName>
                                        </p:attrNameLst>
                                      </p:cBhvr>
                                      <p:to>
                                        <p:strVal val="visible"/>
                                      </p:to>
                                    </p:set>
                                    <p:animEffect transition="in" filter="box(in)">
                                      <p:cBhvr>
                                        <p:cTn id="98" dur="500"/>
                                        <p:tgtEl>
                                          <p:spTgt spid="96289"/>
                                        </p:tgtEl>
                                      </p:cBhvr>
                                    </p:animEffect>
                                  </p:childTnLst>
                                </p:cTn>
                              </p:par>
                              <p:par>
                                <p:cTn id="99" presetID="4" presetClass="entr" presetSubtype="16" fill="hold" grpId="0" nodeType="withEffect">
                                  <p:stCondLst>
                                    <p:cond delay="0"/>
                                  </p:stCondLst>
                                  <p:childTnLst>
                                    <p:set>
                                      <p:cBhvr>
                                        <p:cTn id="100" dur="1" fill="hold">
                                          <p:stCondLst>
                                            <p:cond delay="0"/>
                                          </p:stCondLst>
                                        </p:cTn>
                                        <p:tgtEl>
                                          <p:spTgt spid="96290"/>
                                        </p:tgtEl>
                                        <p:attrNameLst>
                                          <p:attrName>style.visibility</p:attrName>
                                        </p:attrNameLst>
                                      </p:cBhvr>
                                      <p:to>
                                        <p:strVal val="visible"/>
                                      </p:to>
                                    </p:set>
                                    <p:animEffect transition="in" filter="box(in)">
                                      <p:cBhvr>
                                        <p:cTn id="101" dur="500"/>
                                        <p:tgtEl>
                                          <p:spTgt spid="96290"/>
                                        </p:tgtEl>
                                      </p:cBhvr>
                                    </p:animEffect>
                                  </p:childTnLst>
                                </p:cTn>
                              </p:par>
                              <p:par>
                                <p:cTn id="102" presetID="4" presetClass="entr" presetSubtype="16" fill="hold" grpId="0" nodeType="withEffect">
                                  <p:stCondLst>
                                    <p:cond delay="0"/>
                                  </p:stCondLst>
                                  <p:childTnLst>
                                    <p:set>
                                      <p:cBhvr>
                                        <p:cTn id="103" dur="1" fill="hold">
                                          <p:stCondLst>
                                            <p:cond delay="0"/>
                                          </p:stCondLst>
                                        </p:cTn>
                                        <p:tgtEl>
                                          <p:spTgt spid="96291"/>
                                        </p:tgtEl>
                                        <p:attrNameLst>
                                          <p:attrName>style.visibility</p:attrName>
                                        </p:attrNameLst>
                                      </p:cBhvr>
                                      <p:to>
                                        <p:strVal val="visible"/>
                                      </p:to>
                                    </p:set>
                                    <p:animEffect transition="in" filter="box(in)">
                                      <p:cBhvr>
                                        <p:cTn id="104" dur="500"/>
                                        <p:tgtEl>
                                          <p:spTgt spid="96291"/>
                                        </p:tgtEl>
                                      </p:cBhvr>
                                    </p:animEffect>
                                  </p:childTnLst>
                                </p:cTn>
                              </p:par>
                              <p:par>
                                <p:cTn id="105" presetID="4" presetClass="entr" presetSubtype="16" fill="hold" grpId="0" nodeType="withEffect">
                                  <p:stCondLst>
                                    <p:cond delay="0"/>
                                  </p:stCondLst>
                                  <p:childTnLst>
                                    <p:set>
                                      <p:cBhvr>
                                        <p:cTn id="106" dur="1" fill="hold">
                                          <p:stCondLst>
                                            <p:cond delay="0"/>
                                          </p:stCondLst>
                                        </p:cTn>
                                        <p:tgtEl>
                                          <p:spTgt spid="96292"/>
                                        </p:tgtEl>
                                        <p:attrNameLst>
                                          <p:attrName>style.visibility</p:attrName>
                                        </p:attrNameLst>
                                      </p:cBhvr>
                                      <p:to>
                                        <p:strVal val="visible"/>
                                      </p:to>
                                    </p:set>
                                    <p:animEffect transition="in" filter="box(in)">
                                      <p:cBhvr>
                                        <p:cTn id="107" dur="500"/>
                                        <p:tgtEl>
                                          <p:spTgt spid="96292"/>
                                        </p:tgtEl>
                                      </p:cBhvr>
                                    </p:animEffect>
                                  </p:childTnLst>
                                </p:cTn>
                              </p:par>
                              <p:par>
                                <p:cTn id="108" presetID="4" presetClass="entr" presetSubtype="16" fill="hold" grpId="0" nodeType="withEffect">
                                  <p:stCondLst>
                                    <p:cond delay="0"/>
                                  </p:stCondLst>
                                  <p:childTnLst>
                                    <p:set>
                                      <p:cBhvr>
                                        <p:cTn id="109" dur="1" fill="hold">
                                          <p:stCondLst>
                                            <p:cond delay="0"/>
                                          </p:stCondLst>
                                        </p:cTn>
                                        <p:tgtEl>
                                          <p:spTgt spid="96293"/>
                                        </p:tgtEl>
                                        <p:attrNameLst>
                                          <p:attrName>style.visibility</p:attrName>
                                        </p:attrNameLst>
                                      </p:cBhvr>
                                      <p:to>
                                        <p:strVal val="visible"/>
                                      </p:to>
                                    </p:set>
                                    <p:animEffect transition="in" filter="box(in)">
                                      <p:cBhvr>
                                        <p:cTn id="110" dur="500"/>
                                        <p:tgtEl>
                                          <p:spTgt spid="96293"/>
                                        </p:tgtEl>
                                      </p:cBhvr>
                                    </p:animEffect>
                                  </p:childTnLst>
                                </p:cTn>
                              </p:par>
                              <p:par>
                                <p:cTn id="111" presetID="4" presetClass="entr" presetSubtype="16" fill="hold" grpId="0" nodeType="withEffect">
                                  <p:stCondLst>
                                    <p:cond delay="0"/>
                                  </p:stCondLst>
                                  <p:childTnLst>
                                    <p:set>
                                      <p:cBhvr>
                                        <p:cTn id="112" dur="1" fill="hold">
                                          <p:stCondLst>
                                            <p:cond delay="0"/>
                                          </p:stCondLst>
                                        </p:cTn>
                                        <p:tgtEl>
                                          <p:spTgt spid="96294"/>
                                        </p:tgtEl>
                                        <p:attrNameLst>
                                          <p:attrName>style.visibility</p:attrName>
                                        </p:attrNameLst>
                                      </p:cBhvr>
                                      <p:to>
                                        <p:strVal val="visible"/>
                                      </p:to>
                                    </p:set>
                                    <p:animEffect transition="in" filter="box(in)">
                                      <p:cBhvr>
                                        <p:cTn id="113" dur="500"/>
                                        <p:tgtEl>
                                          <p:spTgt spid="96294"/>
                                        </p:tgtEl>
                                      </p:cBhvr>
                                    </p:animEffect>
                                  </p:childTnLst>
                                </p:cTn>
                              </p:par>
                              <p:par>
                                <p:cTn id="114" presetID="4" presetClass="entr" presetSubtype="16" fill="hold" grpId="0" nodeType="withEffect">
                                  <p:stCondLst>
                                    <p:cond delay="0"/>
                                  </p:stCondLst>
                                  <p:childTnLst>
                                    <p:set>
                                      <p:cBhvr>
                                        <p:cTn id="115" dur="1" fill="hold">
                                          <p:stCondLst>
                                            <p:cond delay="0"/>
                                          </p:stCondLst>
                                        </p:cTn>
                                        <p:tgtEl>
                                          <p:spTgt spid="96295"/>
                                        </p:tgtEl>
                                        <p:attrNameLst>
                                          <p:attrName>style.visibility</p:attrName>
                                        </p:attrNameLst>
                                      </p:cBhvr>
                                      <p:to>
                                        <p:strVal val="visible"/>
                                      </p:to>
                                    </p:set>
                                    <p:animEffect transition="in" filter="box(in)">
                                      <p:cBhvr>
                                        <p:cTn id="116" dur="500"/>
                                        <p:tgtEl>
                                          <p:spTgt spid="96295"/>
                                        </p:tgtEl>
                                      </p:cBhvr>
                                    </p:animEffect>
                                  </p:childTnLst>
                                </p:cTn>
                              </p:par>
                              <p:par>
                                <p:cTn id="117" presetID="4" presetClass="entr" presetSubtype="16" fill="hold" grpId="0" nodeType="withEffect">
                                  <p:stCondLst>
                                    <p:cond delay="0"/>
                                  </p:stCondLst>
                                  <p:childTnLst>
                                    <p:set>
                                      <p:cBhvr>
                                        <p:cTn id="118" dur="1" fill="hold">
                                          <p:stCondLst>
                                            <p:cond delay="0"/>
                                          </p:stCondLst>
                                        </p:cTn>
                                        <p:tgtEl>
                                          <p:spTgt spid="96296"/>
                                        </p:tgtEl>
                                        <p:attrNameLst>
                                          <p:attrName>style.visibility</p:attrName>
                                        </p:attrNameLst>
                                      </p:cBhvr>
                                      <p:to>
                                        <p:strVal val="visible"/>
                                      </p:to>
                                    </p:set>
                                    <p:animEffect transition="in" filter="box(in)">
                                      <p:cBhvr>
                                        <p:cTn id="119" dur="500"/>
                                        <p:tgtEl>
                                          <p:spTgt spid="96296"/>
                                        </p:tgtEl>
                                      </p:cBhvr>
                                    </p:animEffect>
                                  </p:childTnLst>
                                </p:cTn>
                              </p:par>
                              <p:par>
                                <p:cTn id="120" presetID="4" presetClass="entr" presetSubtype="16" fill="hold" grpId="0" nodeType="withEffect">
                                  <p:stCondLst>
                                    <p:cond delay="0"/>
                                  </p:stCondLst>
                                  <p:childTnLst>
                                    <p:set>
                                      <p:cBhvr>
                                        <p:cTn id="121" dur="1" fill="hold">
                                          <p:stCondLst>
                                            <p:cond delay="0"/>
                                          </p:stCondLst>
                                        </p:cTn>
                                        <p:tgtEl>
                                          <p:spTgt spid="96297"/>
                                        </p:tgtEl>
                                        <p:attrNameLst>
                                          <p:attrName>style.visibility</p:attrName>
                                        </p:attrNameLst>
                                      </p:cBhvr>
                                      <p:to>
                                        <p:strVal val="visible"/>
                                      </p:to>
                                    </p:set>
                                    <p:animEffect transition="in" filter="box(in)">
                                      <p:cBhvr>
                                        <p:cTn id="122" dur="500"/>
                                        <p:tgtEl>
                                          <p:spTgt spid="96297"/>
                                        </p:tgtEl>
                                      </p:cBhvr>
                                    </p:animEffect>
                                  </p:childTnLst>
                                </p:cTn>
                              </p:par>
                              <p:par>
                                <p:cTn id="123" presetID="4" presetClass="entr" presetSubtype="16" fill="hold" grpId="0" nodeType="withEffect">
                                  <p:stCondLst>
                                    <p:cond delay="0"/>
                                  </p:stCondLst>
                                  <p:childTnLst>
                                    <p:set>
                                      <p:cBhvr>
                                        <p:cTn id="124" dur="1" fill="hold">
                                          <p:stCondLst>
                                            <p:cond delay="0"/>
                                          </p:stCondLst>
                                        </p:cTn>
                                        <p:tgtEl>
                                          <p:spTgt spid="96298"/>
                                        </p:tgtEl>
                                        <p:attrNameLst>
                                          <p:attrName>style.visibility</p:attrName>
                                        </p:attrNameLst>
                                      </p:cBhvr>
                                      <p:to>
                                        <p:strVal val="visible"/>
                                      </p:to>
                                    </p:set>
                                    <p:animEffect transition="in" filter="box(in)">
                                      <p:cBhvr>
                                        <p:cTn id="125" dur="500"/>
                                        <p:tgtEl>
                                          <p:spTgt spid="96298"/>
                                        </p:tgtEl>
                                      </p:cBhvr>
                                    </p:animEffect>
                                  </p:childTnLst>
                                </p:cTn>
                              </p:par>
                              <p:par>
                                <p:cTn id="126" presetID="4" presetClass="entr" presetSubtype="16" fill="hold" grpId="0" nodeType="withEffect">
                                  <p:stCondLst>
                                    <p:cond delay="0"/>
                                  </p:stCondLst>
                                  <p:childTnLst>
                                    <p:set>
                                      <p:cBhvr>
                                        <p:cTn id="127" dur="1" fill="hold">
                                          <p:stCondLst>
                                            <p:cond delay="0"/>
                                          </p:stCondLst>
                                        </p:cTn>
                                        <p:tgtEl>
                                          <p:spTgt spid="96299"/>
                                        </p:tgtEl>
                                        <p:attrNameLst>
                                          <p:attrName>style.visibility</p:attrName>
                                        </p:attrNameLst>
                                      </p:cBhvr>
                                      <p:to>
                                        <p:strVal val="visible"/>
                                      </p:to>
                                    </p:set>
                                    <p:animEffect transition="in" filter="box(in)">
                                      <p:cBhvr>
                                        <p:cTn id="128" dur="500"/>
                                        <p:tgtEl>
                                          <p:spTgt spid="96299"/>
                                        </p:tgtEl>
                                      </p:cBhvr>
                                    </p:animEffect>
                                  </p:childTnLst>
                                </p:cTn>
                              </p:par>
                              <p:par>
                                <p:cTn id="129" presetID="4" presetClass="entr" presetSubtype="16" fill="hold" grpId="0" nodeType="withEffect">
                                  <p:stCondLst>
                                    <p:cond delay="0"/>
                                  </p:stCondLst>
                                  <p:childTnLst>
                                    <p:set>
                                      <p:cBhvr>
                                        <p:cTn id="130" dur="1" fill="hold">
                                          <p:stCondLst>
                                            <p:cond delay="0"/>
                                          </p:stCondLst>
                                        </p:cTn>
                                        <p:tgtEl>
                                          <p:spTgt spid="96300"/>
                                        </p:tgtEl>
                                        <p:attrNameLst>
                                          <p:attrName>style.visibility</p:attrName>
                                        </p:attrNameLst>
                                      </p:cBhvr>
                                      <p:to>
                                        <p:strVal val="visible"/>
                                      </p:to>
                                    </p:set>
                                    <p:animEffect transition="in" filter="box(in)">
                                      <p:cBhvr>
                                        <p:cTn id="131" dur="500"/>
                                        <p:tgtEl>
                                          <p:spTgt spid="96300"/>
                                        </p:tgtEl>
                                      </p:cBhvr>
                                    </p:animEffect>
                                  </p:childTnLst>
                                </p:cTn>
                              </p:par>
                              <p:par>
                                <p:cTn id="132" presetID="4" presetClass="entr" presetSubtype="16" fill="hold" grpId="0" nodeType="withEffect">
                                  <p:stCondLst>
                                    <p:cond delay="0"/>
                                  </p:stCondLst>
                                  <p:childTnLst>
                                    <p:set>
                                      <p:cBhvr>
                                        <p:cTn id="133" dur="1" fill="hold">
                                          <p:stCondLst>
                                            <p:cond delay="0"/>
                                          </p:stCondLst>
                                        </p:cTn>
                                        <p:tgtEl>
                                          <p:spTgt spid="96301"/>
                                        </p:tgtEl>
                                        <p:attrNameLst>
                                          <p:attrName>style.visibility</p:attrName>
                                        </p:attrNameLst>
                                      </p:cBhvr>
                                      <p:to>
                                        <p:strVal val="visible"/>
                                      </p:to>
                                    </p:set>
                                    <p:animEffect transition="in" filter="box(in)">
                                      <p:cBhvr>
                                        <p:cTn id="134" dur="500"/>
                                        <p:tgtEl>
                                          <p:spTgt spid="96301"/>
                                        </p:tgtEl>
                                      </p:cBhvr>
                                    </p:animEffect>
                                  </p:childTnLst>
                                </p:cTn>
                              </p:par>
                            </p:childTnLst>
                          </p:cTn>
                        </p:par>
                      </p:childTnLst>
                    </p:cTn>
                  </p:par>
                  <p:par>
                    <p:cTn id="135" fill="hold" nodeType="clickPar">
                      <p:stCondLst>
                        <p:cond delay="indefinite"/>
                      </p:stCondLst>
                      <p:childTnLst>
                        <p:par>
                          <p:cTn id="136" fill="hold" nodeType="withGroup">
                            <p:stCondLst>
                              <p:cond delay="0"/>
                            </p:stCondLst>
                            <p:childTnLst>
                              <p:par>
                                <p:cTn id="137" presetID="4" presetClass="entr" presetSubtype="16" fill="hold" grpId="0" nodeType="clickEffect">
                                  <p:stCondLst>
                                    <p:cond delay="0"/>
                                  </p:stCondLst>
                                  <p:childTnLst>
                                    <p:set>
                                      <p:cBhvr>
                                        <p:cTn id="138" dur="1" fill="hold">
                                          <p:stCondLst>
                                            <p:cond delay="0"/>
                                          </p:stCondLst>
                                        </p:cTn>
                                        <p:tgtEl>
                                          <p:spTgt spid="96302"/>
                                        </p:tgtEl>
                                        <p:attrNameLst>
                                          <p:attrName>style.visibility</p:attrName>
                                        </p:attrNameLst>
                                      </p:cBhvr>
                                      <p:to>
                                        <p:strVal val="visible"/>
                                      </p:to>
                                    </p:set>
                                    <p:animEffect transition="in" filter="box(in)">
                                      <p:cBhvr>
                                        <p:cTn id="139" dur="500"/>
                                        <p:tgtEl>
                                          <p:spTgt spid="96302"/>
                                        </p:tgtEl>
                                      </p:cBhvr>
                                    </p:animEffect>
                                  </p:childTnLst>
                                </p:cTn>
                              </p:par>
                              <p:par>
                                <p:cTn id="140" presetID="4" presetClass="entr" presetSubtype="16" fill="hold" grpId="0" nodeType="withEffect">
                                  <p:stCondLst>
                                    <p:cond delay="0"/>
                                  </p:stCondLst>
                                  <p:childTnLst>
                                    <p:set>
                                      <p:cBhvr>
                                        <p:cTn id="141" dur="1" fill="hold">
                                          <p:stCondLst>
                                            <p:cond delay="0"/>
                                          </p:stCondLst>
                                        </p:cTn>
                                        <p:tgtEl>
                                          <p:spTgt spid="96303"/>
                                        </p:tgtEl>
                                        <p:attrNameLst>
                                          <p:attrName>style.visibility</p:attrName>
                                        </p:attrNameLst>
                                      </p:cBhvr>
                                      <p:to>
                                        <p:strVal val="visible"/>
                                      </p:to>
                                    </p:set>
                                    <p:animEffect transition="in" filter="box(in)">
                                      <p:cBhvr>
                                        <p:cTn id="142" dur="500"/>
                                        <p:tgtEl>
                                          <p:spTgt spid="96303"/>
                                        </p:tgtEl>
                                      </p:cBhvr>
                                    </p:animEffect>
                                  </p:childTnLst>
                                </p:cTn>
                              </p:par>
                              <p:par>
                                <p:cTn id="143" presetID="4" presetClass="entr" presetSubtype="16" fill="hold" grpId="0" nodeType="withEffect">
                                  <p:stCondLst>
                                    <p:cond delay="0"/>
                                  </p:stCondLst>
                                  <p:childTnLst>
                                    <p:set>
                                      <p:cBhvr>
                                        <p:cTn id="144" dur="1" fill="hold">
                                          <p:stCondLst>
                                            <p:cond delay="0"/>
                                          </p:stCondLst>
                                        </p:cTn>
                                        <p:tgtEl>
                                          <p:spTgt spid="96304"/>
                                        </p:tgtEl>
                                        <p:attrNameLst>
                                          <p:attrName>style.visibility</p:attrName>
                                        </p:attrNameLst>
                                      </p:cBhvr>
                                      <p:to>
                                        <p:strVal val="visible"/>
                                      </p:to>
                                    </p:set>
                                    <p:animEffect transition="in" filter="box(in)">
                                      <p:cBhvr>
                                        <p:cTn id="145" dur="500"/>
                                        <p:tgtEl>
                                          <p:spTgt spid="96304"/>
                                        </p:tgtEl>
                                      </p:cBhvr>
                                    </p:animEffect>
                                  </p:childTnLst>
                                </p:cTn>
                              </p:par>
                              <p:par>
                                <p:cTn id="146" presetID="4" presetClass="entr" presetSubtype="16" fill="hold" grpId="0" nodeType="withEffect">
                                  <p:stCondLst>
                                    <p:cond delay="0"/>
                                  </p:stCondLst>
                                  <p:childTnLst>
                                    <p:set>
                                      <p:cBhvr>
                                        <p:cTn id="147" dur="1" fill="hold">
                                          <p:stCondLst>
                                            <p:cond delay="0"/>
                                          </p:stCondLst>
                                        </p:cTn>
                                        <p:tgtEl>
                                          <p:spTgt spid="96305"/>
                                        </p:tgtEl>
                                        <p:attrNameLst>
                                          <p:attrName>style.visibility</p:attrName>
                                        </p:attrNameLst>
                                      </p:cBhvr>
                                      <p:to>
                                        <p:strVal val="visible"/>
                                      </p:to>
                                    </p:set>
                                    <p:animEffect transition="in" filter="box(in)">
                                      <p:cBhvr>
                                        <p:cTn id="148" dur="500"/>
                                        <p:tgtEl>
                                          <p:spTgt spid="96305"/>
                                        </p:tgtEl>
                                      </p:cBhvr>
                                    </p:animEffect>
                                  </p:childTnLst>
                                </p:cTn>
                              </p:par>
                              <p:par>
                                <p:cTn id="149" presetID="4" presetClass="entr" presetSubtype="16" fill="hold" grpId="0" nodeType="withEffect">
                                  <p:stCondLst>
                                    <p:cond delay="0"/>
                                  </p:stCondLst>
                                  <p:childTnLst>
                                    <p:set>
                                      <p:cBhvr>
                                        <p:cTn id="150" dur="1" fill="hold">
                                          <p:stCondLst>
                                            <p:cond delay="0"/>
                                          </p:stCondLst>
                                        </p:cTn>
                                        <p:tgtEl>
                                          <p:spTgt spid="96306"/>
                                        </p:tgtEl>
                                        <p:attrNameLst>
                                          <p:attrName>style.visibility</p:attrName>
                                        </p:attrNameLst>
                                      </p:cBhvr>
                                      <p:to>
                                        <p:strVal val="visible"/>
                                      </p:to>
                                    </p:set>
                                    <p:animEffect transition="in" filter="box(in)">
                                      <p:cBhvr>
                                        <p:cTn id="151" dur="500"/>
                                        <p:tgtEl>
                                          <p:spTgt spid="96306"/>
                                        </p:tgtEl>
                                      </p:cBhvr>
                                    </p:animEffect>
                                  </p:childTnLst>
                                </p:cTn>
                              </p:par>
                              <p:par>
                                <p:cTn id="152" presetID="4" presetClass="entr" presetSubtype="16" fill="hold" grpId="0" nodeType="withEffect">
                                  <p:stCondLst>
                                    <p:cond delay="0"/>
                                  </p:stCondLst>
                                  <p:childTnLst>
                                    <p:set>
                                      <p:cBhvr>
                                        <p:cTn id="153" dur="1" fill="hold">
                                          <p:stCondLst>
                                            <p:cond delay="0"/>
                                          </p:stCondLst>
                                        </p:cTn>
                                        <p:tgtEl>
                                          <p:spTgt spid="96307"/>
                                        </p:tgtEl>
                                        <p:attrNameLst>
                                          <p:attrName>style.visibility</p:attrName>
                                        </p:attrNameLst>
                                      </p:cBhvr>
                                      <p:to>
                                        <p:strVal val="visible"/>
                                      </p:to>
                                    </p:set>
                                    <p:animEffect transition="in" filter="box(in)">
                                      <p:cBhvr>
                                        <p:cTn id="154" dur="500"/>
                                        <p:tgtEl>
                                          <p:spTgt spid="96307"/>
                                        </p:tgtEl>
                                      </p:cBhvr>
                                    </p:animEffect>
                                  </p:childTnLst>
                                </p:cTn>
                              </p:par>
                              <p:par>
                                <p:cTn id="155" presetID="4" presetClass="entr" presetSubtype="16" fill="hold" grpId="0" nodeType="withEffect">
                                  <p:stCondLst>
                                    <p:cond delay="0"/>
                                  </p:stCondLst>
                                  <p:childTnLst>
                                    <p:set>
                                      <p:cBhvr>
                                        <p:cTn id="156" dur="1" fill="hold">
                                          <p:stCondLst>
                                            <p:cond delay="0"/>
                                          </p:stCondLst>
                                        </p:cTn>
                                        <p:tgtEl>
                                          <p:spTgt spid="96308"/>
                                        </p:tgtEl>
                                        <p:attrNameLst>
                                          <p:attrName>style.visibility</p:attrName>
                                        </p:attrNameLst>
                                      </p:cBhvr>
                                      <p:to>
                                        <p:strVal val="visible"/>
                                      </p:to>
                                    </p:set>
                                    <p:animEffect transition="in" filter="box(in)">
                                      <p:cBhvr>
                                        <p:cTn id="157" dur="500"/>
                                        <p:tgtEl>
                                          <p:spTgt spid="96308"/>
                                        </p:tgtEl>
                                      </p:cBhvr>
                                    </p:animEffect>
                                  </p:childTnLst>
                                </p:cTn>
                              </p:par>
                              <p:par>
                                <p:cTn id="158" presetID="4" presetClass="entr" presetSubtype="16" fill="hold" grpId="0" nodeType="withEffect">
                                  <p:stCondLst>
                                    <p:cond delay="0"/>
                                  </p:stCondLst>
                                  <p:childTnLst>
                                    <p:set>
                                      <p:cBhvr>
                                        <p:cTn id="159" dur="1" fill="hold">
                                          <p:stCondLst>
                                            <p:cond delay="0"/>
                                          </p:stCondLst>
                                        </p:cTn>
                                        <p:tgtEl>
                                          <p:spTgt spid="96309"/>
                                        </p:tgtEl>
                                        <p:attrNameLst>
                                          <p:attrName>style.visibility</p:attrName>
                                        </p:attrNameLst>
                                      </p:cBhvr>
                                      <p:to>
                                        <p:strVal val="visible"/>
                                      </p:to>
                                    </p:set>
                                    <p:animEffect transition="in" filter="box(in)">
                                      <p:cBhvr>
                                        <p:cTn id="160" dur="500"/>
                                        <p:tgtEl>
                                          <p:spTgt spid="96309"/>
                                        </p:tgtEl>
                                      </p:cBhvr>
                                    </p:animEffect>
                                  </p:childTnLst>
                                </p:cTn>
                              </p:par>
                              <p:par>
                                <p:cTn id="161" presetID="4" presetClass="entr" presetSubtype="16" fill="hold" grpId="0" nodeType="withEffect">
                                  <p:stCondLst>
                                    <p:cond delay="0"/>
                                  </p:stCondLst>
                                  <p:childTnLst>
                                    <p:set>
                                      <p:cBhvr>
                                        <p:cTn id="162" dur="1" fill="hold">
                                          <p:stCondLst>
                                            <p:cond delay="0"/>
                                          </p:stCondLst>
                                        </p:cTn>
                                        <p:tgtEl>
                                          <p:spTgt spid="96310"/>
                                        </p:tgtEl>
                                        <p:attrNameLst>
                                          <p:attrName>style.visibility</p:attrName>
                                        </p:attrNameLst>
                                      </p:cBhvr>
                                      <p:to>
                                        <p:strVal val="visible"/>
                                      </p:to>
                                    </p:set>
                                    <p:animEffect transition="in" filter="box(in)">
                                      <p:cBhvr>
                                        <p:cTn id="163" dur="500"/>
                                        <p:tgtEl>
                                          <p:spTgt spid="96310"/>
                                        </p:tgtEl>
                                      </p:cBhvr>
                                    </p:animEffect>
                                  </p:childTnLst>
                                </p:cTn>
                              </p:par>
                              <p:par>
                                <p:cTn id="164" presetID="4" presetClass="entr" presetSubtype="16" fill="hold" grpId="0" nodeType="withEffect">
                                  <p:stCondLst>
                                    <p:cond delay="0"/>
                                  </p:stCondLst>
                                  <p:childTnLst>
                                    <p:set>
                                      <p:cBhvr>
                                        <p:cTn id="165" dur="1" fill="hold">
                                          <p:stCondLst>
                                            <p:cond delay="0"/>
                                          </p:stCondLst>
                                        </p:cTn>
                                        <p:tgtEl>
                                          <p:spTgt spid="96311"/>
                                        </p:tgtEl>
                                        <p:attrNameLst>
                                          <p:attrName>style.visibility</p:attrName>
                                        </p:attrNameLst>
                                      </p:cBhvr>
                                      <p:to>
                                        <p:strVal val="visible"/>
                                      </p:to>
                                    </p:set>
                                    <p:animEffect transition="in" filter="box(in)">
                                      <p:cBhvr>
                                        <p:cTn id="166" dur="500"/>
                                        <p:tgtEl>
                                          <p:spTgt spid="96311"/>
                                        </p:tgtEl>
                                      </p:cBhvr>
                                    </p:animEffect>
                                  </p:childTnLst>
                                </p:cTn>
                              </p:par>
                              <p:par>
                                <p:cTn id="167" presetID="4" presetClass="entr" presetSubtype="16" fill="hold" grpId="0" nodeType="withEffect">
                                  <p:stCondLst>
                                    <p:cond delay="0"/>
                                  </p:stCondLst>
                                  <p:childTnLst>
                                    <p:set>
                                      <p:cBhvr>
                                        <p:cTn id="168" dur="1" fill="hold">
                                          <p:stCondLst>
                                            <p:cond delay="0"/>
                                          </p:stCondLst>
                                        </p:cTn>
                                        <p:tgtEl>
                                          <p:spTgt spid="96312"/>
                                        </p:tgtEl>
                                        <p:attrNameLst>
                                          <p:attrName>style.visibility</p:attrName>
                                        </p:attrNameLst>
                                      </p:cBhvr>
                                      <p:to>
                                        <p:strVal val="visible"/>
                                      </p:to>
                                    </p:set>
                                    <p:animEffect transition="in" filter="box(in)">
                                      <p:cBhvr>
                                        <p:cTn id="169" dur="500"/>
                                        <p:tgtEl>
                                          <p:spTgt spid="96312"/>
                                        </p:tgtEl>
                                      </p:cBhvr>
                                    </p:animEffect>
                                  </p:childTnLst>
                                </p:cTn>
                              </p:par>
                              <p:par>
                                <p:cTn id="170" presetID="4" presetClass="entr" presetSubtype="16" fill="hold" grpId="0" nodeType="withEffect">
                                  <p:stCondLst>
                                    <p:cond delay="0"/>
                                  </p:stCondLst>
                                  <p:childTnLst>
                                    <p:set>
                                      <p:cBhvr>
                                        <p:cTn id="171" dur="1" fill="hold">
                                          <p:stCondLst>
                                            <p:cond delay="0"/>
                                          </p:stCondLst>
                                        </p:cTn>
                                        <p:tgtEl>
                                          <p:spTgt spid="96313"/>
                                        </p:tgtEl>
                                        <p:attrNameLst>
                                          <p:attrName>style.visibility</p:attrName>
                                        </p:attrNameLst>
                                      </p:cBhvr>
                                      <p:to>
                                        <p:strVal val="visible"/>
                                      </p:to>
                                    </p:set>
                                    <p:animEffect transition="in" filter="box(in)">
                                      <p:cBhvr>
                                        <p:cTn id="172" dur="500"/>
                                        <p:tgtEl>
                                          <p:spTgt spid="96313"/>
                                        </p:tgtEl>
                                      </p:cBhvr>
                                    </p:animEffect>
                                  </p:childTnLst>
                                </p:cTn>
                              </p:par>
                              <p:par>
                                <p:cTn id="173" presetID="4" presetClass="entr" presetSubtype="16" fill="hold" grpId="0" nodeType="withEffect">
                                  <p:stCondLst>
                                    <p:cond delay="0"/>
                                  </p:stCondLst>
                                  <p:childTnLst>
                                    <p:set>
                                      <p:cBhvr>
                                        <p:cTn id="174" dur="1" fill="hold">
                                          <p:stCondLst>
                                            <p:cond delay="0"/>
                                          </p:stCondLst>
                                        </p:cTn>
                                        <p:tgtEl>
                                          <p:spTgt spid="96314"/>
                                        </p:tgtEl>
                                        <p:attrNameLst>
                                          <p:attrName>style.visibility</p:attrName>
                                        </p:attrNameLst>
                                      </p:cBhvr>
                                      <p:to>
                                        <p:strVal val="visible"/>
                                      </p:to>
                                    </p:set>
                                    <p:animEffect transition="in" filter="box(in)">
                                      <p:cBhvr>
                                        <p:cTn id="175" dur="500"/>
                                        <p:tgtEl>
                                          <p:spTgt spid="96314"/>
                                        </p:tgtEl>
                                      </p:cBhvr>
                                    </p:animEffect>
                                  </p:childTnLst>
                                </p:cTn>
                              </p:par>
                              <p:par>
                                <p:cTn id="176" presetID="4" presetClass="entr" presetSubtype="16" fill="hold" grpId="0" nodeType="withEffect">
                                  <p:stCondLst>
                                    <p:cond delay="0"/>
                                  </p:stCondLst>
                                  <p:childTnLst>
                                    <p:set>
                                      <p:cBhvr>
                                        <p:cTn id="177" dur="1" fill="hold">
                                          <p:stCondLst>
                                            <p:cond delay="0"/>
                                          </p:stCondLst>
                                        </p:cTn>
                                        <p:tgtEl>
                                          <p:spTgt spid="96315"/>
                                        </p:tgtEl>
                                        <p:attrNameLst>
                                          <p:attrName>style.visibility</p:attrName>
                                        </p:attrNameLst>
                                      </p:cBhvr>
                                      <p:to>
                                        <p:strVal val="visible"/>
                                      </p:to>
                                    </p:set>
                                    <p:animEffect transition="in" filter="box(in)">
                                      <p:cBhvr>
                                        <p:cTn id="178" dur="500"/>
                                        <p:tgtEl>
                                          <p:spTgt spid="96315"/>
                                        </p:tgtEl>
                                      </p:cBhvr>
                                    </p:animEffect>
                                  </p:childTnLst>
                                </p:cTn>
                              </p:par>
                            </p:childTnLst>
                          </p:cTn>
                        </p:par>
                      </p:childTnLst>
                    </p:cTn>
                  </p:par>
                  <p:par>
                    <p:cTn id="179" fill="hold" nodeType="clickPar">
                      <p:stCondLst>
                        <p:cond delay="indefinite"/>
                      </p:stCondLst>
                      <p:childTnLst>
                        <p:par>
                          <p:cTn id="180" fill="hold" nodeType="withGroup">
                            <p:stCondLst>
                              <p:cond delay="0"/>
                            </p:stCondLst>
                            <p:childTnLst>
                              <p:par>
                                <p:cTn id="181" presetID="4" presetClass="entr" presetSubtype="16" fill="hold" grpId="0" nodeType="clickEffect">
                                  <p:stCondLst>
                                    <p:cond delay="0"/>
                                  </p:stCondLst>
                                  <p:childTnLst>
                                    <p:set>
                                      <p:cBhvr>
                                        <p:cTn id="182" dur="1" fill="hold">
                                          <p:stCondLst>
                                            <p:cond delay="0"/>
                                          </p:stCondLst>
                                        </p:cTn>
                                        <p:tgtEl>
                                          <p:spTgt spid="96316"/>
                                        </p:tgtEl>
                                        <p:attrNameLst>
                                          <p:attrName>style.visibility</p:attrName>
                                        </p:attrNameLst>
                                      </p:cBhvr>
                                      <p:to>
                                        <p:strVal val="visible"/>
                                      </p:to>
                                    </p:set>
                                    <p:animEffect transition="in" filter="box(in)">
                                      <p:cBhvr>
                                        <p:cTn id="183" dur="500"/>
                                        <p:tgtEl>
                                          <p:spTgt spid="96316"/>
                                        </p:tgtEl>
                                      </p:cBhvr>
                                    </p:animEffect>
                                  </p:childTnLst>
                                </p:cTn>
                              </p:par>
                              <p:par>
                                <p:cTn id="184" presetID="4" presetClass="entr" presetSubtype="16" fill="hold" grpId="0" nodeType="withEffect">
                                  <p:stCondLst>
                                    <p:cond delay="0"/>
                                  </p:stCondLst>
                                  <p:childTnLst>
                                    <p:set>
                                      <p:cBhvr>
                                        <p:cTn id="185" dur="1" fill="hold">
                                          <p:stCondLst>
                                            <p:cond delay="0"/>
                                          </p:stCondLst>
                                        </p:cTn>
                                        <p:tgtEl>
                                          <p:spTgt spid="96318"/>
                                        </p:tgtEl>
                                        <p:attrNameLst>
                                          <p:attrName>style.visibility</p:attrName>
                                        </p:attrNameLst>
                                      </p:cBhvr>
                                      <p:to>
                                        <p:strVal val="visible"/>
                                      </p:to>
                                    </p:set>
                                    <p:animEffect transition="in" filter="box(in)">
                                      <p:cBhvr>
                                        <p:cTn id="186" dur="500"/>
                                        <p:tgtEl>
                                          <p:spTgt spid="96318"/>
                                        </p:tgtEl>
                                      </p:cBhvr>
                                    </p:animEffect>
                                  </p:childTnLst>
                                </p:cTn>
                              </p:par>
                              <p:par>
                                <p:cTn id="187" presetID="4" presetClass="entr" presetSubtype="16" fill="hold" grpId="0" nodeType="withEffect">
                                  <p:stCondLst>
                                    <p:cond delay="0"/>
                                  </p:stCondLst>
                                  <p:childTnLst>
                                    <p:set>
                                      <p:cBhvr>
                                        <p:cTn id="188" dur="1" fill="hold">
                                          <p:stCondLst>
                                            <p:cond delay="0"/>
                                          </p:stCondLst>
                                        </p:cTn>
                                        <p:tgtEl>
                                          <p:spTgt spid="96317"/>
                                        </p:tgtEl>
                                        <p:attrNameLst>
                                          <p:attrName>style.visibility</p:attrName>
                                        </p:attrNameLst>
                                      </p:cBhvr>
                                      <p:to>
                                        <p:strVal val="visible"/>
                                      </p:to>
                                    </p:set>
                                    <p:animEffect transition="in" filter="box(in)">
                                      <p:cBhvr>
                                        <p:cTn id="189" dur="500"/>
                                        <p:tgtEl>
                                          <p:spTgt spid="96317"/>
                                        </p:tgtEl>
                                      </p:cBhvr>
                                    </p:animEffect>
                                  </p:childTnLst>
                                </p:cTn>
                              </p:par>
                              <p:par>
                                <p:cTn id="190" presetID="4" presetClass="entr" presetSubtype="16" fill="hold" grpId="0" nodeType="withEffect">
                                  <p:stCondLst>
                                    <p:cond delay="0"/>
                                  </p:stCondLst>
                                  <p:childTnLst>
                                    <p:set>
                                      <p:cBhvr>
                                        <p:cTn id="191" dur="1" fill="hold">
                                          <p:stCondLst>
                                            <p:cond delay="0"/>
                                          </p:stCondLst>
                                        </p:cTn>
                                        <p:tgtEl>
                                          <p:spTgt spid="96319"/>
                                        </p:tgtEl>
                                        <p:attrNameLst>
                                          <p:attrName>style.visibility</p:attrName>
                                        </p:attrNameLst>
                                      </p:cBhvr>
                                      <p:to>
                                        <p:strVal val="visible"/>
                                      </p:to>
                                    </p:set>
                                    <p:animEffect transition="in" filter="box(in)">
                                      <p:cBhvr>
                                        <p:cTn id="192" dur="500"/>
                                        <p:tgtEl>
                                          <p:spTgt spid="963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60" grpId="0" animBg="1"/>
      <p:bldP spid="96261" grpId="0" animBg="1"/>
      <p:bldP spid="96262" grpId="0" animBg="1"/>
      <p:bldP spid="96263" grpId="0" animBg="1"/>
      <p:bldP spid="96264" grpId="0" animBg="1"/>
      <p:bldP spid="96265" grpId="0" animBg="1"/>
      <p:bldP spid="96266" grpId="0" animBg="1"/>
      <p:bldP spid="96267" grpId="0" animBg="1"/>
      <p:bldP spid="96268" grpId="0" animBg="1"/>
      <p:bldP spid="96269" grpId="0" animBg="1"/>
      <p:bldP spid="96270" grpId="0" animBg="1"/>
      <p:bldP spid="96271" grpId="0" animBg="1"/>
      <p:bldP spid="96272" grpId="0" animBg="1"/>
      <p:bldP spid="96273" grpId="0" animBg="1"/>
      <p:bldP spid="96274" grpId="0" animBg="1"/>
      <p:bldP spid="96275" grpId="0" animBg="1"/>
      <p:bldP spid="96276" grpId="0" animBg="1"/>
      <p:bldP spid="96277" grpId="0" animBg="1"/>
      <p:bldP spid="96278" grpId="0" animBg="1"/>
      <p:bldP spid="96279" grpId="0" animBg="1"/>
      <p:bldP spid="96280" grpId="0" animBg="1"/>
      <p:bldP spid="96281" grpId="0" animBg="1"/>
      <p:bldP spid="96282" grpId="0" animBg="1"/>
      <p:bldP spid="96283" grpId="0" animBg="1"/>
      <p:bldP spid="96284" grpId="0" animBg="1"/>
      <p:bldP spid="96285" grpId="0" animBg="1"/>
      <p:bldP spid="96286" grpId="0" animBg="1"/>
      <p:bldP spid="96287" grpId="0" animBg="1"/>
      <p:bldP spid="96288" grpId="0" animBg="1"/>
      <p:bldP spid="96289" grpId="0" animBg="1"/>
      <p:bldP spid="96290" grpId="0" animBg="1"/>
      <p:bldP spid="96291" grpId="0" animBg="1"/>
      <p:bldP spid="96292" grpId="0" animBg="1"/>
      <p:bldP spid="96293" grpId="0" animBg="1"/>
      <p:bldP spid="96294" grpId="0" animBg="1"/>
      <p:bldP spid="96295" grpId="0" animBg="1"/>
      <p:bldP spid="96296" grpId="0" animBg="1"/>
      <p:bldP spid="96297" grpId="0" animBg="1"/>
      <p:bldP spid="96298" grpId="0" animBg="1"/>
      <p:bldP spid="96299" grpId="0" animBg="1"/>
      <p:bldP spid="96300" grpId="0" animBg="1"/>
      <p:bldP spid="96301" grpId="0" animBg="1"/>
      <p:bldP spid="96302" grpId="0" animBg="1"/>
      <p:bldP spid="96303" grpId="0" animBg="1"/>
      <p:bldP spid="96304" grpId="0" animBg="1"/>
      <p:bldP spid="96305" grpId="0" animBg="1"/>
      <p:bldP spid="96306" grpId="0" animBg="1"/>
      <p:bldP spid="96307" grpId="0" animBg="1"/>
      <p:bldP spid="96308" grpId="0" animBg="1"/>
      <p:bldP spid="96309" grpId="0" animBg="1"/>
      <p:bldP spid="96310" grpId="0" animBg="1"/>
      <p:bldP spid="96311" grpId="0" animBg="1"/>
      <p:bldP spid="96312" grpId="0" animBg="1"/>
      <p:bldP spid="96313" grpId="0" animBg="1"/>
      <p:bldP spid="96314" grpId="0" animBg="1"/>
      <p:bldP spid="96315" grpId="0" animBg="1"/>
      <p:bldP spid="96316" grpId="0"/>
      <p:bldP spid="96317" grpId="0"/>
      <p:bldP spid="96318" grpId="0"/>
      <p:bldP spid="9631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a:extLst>
              <a:ext uri="{FF2B5EF4-FFF2-40B4-BE49-F238E27FC236}">
                <a16:creationId xmlns:a16="http://schemas.microsoft.com/office/drawing/2014/main" id="{B90E3EB5-5F47-4B9B-9FFB-3605717D05E3}"/>
              </a:ext>
            </a:extLst>
          </p:cNvPr>
          <p:cNvSpPr>
            <a:spLocks noGrp="1" noChangeArrowheads="1"/>
          </p:cNvSpPr>
          <p:nvPr>
            <p:ph type="subTitle" idx="1"/>
          </p:nvPr>
        </p:nvSpPr>
        <p:spPr>
          <a:xfrm>
            <a:off x="685800" y="1371600"/>
            <a:ext cx="8153400" cy="5181600"/>
          </a:xfrm>
        </p:spPr>
        <p:txBody>
          <a:bodyPr rtlCol="0">
            <a:normAutofit/>
          </a:bodyPr>
          <a:lstStyle/>
          <a:p>
            <a:pPr marL="457200" indent="-457200" algn="l" eaLnBrk="1" hangingPunct="1">
              <a:buFont typeface="Arial" panose="020B0604020202020204" pitchFamily="34" charset="0"/>
              <a:buChar char="•"/>
              <a:defRPr/>
            </a:pPr>
            <a:r>
              <a:rPr lang="en-US" altLang="en-US" sz="3100" b="1" dirty="0"/>
              <a:t>Reliability:</a:t>
            </a:r>
            <a:r>
              <a:rPr lang="en-US" altLang="en-US" sz="3100" dirty="0"/>
              <a:t> Stability and consistency of the measure</a:t>
            </a:r>
          </a:p>
          <a:p>
            <a:pPr algn="l" eaLnBrk="1" hangingPunct="1">
              <a:defRPr/>
            </a:pPr>
            <a:endParaRPr lang="en-US" altLang="en-US" sz="3100" b="1" dirty="0"/>
          </a:p>
          <a:p>
            <a:pPr lvl="1" algn="l" eaLnBrk="1" hangingPunct="1">
              <a:buFont typeface="Wingdings" panose="05000000000000000000" pitchFamily="2" charset="2"/>
              <a:buNone/>
              <a:defRPr/>
            </a:pPr>
            <a:endParaRPr lang="en-US" altLang="en-US" sz="2800" dirty="0">
              <a:sym typeface="Symbol" panose="05050102010706020507" pitchFamily="18" charset="2"/>
            </a:endParaRPr>
          </a:p>
        </p:txBody>
      </p:sp>
      <p:sp>
        <p:nvSpPr>
          <p:cNvPr id="46083" name="Rectangle 2">
            <a:extLst>
              <a:ext uri="{FF2B5EF4-FFF2-40B4-BE49-F238E27FC236}">
                <a16:creationId xmlns:a16="http://schemas.microsoft.com/office/drawing/2014/main" id="{2DCEC22A-F9AD-41E9-AF33-6079A42A6DBF}"/>
              </a:ext>
            </a:extLst>
          </p:cNvPr>
          <p:cNvSpPr txBox="1">
            <a:spLocks noChangeArrowheads="1"/>
          </p:cNvSpPr>
          <p:nvPr/>
        </p:nvSpPr>
        <p:spPr bwMode="auto">
          <a:xfrm>
            <a:off x="685800" y="152400"/>
            <a:ext cx="76962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defTabSz="685800">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857250" indent="-171450" defTabSz="685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algn="ctr" eaLnBrk="1" hangingPunct="1">
              <a:spcBef>
                <a:spcPct val="0"/>
              </a:spcBef>
              <a:buFontTx/>
              <a:buNone/>
            </a:pPr>
            <a:r>
              <a:rPr lang="en-US" altLang="en-US" sz="3300" b="1">
                <a:latin typeface="Calibri Light" panose="020F0302020204030204" pitchFamily="34" charset="0"/>
              </a:rPr>
              <a:t>The Accuracy of Measurements: Reliability </a:t>
            </a:r>
          </a:p>
        </p:txBody>
      </p:sp>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DE9AE309-5229-77D6-63AA-7D4084D95755}"/>
                  </a:ext>
                </a:extLst>
              </p14:cNvPr>
              <p14:cNvContentPartPr/>
              <p14:nvPr/>
            </p14:nvContentPartPr>
            <p14:xfrm>
              <a:off x="2977033" y="4660639"/>
              <a:ext cx="360" cy="360"/>
            </p14:xfrm>
          </p:contentPart>
        </mc:Choice>
        <mc:Fallback xmlns="">
          <p:pic>
            <p:nvPicPr>
              <p:cNvPr id="2" name="Ink 1">
                <a:extLst>
                  <a:ext uri="{FF2B5EF4-FFF2-40B4-BE49-F238E27FC236}">
                    <a16:creationId xmlns:a16="http://schemas.microsoft.com/office/drawing/2014/main" id="{DE9AE309-5229-77D6-63AA-7D4084D95755}"/>
                  </a:ext>
                </a:extLst>
              </p:cNvPr>
              <p:cNvPicPr/>
              <p:nvPr/>
            </p:nvPicPr>
            <p:blipFill>
              <a:blip r:embed="rId5"/>
              <a:stretch>
                <a:fillRect/>
              </a:stretch>
            </p:blipFill>
            <p:spPr>
              <a:xfrm>
                <a:off x="2914393" y="4597999"/>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 name="Ink 2">
                <a:extLst>
                  <a:ext uri="{FF2B5EF4-FFF2-40B4-BE49-F238E27FC236}">
                    <a16:creationId xmlns:a16="http://schemas.microsoft.com/office/drawing/2014/main" id="{4EFAE536-96F9-D258-73FD-385B5E891C09}"/>
                  </a:ext>
                </a:extLst>
              </p14:cNvPr>
              <p14:cNvContentPartPr/>
              <p14:nvPr/>
            </p14:nvContentPartPr>
            <p14:xfrm>
              <a:off x="2252353" y="4761079"/>
              <a:ext cx="360" cy="360"/>
            </p14:xfrm>
          </p:contentPart>
        </mc:Choice>
        <mc:Fallback xmlns="">
          <p:pic>
            <p:nvPicPr>
              <p:cNvPr id="3" name="Ink 2">
                <a:extLst>
                  <a:ext uri="{FF2B5EF4-FFF2-40B4-BE49-F238E27FC236}">
                    <a16:creationId xmlns:a16="http://schemas.microsoft.com/office/drawing/2014/main" id="{4EFAE536-96F9-D258-73FD-385B5E891C09}"/>
                  </a:ext>
                </a:extLst>
              </p:cNvPr>
              <p:cNvPicPr/>
              <p:nvPr/>
            </p:nvPicPr>
            <p:blipFill>
              <a:blip r:embed="rId5"/>
              <a:stretch>
                <a:fillRect/>
              </a:stretch>
            </p:blipFill>
            <p:spPr>
              <a:xfrm>
                <a:off x="2189713" y="4698439"/>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4" name="Ink 3">
                <a:extLst>
                  <a:ext uri="{FF2B5EF4-FFF2-40B4-BE49-F238E27FC236}">
                    <a16:creationId xmlns:a16="http://schemas.microsoft.com/office/drawing/2014/main" id="{DAF696FF-2CE9-BDC0-3ACE-533939E2749A}"/>
                  </a:ext>
                </a:extLst>
              </p14:cNvPr>
              <p14:cNvContentPartPr/>
              <p14:nvPr/>
            </p14:nvContentPartPr>
            <p14:xfrm>
              <a:off x="6166633" y="6233119"/>
              <a:ext cx="2160" cy="360"/>
            </p14:xfrm>
          </p:contentPart>
        </mc:Choice>
        <mc:Fallback xmlns="">
          <p:pic>
            <p:nvPicPr>
              <p:cNvPr id="4" name="Ink 3">
                <a:extLst>
                  <a:ext uri="{FF2B5EF4-FFF2-40B4-BE49-F238E27FC236}">
                    <a16:creationId xmlns:a16="http://schemas.microsoft.com/office/drawing/2014/main" id="{DAF696FF-2CE9-BDC0-3ACE-533939E2749A}"/>
                  </a:ext>
                </a:extLst>
              </p:cNvPr>
              <p:cNvPicPr/>
              <p:nvPr/>
            </p:nvPicPr>
            <p:blipFill>
              <a:blip r:embed="rId8"/>
              <a:stretch>
                <a:fillRect/>
              </a:stretch>
            </p:blipFill>
            <p:spPr>
              <a:xfrm>
                <a:off x="6103633" y="6170119"/>
                <a:ext cx="1278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5" name="Ink 4">
                <a:extLst>
                  <a:ext uri="{FF2B5EF4-FFF2-40B4-BE49-F238E27FC236}">
                    <a16:creationId xmlns:a16="http://schemas.microsoft.com/office/drawing/2014/main" id="{7AE90120-982A-0463-87A2-52457A3749F1}"/>
                  </a:ext>
                </a:extLst>
              </p14:cNvPr>
              <p14:cNvContentPartPr/>
              <p14:nvPr/>
            </p14:nvContentPartPr>
            <p14:xfrm>
              <a:off x="6222073" y="5920639"/>
              <a:ext cx="360" cy="360"/>
            </p14:xfrm>
          </p:contentPart>
        </mc:Choice>
        <mc:Fallback xmlns="">
          <p:pic>
            <p:nvPicPr>
              <p:cNvPr id="5" name="Ink 4">
                <a:extLst>
                  <a:ext uri="{FF2B5EF4-FFF2-40B4-BE49-F238E27FC236}">
                    <a16:creationId xmlns:a16="http://schemas.microsoft.com/office/drawing/2014/main" id="{7AE90120-982A-0463-87A2-52457A3749F1}"/>
                  </a:ext>
                </a:extLst>
              </p:cNvPr>
              <p:cNvPicPr/>
              <p:nvPr/>
            </p:nvPicPr>
            <p:blipFill>
              <a:blip r:embed="rId5"/>
              <a:stretch>
                <a:fillRect/>
              </a:stretch>
            </p:blipFill>
            <p:spPr>
              <a:xfrm>
                <a:off x="6159433" y="5857999"/>
                <a:ext cx="126000" cy="126000"/>
              </a:xfrm>
              <a:prstGeom prst="rect">
                <a:avLst/>
              </a:prstGeom>
            </p:spPr>
          </p:pic>
        </mc:Fallback>
      </mc:AlternateContent>
    </p:spTree>
    <p:custDataLst>
      <p:tags r:id="rId1"/>
    </p:custDataLst>
  </p:cSld>
  <p:clrMapOvr>
    <a:masterClrMapping/>
  </p:clrMapOvr>
  <p:transition advTm="256834"/>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88EF5-1ADC-3BF0-2342-1BCB651CADA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5EC6B72-4E0C-6F57-0929-AC1707755012}"/>
              </a:ext>
            </a:extLst>
          </p:cNvPr>
          <p:cNvSpPr>
            <a:spLocks noGrp="1"/>
          </p:cNvSpPr>
          <p:nvPr>
            <p:ph idx="1"/>
          </p:nvPr>
        </p:nvSpPr>
        <p:spPr/>
        <p:txBody>
          <a:bodyPr>
            <a:normAutofit fontScale="92500" lnSpcReduction="20000"/>
          </a:bodyPr>
          <a:lstStyle/>
          <a:p>
            <a:pPr marL="457200" indent="-457200" algn="l" eaLnBrk="1" hangingPunct="1">
              <a:lnSpc>
                <a:spcPct val="120000"/>
              </a:lnSpc>
              <a:buFont typeface="Arial" panose="020B0604020202020204" pitchFamily="34" charset="0"/>
              <a:buChar char="•"/>
              <a:defRPr/>
            </a:pPr>
            <a:r>
              <a:rPr lang="en-US" altLang="en-US" sz="3100" b="1" u="sng" dirty="0"/>
              <a:t>Methods to assess and ensure measurement reliability</a:t>
            </a:r>
            <a:endParaRPr lang="en-US" altLang="en-US" sz="3100" u="sng" dirty="0"/>
          </a:p>
          <a:p>
            <a:pPr marL="0" lvl="1" algn="l" eaLnBrk="1" hangingPunct="1">
              <a:lnSpc>
                <a:spcPct val="120000"/>
              </a:lnSpc>
              <a:buClr>
                <a:schemeClr val="bg1"/>
              </a:buClr>
              <a:defRPr/>
            </a:pPr>
            <a:r>
              <a:rPr lang="en-US" altLang="en-US" sz="3100" b="1" dirty="0"/>
              <a:t>1) Test-Retest method</a:t>
            </a:r>
          </a:p>
          <a:p>
            <a:pPr marL="0" lvl="1" algn="l" eaLnBrk="1" hangingPunct="1">
              <a:lnSpc>
                <a:spcPct val="120000"/>
              </a:lnSpc>
              <a:buClr>
                <a:schemeClr val="bg1"/>
              </a:buClr>
              <a:defRPr/>
            </a:pPr>
            <a:r>
              <a:rPr lang="en-US" altLang="en-US" sz="3100" dirty="0"/>
              <a:t>e.g. Ask the same respondent to answer the same survey again; use standard test to measure a student’s academic performance multiple times. </a:t>
            </a:r>
          </a:p>
          <a:p>
            <a:pPr marL="800100" lvl="1" indent="-457200" algn="l" eaLnBrk="1" hangingPunct="1">
              <a:lnSpc>
                <a:spcPct val="120000"/>
              </a:lnSpc>
              <a:buClr>
                <a:schemeClr val="bg1"/>
              </a:buClr>
              <a:buFontTx/>
              <a:buChar char="-"/>
              <a:defRPr/>
            </a:pPr>
            <a:r>
              <a:rPr lang="en-US" altLang="en-US" sz="3100" dirty="0"/>
              <a:t>- Same test, Same observations</a:t>
            </a:r>
          </a:p>
          <a:p>
            <a:pPr marL="800100" lvl="1" indent="-457200" algn="l" eaLnBrk="1" hangingPunct="1">
              <a:lnSpc>
                <a:spcPct val="120000"/>
              </a:lnSpc>
              <a:buClr>
                <a:schemeClr val="bg1"/>
              </a:buClr>
              <a:buFontTx/>
              <a:buChar char="-"/>
              <a:defRPr/>
            </a:pPr>
            <a:r>
              <a:rPr lang="en-US" altLang="en-US" sz="3100" dirty="0"/>
              <a:t>- Two times with some time interval</a:t>
            </a:r>
          </a:p>
          <a:p>
            <a:endParaRPr lang="en-US" dirty="0"/>
          </a:p>
        </p:txBody>
      </p:sp>
    </p:spTree>
    <p:extLst>
      <p:ext uri="{BB962C8B-B14F-4D97-AF65-F5344CB8AC3E}">
        <p14:creationId xmlns:p14="http://schemas.microsoft.com/office/powerpoint/2010/main" val="15400802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F544C-4BE7-8A4E-AA78-C9FD1764C78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6E052C8-F881-B39C-4797-3493A3D040CA}"/>
              </a:ext>
            </a:extLst>
          </p:cNvPr>
          <p:cNvSpPr>
            <a:spLocks noGrp="1"/>
          </p:cNvSpPr>
          <p:nvPr>
            <p:ph idx="1"/>
          </p:nvPr>
        </p:nvSpPr>
        <p:spPr/>
        <p:txBody>
          <a:bodyPr/>
          <a:lstStyle/>
          <a:p>
            <a:pPr lvl="1" algn="l" eaLnBrk="1" hangingPunct="1">
              <a:buClr>
                <a:schemeClr val="bg1"/>
              </a:buClr>
              <a:defRPr/>
            </a:pPr>
            <a:endParaRPr lang="en-US" altLang="en-US" sz="2400" dirty="0"/>
          </a:p>
          <a:p>
            <a:pPr lvl="1" algn="l" eaLnBrk="1" hangingPunct="1">
              <a:buClr>
                <a:schemeClr val="bg1"/>
              </a:buClr>
              <a:defRPr/>
            </a:pPr>
            <a:r>
              <a:rPr lang="en-US" altLang="en-US" sz="2400" u="sng" dirty="0"/>
              <a:t>Potential problems: </a:t>
            </a:r>
          </a:p>
          <a:p>
            <a:pPr marL="800100" lvl="1" indent="-457200" algn="l" eaLnBrk="1" hangingPunct="1">
              <a:buClr>
                <a:schemeClr val="bg1"/>
              </a:buClr>
              <a:buFontTx/>
              <a:buChar char="-"/>
              <a:defRPr/>
            </a:pPr>
            <a:r>
              <a:rPr lang="en-US" altLang="en-US" sz="2400" dirty="0"/>
              <a:t>- Characteristics of your observation have changed</a:t>
            </a:r>
          </a:p>
          <a:p>
            <a:pPr marL="800100" lvl="1" indent="-457200" algn="l" eaLnBrk="1" hangingPunct="1">
              <a:buClr>
                <a:schemeClr val="bg1"/>
              </a:buClr>
              <a:buFontTx/>
              <a:buChar char="-"/>
              <a:defRPr/>
            </a:pPr>
            <a:r>
              <a:rPr lang="en-US" altLang="en-US" sz="2400" dirty="0"/>
              <a:t>- Administration of the first test affects the second test</a:t>
            </a:r>
          </a:p>
          <a:p>
            <a:pPr marL="800100" lvl="1" indent="-457200" algn="l" eaLnBrk="1" hangingPunct="1">
              <a:buClr>
                <a:schemeClr val="bg1"/>
              </a:buClr>
              <a:buFontTx/>
              <a:buChar char="-"/>
              <a:defRPr/>
            </a:pPr>
            <a:r>
              <a:rPr lang="en-US" altLang="en-US" sz="2400" dirty="0"/>
              <a:t>e.g. GRE or other standardized tests</a:t>
            </a:r>
          </a:p>
          <a:p>
            <a:endParaRPr lang="en-US" dirty="0"/>
          </a:p>
        </p:txBody>
      </p:sp>
    </p:spTree>
    <p:extLst>
      <p:ext uri="{BB962C8B-B14F-4D97-AF65-F5344CB8AC3E}">
        <p14:creationId xmlns:p14="http://schemas.microsoft.com/office/powerpoint/2010/main" val="7406627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a:extLst>
              <a:ext uri="{FF2B5EF4-FFF2-40B4-BE49-F238E27FC236}">
                <a16:creationId xmlns:a16="http://schemas.microsoft.com/office/drawing/2014/main" id="{0E68DD76-99C3-43BD-B9E3-0FF9EE878D81}"/>
              </a:ext>
            </a:extLst>
          </p:cNvPr>
          <p:cNvSpPr>
            <a:spLocks noGrp="1"/>
          </p:cNvSpPr>
          <p:nvPr>
            <p:ph type="title"/>
          </p:nvPr>
        </p:nvSpPr>
        <p:spPr>
          <a:xfrm>
            <a:off x="457200" y="198438"/>
            <a:ext cx="7886700" cy="1325562"/>
          </a:xfrm>
        </p:spPr>
        <p:txBody>
          <a:bodyPr/>
          <a:lstStyle/>
          <a:p>
            <a:pPr algn="ctr" eaLnBrk="1" hangingPunct="1"/>
            <a:r>
              <a:rPr lang="en-US" altLang="en-US" b="1"/>
              <a:t>The Accuracy of Measurements: Reliability </a:t>
            </a:r>
          </a:p>
        </p:txBody>
      </p:sp>
      <p:sp>
        <p:nvSpPr>
          <p:cNvPr id="3" name="Content Placeholder 2">
            <a:extLst>
              <a:ext uri="{FF2B5EF4-FFF2-40B4-BE49-F238E27FC236}">
                <a16:creationId xmlns:a16="http://schemas.microsoft.com/office/drawing/2014/main" id="{3BED9A97-F7EC-44EF-A613-7DF09727CEE1}"/>
              </a:ext>
            </a:extLst>
          </p:cNvPr>
          <p:cNvSpPr>
            <a:spLocks noGrp="1"/>
          </p:cNvSpPr>
          <p:nvPr>
            <p:ph idx="1"/>
          </p:nvPr>
        </p:nvSpPr>
        <p:spPr>
          <a:xfrm>
            <a:off x="628650" y="1524000"/>
            <a:ext cx="7886700" cy="4652963"/>
          </a:xfrm>
        </p:spPr>
        <p:txBody>
          <a:bodyPr/>
          <a:lstStyle/>
          <a:p>
            <a:pPr marL="0" indent="0" eaLnBrk="1" hangingPunct="1">
              <a:buFont typeface="Arial" panose="020B0604020202020204" pitchFamily="34" charset="0"/>
              <a:buNone/>
              <a:defRPr/>
            </a:pPr>
            <a:r>
              <a:rPr lang="en-US" altLang="en-US" sz="2400" b="1" dirty="0"/>
              <a:t>2) Inter-coder reliability (qualitative research)</a:t>
            </a:r>
          </a:p>
          <a:p>
            <a:pPr marL="0" indent="0" eaLnBrk="1" hangingPunct="1">
              <a:buFont typeface="Arial" panose="020B0604020202020204" pitchFamily="34" charset="0"/>
              <a:buNone/>
              <a:defRPr/>
            </a:pPr>
            <a:r>
              <a:rPr lang="en-US" altLang="en-US" sz="2400" dirty="0"/>
              <a:t>-  Design a set of measures and ask different coders to code the text</a:t>
            </a:r>
          </a:p>
          <a:p>
            <a:pPr eaLnBrk="1" hangingPunct="1">
              <a:buFontTx/>
              <a:buChar char="-"/>
              <a:defRPr/>
            </a:pPr>
            <a:r>
              <a:rPr lang="en-US" altLang="en-US" sz="2400" dirty="0"/>
              <a:t>Check the  degree to which different raters/observers give consistent code to the same phenomenon</a:t>
            </a:r>
          </a:p>
          <a:p>
            <a:pPr eaLnBrk="1" hangingPunct="1">
              <a:buFontTx/>
              <a:buChar char="-"/>
              <a:defRPr/>
            </a:pPr>
            <a:endParaRPr lang="en-US" altLang="en-US" sz="2400" dirty="0"/>
          </a:p>
          <a:p>
            <a:pPr>
              <a:buFontTx/>
              <a:buChar char="-"/>
              <a:defRPr/>
            </a:pPr>
            <a:r>
              <a:rPr lang="en-US" sz="2400" dirty="0">
                <a:hlinkClick r:id="rId3"/>
              </a:rPr>
              <a:t>‘Disgusting’ study rating attractiveness of women with endometriosis retracted by medical journal | Endometriosis | The Guardian</a:t>
            </a:r>
            <a:endParaRPr lang="en-US" altLang="en-US" sz="2400" dirty="0"/>
          </a:p>
          <a:p>
            <a:pPr marL="0" indent="0">
              <a:buNone/>
            </a:pPr>
            <a:endParaRPr lang="en-US" altLang="en-US" sz="2400" b="1" dirty="0">
              <a:solidFill>
                <a:schemeClr val="accent2"/>
              </a:solidFill>
            </a:endParaRPr>
          </a:p>
          <a:p>
            <a:pPr eaLnBrk="1" hangingPunct="1">
              <a:buFont typeface="Arial" panose="020B0604020202020204" pitchFamily="34" charset="0"/>
              <a:buNone/>
              <a:defRPr/>
            </a:pPr>
            <a:endParaRPr lang="en-US" altLang="en-US" sz="2400"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151912"/>
    </mc:Choice>
    <mc:Fallback xmlns="">
      <p:transition spd="slow" advTm="151912"/>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C4949-CB89-6902-A677-0D5DE2BFC7C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E991178-CC23-D860-03CA-CC59D108F050}"/>
              </a:ext>
            </a:extLst>
          </p:cNvPr>
          <p:cNvSpPr>
            <a:spLocks noGrp="1"/>
          </p:cNvSpPr>
          <p:nvPr>
            <p:ph idx="1"/>
          </p:nvPr>
        </p:nvSpPr>
        <p:spPr/>
        <p:txBody>
          <a:bodyPr/>
          <a:lstStyle/>
          <a:p>
            <a:pPr marL="0" indent="0">
              <a:buNone/>
            </a:pPr>
            <a:r>
              <a:rPr lang="en-US" altLang="en-US" sz="2000" b="1" dirty="0">
                <a:solidFill>
                  <a:schemeClr val="accent2"/>
                </a:solidFill>
              </a:rPr>
              <a:t>3) Using established measures</a:t>
            </a:r>
          </a:p>
          <a:p>
            <a:pPr>
              <a:buFontTx/>
              <a:buChar char="-"/>
            </a:pPr>
            <a:r>
              <a:rPr lang="en-US" altLang="en-US" sz="2000" dirty="0"/>
              <a:t>Use measures that have proved their reliability in previous research </a:t>
            </a:r>
            <a:r>
              <a:rPr lang="en-US" altLang="en-US" sz="2000" dirty="0">
                <a:sym typeface="Wingdings" panose="05000000000000000000" pitchFamily="2" charset="2"/>
              </a:rPr>
              <a:t> another goal of literature review</a:t>
            </a:r>
          </a:p>
          <a:p>
            <a:endParaRPr lang="en-US" dirty="0"/>
          </a:p>
        </p:txBody>
      </p:sp>
    </p:spTree>
    <p:extLst>
      <p:ext uri="{BB962C8B-B14F-4D97-AF65-F5344CB8AC3E}">
        <p14:creationId xmlns:p14="http://schemas.microsoft.com/office/powerpoint/2010/main" val="15105418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a:extLst>
              <a:ext uri="{FF2B5EF4-FFF2-40B4-BE49-F238E27FC236}">
                <a16:creationId xmlns:a16="http://schemas.microsoft.com/office/drawing/2014/main" id="{C4E3107A-B05F-4959-AB8E-3F4A5F9AD3DA}"/>
              </a:ext>
            </a:extLst>
          </p:cNvPr>
          <p:cNvSpPr>
            <a:spLocks noChangeArrowheads="1"/>
          </p:cNvSpPr>
          <p:nvPr/>
        </p:nvSpPr>
        <p:spPr bwMode="auto">
          <a:xfrm>
            <a:off x="609600" y="968375"/>
            <a:ext cx="8083550" cy="554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indent="0">
              <a:spcBef>
                <a:spcPct val="20000"/>
              </a:spcBef>
              <a:buClr>
                <a:schemeClr val="tx1"/>
              </a:buClr>
              <a:buSzPct val="70000"/>
              <a:defRPr/>
            </a:pPr>
            <a:r>
              <a:rPr lang="en-US" altLang="en-US" sz="2400" b="1" dirty="0">
                <a:latin typeface="+mn-lt"/>
              </a:rPr>
              <a:t>Validity: </a:t>
            </a:r>
            <a:r>
              <a:rPr lang="en-US" altLang="en-US" sz="2400" dirty="0">
                <a:latin typeface="+mn-lt"/>
              </a:rPr>
              <a:t>the extent to which an empirical measure adequately reflects the real meaning of the concept under consideration.</a:t>
            </a:r>
          </a:p>
          <a:p>
            <a:pPr marL="0" indent="0">
              <a:spcBef>
                <a:spcPct val="20000"/>
              </a:spcBef>
              <a:buClr>
                <a:schemeClr val="tx1"/>
              </a:buClr>
              <a:buSzPct val="70000"/>
              <a:defRPr/>
            </a:pPr>
            <a:r>
              <a:rPr lang="en-US" altLang="en-US" sz="2400" b="1" u="sng" dirty="0">
                <a:latin typeface="+mn-lt"/>
              </a:rPr>
              <a:t>Criteria to assess measurement validity:</a:t>
            </a:r>
          </a:p>
          <a:p>
            <a:pPr marL="0" lvl="1" indent="0">
              <a:spcBef>
                <a:spcPct val="20000"/>
              </a:spcBef>
              <a:buClr>
                <a:schemeClr val="bg1"/>
              </a:buClr>
              <a:buSzPct val="75000"/>
              <a:defRPr/>
            </a:pPr>
            <a:r>
              <a:rPr lang="en-US" altLang="en-US" sz="2400" b="1" dirty="0">
                <a:latin typeface="+mn-lt"/>
              </a:rPr>
              <a:t>1)  Face validity</a:t>
            </a:r>
            <a:r>
              <a:rPr lang="en-US" altLang="en-US" sz="2400" dirty="0">
                <a:latin typeface="+mn-lt"/>
              </a:rPr>
              <a:t>: Does it appear to measure X? </a:t>
            </a:r>
            <a:r>
              <a:rPr lang="en-US" altLang="en-US" sz="2400" dirty="0">
                <a:latin typeface="+mn-lt"/>
                <a:sym typeface="Wingdings" panose="05000000000000000000" pitchFamily="2" charset="2"/>
              </a:rPr>
              <a:t> judgement based on common sense</a:t>
            </a:r>
            <a:endParaRPr lang="en-US" altLang="en-US" sz="2400" dirty="0">
              <a:latin typeface="+mn-lt"/>
            </a:endParaRPr>
          </a:p>
          <a:p>
            <a:pPr marL="342900" lvl="1" indent="-342900">
              <a:spcBef>
                <a:spcPct val="20000"/>
              </a:spcBef>
              <a:buClr>
                <a:schemeClr val="bg1"/>
              </a:buClr>
              <a:buSzPct val="75000"/>
              <a:buFontTx/>
              <a:buChar char="-"/>
              <a:defRPr/>
            </a:pPr>
            <a:endParaRPr lang="en-US" altLang="en-US" sz="2400" dirty="0">
              <a:latin typeface="+mn-lt"/>
            </a:endParaRPr>
          </a:p>
          <a:p>
            <a:pPr marL="0" lvl="1" indent="0">
              <a:spcBef>
                <a:spcPct val="20000"/>
              </a:spcBef>
              <a:buClr>
                <a:schemeClr val="bg1"/>
              </a:buClr>
              <a:buSzPct val="75000"/>
              <a:buFont typeface="Wingdings" panose="05000000000000000000" pitchFamily="2" charset="2"/>
              <a:buNone/>
              <a:defRPr/>
            </a:pPr>
            <a:endParaRPr lang="en-US" altLang="en-US" sz="2400" dirty="0">
              <a:latin typeface="+mn-lt"/>
            </a:endParaRPr>
          </a:p>
        </p:txBody>
      </p:sp>
      <p:sp>
        <p:nvSpPr>
          <p:cNvPr id="51203" name="Rectangle 2">
            <a:extLst>
              <a:ext uri="{FF2B5EF4-FFF2-40B4-BE49-F238E27FC236}">
                <a16:creationId xmlns:a16="http://schemas.microsoft.com/office/drawing/2014/main" id="{BB71F478-67E1-4CEA-9585-EB8630174438}"/>
              </a:ext>
            </a:extLst>
          </p:cNvPr>
          <p:cNvSpPr txBox="1">
            <a:spLocks noChangeArrowheads="1"/>
          </p:cNvSpPr>
          <p:nvPr/>
        </p:nvSpPr>
        <p:spPr bwMode="auto">
          <a:xfrm>
            <a:off x="633413" y="-152400"/>
            <a:ext cx="76962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defTabSz="685800">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857250" indent="-171450" defTabSz="685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algn="ctr" eaLnBrk="1" hangingPunct="1">
              <a:spcBef>
                <a:spcPct val="0"/>
              </a:spcBef>
              <a:buFontTx/>
              <a:buNone/>
            </a:pPr>
            <a:r>
              <a:rPr lang="en-US" altLang="en-US" sz="3300" b="1">
                <a:latin typeface="Calibri Light" panose="020F0302020204030204" pitchFamily="34" charset="0"/>
              </a:rPr>
              <a:t>The Accuracy of Measurements: Validity  </a:t>
            </a:r>
          </a:p>
        </p:txBody>
      </p:sp>
    </p:spTree>
    <p:custDataLst>
      <p:tags r:id="rId1"/>
    </p:custDataLst>
  </p:cSld>
  <p:clrMapOvr>
    <a:masterClrMapping/>
  </p:clrMapOvr>
  <p:transition advTm="270023"/>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6387">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638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056F6-BFDE-950D-1ACF-86BD0C05816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5798A8C-3CDF-0B46-F851-5D89CBE8462A}"/>
              </a:ext>
            </a:extLst>
          </p:cNvPr>
          <p:cNvSpPr>
            <a:spLocks noGrp="1"/>
          </p:cNvSpPr>
          <p:nvPr>
            <p:ph idx="1"/>
          </p:nvPr>
        </p:nvSpPr>
        <p:spPr/>
        <p:txBody>
          <a:bodyPr/>
          <a:lstStyle/>
          <a:p>
            <a:pPr marL="0" lvl="1" indent="0">
              <a:spcBef>
                <a:spcPct val="20000"/>
              </a:spcBef>
              <a:buClr>
                <a:schemeClr val="bg1"/>
              </a:buClr>
              <a:buSzPct val="75000"/>
              <a:defRPr/>
            </a:pPr>
            <a:r>
              <a:rPr lang="en-US" altLang="en-US" sz="2000" b="1" dirty="0">
                <a:latin typeface="+mn-lt"/>
              </a:rPr>
              <a:t>2) Content validity: </a:t>
            </a:r>
            <a:r>
              <a:rPr lang="en-US" altLang="en-US" sz="2000" dirty="0">
                <a:latin typeface="+mn-lt"/>
              </a:rPr>
              <a:t>Does it include the full domains of a concept</a:t>
            </a:r>
          </a:p>
          <a:p>
            <a:pPr lvl="1">
              <a:spcBef>
                <a:spcPct val="20000"/>
              </a:spcBef>
              <a:buClr>
                <a:schemeClr val="bg1"/>
              </a:buClr>
              <a:buSzPct val="75000"/>
              <a:buFont typeface="Wingdings" panose="05000000000000000000" pitchFamily="2" charset="2"/>
              <a:buNone/>
              <a:defRPr/>
            </a:pPr>
            <a:r>
              <a:rPr lang="en-US" altLang="en-US" sz="2000" dirty="0">
                <a:latin typeface="+mn-lt"/>
              </a:rPr>
              <a:t>e.g. Political participation: voting, campaign contribution, attending political rally OR deservingness: CARIN + </a:t>
            </a:r>
          </a:p>
          <a:p>
            <a:endParaRPr lang="en-US" dirty="0"/>
          </a:p>
        </p:txBody>
      </p:sp>
    </p:spTree>
    <p:extLst>
      <p:ext uri="{BB962C8B-B14F-4D97-AF65-F5344CB8AC3E}">
        <p14:creationId xmlns:p14="http://schemas.microsoft.com/office/powerpoint/2010/main" val="22537411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F618A-8B42-9706-B1EA-5D409E9B663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1CC1B5A-03F3-5379-43CD-2DF1BCA796E3}"/>
              </a:ext>
            </a:extLst>
          </p:cNvPr>
          <p:cNvSpPr>
            <a:spLocks noGrp="1"/>
          </p:cNvSpPr>
          <p:nvPr>
            <p:ph idx="1"/>
          </p:nvPr>
        </p:nvSpPr>
        <p:spPr/>
        <p:txBody>
          <a:bodyPr/>
          <a:lstStyle/>
          <a:p>
            <a:pPr marL="0" lvl="1" indent="0">
              <a:spcBef>
                <a:spcPct val="20000"/>
              </a:spcBef>
              <a:buClr>
                <a:schemeClr val="bg1"/>
              </a:buClr>
              <a:buSzPct val="75000"/>
              <a:buFont typeface="Wingdings" panose="05000000000000000000" pitchFamily="2" charset="2"/>
              <a:buNone/>
              <a:defRPr/>
            </a:pPr>
            <a:r>
              <a:rPr lang="en-US" altLang="en-US" sz="2400" b="1" dirty="0">
                <a:latin typeface="+mn-lt"/>
              </a:rPr>
              <a:t>3) Predictive validity, or criterion-related validity </a:t>
            </a:r>
          </a:p>
          <a:p>
            <a:pPr marL="342900" lvl="1" indent="-342900">
              <a:spcBef>
                <a:spcPct val="20000"/>
              </a:spcBef>
              <a:buClr>
                <a:schemeClr val="bg1"/>
              </a:buClr>
              <a:buSzPct val="75000"/>
              <a:buFontTx/>
              <a:buChar char="-"/>
              <a:defRPr/>
            </a:pPr>
            <a:r>
              <a:rPr lang="en-US" altLang="en-US" sz="2400" dirty="0">
                <a:latin typeface="+mn-lt"/>
              </a:rPr>
              <a:t>The degree to which a measure relates to some external criterion. </a:t>
            </a:r>
          </a:p>
          <a:p>
            <a:pPr marL="342900" lvl="1" indent="-342900">
              <a:spcBef>
                <a:spcPct val="20000"/>
              </a:spcBef>
              <a:buClr>
                <a:schemeClr val="bg1"/>
              </a:buClr>
              <a:buSzPct val="75000"/>
              <a:buFontTx/>
              <a:buChar char="-"/>
              <a:defRPr/>
            </a:pPr>
            <a:r>
              <a:rPr lang="en-US" altLang="en-US" sz="2400" dirty="0">
                <a:latin typeface="+mn-lt"/>
              </a:rPr>
              <a:t>e.g. College board exams</a:t>
            </a:r>
            <a:r>
              <a:rPr lang="en-US" altLang="en-US" sz="2400" dirty="0">
                <a:latin typeface="+mn-lt"/>
                <a:sym typeface="Wingdings" panose="05000000000000000000" pitchFamily="2" charset="2"/>
              </a:rPr>
              <a:t> It is valid if it can predict students’ success in college</a:t>
            </a:r>
          </a:p>
          <a:p>
            <a:endParaRPr lang="en-US" dirty="0"/>
          </a:p>
        </p:txBody>
      </p:sp>
    </p:spTree>
    <p:extLst>
      <p:ext uri="{BB962C8B-B14F-4D97-AF65-F5344CB8AC3E}">
        <p14:creationId xmlns:p14="http://schemas.microsoft.com/office/powerpoint/2010/main" val="32834949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39.8|23.6|19.7|64"/>
</p:tagLst>
</file>

<file path=ppt/tags/tag2.xml><?xml version="1.0" encoding="utf-8"?>
<p:tagLst xmlns:a="http://schemas.openxmlformats.org/drawingml/2006/main" xmlns:r="http://schemas.openxmlformats.org/officeDocument/2006/relationships" xmlns:p="http://schemas.openxmlformats.org/presentationml/2006/main">
  <p:tag name="TIMING" val="|4|12.8|14.6|1.5|82.6|32.3|158.6|9.7|7.7"/>
</p:tagLst>
</file>

<file path=ppt/tags/tag3.xml><?xml version="1.0" encoding="utf-8"?>
<p:tagLst xmlns:a="http://schemas.openxmlformats.org/drawingml/2006/main" xmlns:r="http://schemas.openxmlformats.org/officeDocument/2006/relationships" xmlns:p="http://schemas.openxmlformats.org/presentationml/2006/main">
  <p:tag name="TIMING" val="|14|42.9|80|65.1"/>
</p:tagLst>
</file>

<file path=ppt/tags/tag4.xml><?xml version="1.0" encoding="utf-8"?>
<p:tagLst xmlns:a="http://schemas.openxmlformats.org/drawingml/2006/main" xmlns:r="http://schemas.openxmlformats.org/officeDocument/2006/relationships" xmlns:p="http://schemas.openxmlformats.org/presentationml/2006/main">
  <p:tag name="TIMING" val="|15.9|31.3"/>
</p:tagLst>
</file>

<file path=ppt/tags/tag5.xml><?xml version="1.0" encoding="utf-8"?>
<p:tagLst xmlns:a="http://schemas.openxmlformats.org/drawingml/2006/main" xmlns:r="http://schemas.openxmlformats.org/officeDocument/2006/relationships" xmlns:p="http://schemas.openxmlformats.org/presentationml/2006/main">
  <p:tag name="TIMING" val="|17.9"/>
</p:tagLst>
</file>

<file path=ppt/tags/tag6.xml><?xml version="1.0" encoding="utf-8"?>
<p:tagLst xmlns:a="http://schemas.openxmlformats.org/drawingml/2006/main" xmlns:r="http://schemas.openxmlformats.org/officeDocument/2006/relationships" xmlns:p="http://schemas.openxmlformats.org/presentationml/2006/main">
  <p:tag name="TIMING" val="|14.5|2|15.7"/>
</p:tagLst>
</file>

<file path=ppt/tags/tag7.xml><?xml version="1.0" encoding="utf-8"?>
<p:tagLst xmlns:a="http://schemas.openxmlformats.org/drawingml/2006/main" xmlns:r="http://schemas.openxmlformats.org/officeDocument/2006/relationships" xmlns:p="http://schemas.openxmlformats.org/presentationml/2006/main">
  <p:tag name="TIMING" val="|9|0.5|0.4|0.9|28.8"/>
</p:tagLst>
</file>

<file path=ppt/tags/tag8.xml><?xml version="1.0" encoding="utf-8"?>
<p:tagLst xmlns:a="http://schemas.openxmlformats.org/drawingml/2006/main" xmlns:r="http://schemas.openxmlformats.org/officeDocument/2006/relationships" xmlns:p="http://schemas.openxmlformats.org/presentationml/2006/main">
  <p:tag name="TIMING" val="|16.6|8.4|5|132.8|5.1"/>
</p:tagLst>
</file>

<file path=ppt/tags/tag9.xml><?xml version="1.0" encoding="utf-8"?>
<p:tagLst xmlns:a="http://schemas.openxmlformats.org/drawingml/2006/main" xmlns:r="http://schemas.openxmlformats.org/officeDocument/2006/relationships" xmlns:p="http://schemas.openxmlformats.org/presentationml/2006/main">
  <p:tag name="TIMING" val="|1.6"/>
</p:tagLst>
</file>

<file path=ppt/tags/tag10.xml><?xml version="1.0" encoding="utf-8"?>
<p:tagLst xmlns:a="http://schemas.openxmlformats.org/drawingml/2006/main" xmlns:r="http://schemas.openxmlformats.org/officeDocument/2006/relationships" xmlns:p="http://schemas.openxmlformats.org/presentationml/2006/main">
  <p:tag name="TIMING" val="|25.5|4.2|28.1|115.5|7.5|16.3"/>
</p:tagLst>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Wood Type">
  <a:themeElements>
    <a:clrScheme name="Wood Type">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Wood Type">
      <a:maj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C6AE0645-98FF-411B-B0E9-59ABD78A0CC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43143</TotalTime>
  <Words>1633</Words>
  <Application>Microsoft Office PowerPoint</Application>
  <PresentationFormat>On-screen Show (4:3)</PresentationFormat>
  <Paragraphs>254</Paragraphs>
  <Slides>31</Slides>
  <Notes>15</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31</vt:i4>
      </vt:variant>
    </vt:vector>
  </HeadingPairs>
  <TitlesOfParts>
    <vt:vector size="43" baseType="lpstr">
      <vt:lpstr>Arial</vt:lpstr>
      <vt:lpstr>Calibri</vt:lpstr>
      <vt:lpstr>Calibri Light</vt:lpstr>
      <vt:lpstr>Georgia</vt:lpstr>
      <vt:lpstr>Palatino Linotype</vt:lpstr>
      <vt:lpstr>Rockwell Extra Bold</vt:lpstr>
      <vt:lpstr>Symbol</vt:lpstr>
      <vt:lpstr>Times New Roman</vt:lpstr>
      <vt:lpstr>Trebuchet MS</vt:lpstr>
      <vt:lpstr>Wingdings</vt:lpstr>
      <vt:lpstr>Office Theme</vt:lpstr>
      <vt:lpstr>Wood Type</vt:lpstr>
      <vt:lpstr>   Session 4: Intro to the Toolbox of Methods, Measurement, and Sampling</vt:lpstr>
      <vt:lpstr>In this Session:</vt:lpstr>
      <vt:lpstr>Sampling</vt:lpstr>
      <vt:lpstr>Types of Research Design</vt:lpstr>
      <vt:lpstr>When to use each method</vt:lpstr>
      <vt:lpstr>Measurement</vt:lpstr>
      <vt:lpstr>Topics</vt:lpstr>
      <vt:lpstr>From Conceptualization to Operationalization</vt:lpstr>
      <vt:lpstr>From Concepts to Measures</vt:lpstr>
      <vt:lpstr>Measurement Design: Different Types of Measurements</vt:lpstr>
      <vt:lpstr>Levels of Measurement</vt:lpstr>
      <vt:lpstr>PowerPoint Presentation</vt:lpstr>
      <vt:lpstr>Levels of Measurement</vt:lpstr>
      <vt:lpstr>Measurement examples</vt:lpstr>
      <vt:lpstr>Measurements: Level of Precision</vt:lpstr>
      <vt:lpstr>Multi-Item Measures: Index</vt:lpstr>
      <vt:lpstr>Index in Scale Format</vt:lpstr>
      <vt:lpstr>Dichotomous Questions </vt:lpstr>
      <vt:lpstr>Index Using Dichotomous Questions: Measuring Level of Freedom</vt:lpstr>
      <vt:lpstr>Likert Response Scale </vt:lpstr>
      <vt:lpstr>Evaluating the Accuracy of Measurements </vt:lpstr>
      <vt:lpstr>The Accuracy of Measurements</vt:lpstr>
      <vt:lpstr>The Accuracy of Measurements:  Validity and Reliability</vt:lpstr>
      <vt:lpstr>PowerPoint Presentation</vt:lpstr>
      <vt:lpstr>PowerPoint Presentation</vt:lpstr>
      <vt:lpstr>PowerPoint Presentation</vt:lpstr>
      <vt:lpstr>The Accuracy of Measurements: Reliability </vt:lpstr>
      <vt:lpstr>PowerPoint Presentation</vt:lpstr>
      <vt:lpstr>PowerPoint Presentation</vt:lpstr>
      <vt:lpstr>PowerPoint Presentation</vt:lpstr>
      <vt:lpstr>PowerPoint Presentation</vt:lpstr>
    </vt:vector>
  </TitlesOfParts>
  <Company>Syracuse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Seminar 2: Theory Development</dc:title>
  <dc:creator>duncombe</dc:creator>
  <cp:lastModifiedBy>Wehde, Wesley</cp:lastModifiedBy>
  <cp:revision>356</cp:revision>
  <cp:lastPrinted>2011-08-28T19:46:58Z</cp:lastPrinted>
  <dcterms:created xsi:type="dcterms:W3CDTF">2008-08-27T15:06:53Z</dcterms:created>
  <dcterms:modified xsi:type="dcterms:W3CDTF">2025-09-22T21:53:18Z</dcterms:modified>
</cp:coreProperties>
</file>