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2"/>
  </p:notesMasterIdLst>
  <p:sldIdLst>
    <p:sldId id="257" r:id="rId2"/>
    <p:sldId id="434" r:id="rId3"/>
    <p:sldId id="451" r:id="rId4"/>
    <p:sldId id="435" r:id="rId5"/>
    <p:sldId id="258" r:id="rId6"/>
    <p:sldId id="259" r:id="rId7"/>
    <p:sldId id="440" r:id="rId8"/>
    <p:sldId id="438" r:id="rId9"/>
    <p:sldId id="260" r:id="rId10"/>
    <p:sldId id="441" r:id="rId11"/>
    <p:sldId id="436" r:id="rId12"/>
    <p:sldId id="267" r:id="rId13"/>
    <p:sldId id="270" r:id="rId14"/>
    <p:sldId id="264" r:id="rId15"/>
    <p:sldId id="442" r:id="rId16"/>
    <p:sldId id="443" r:id="rId17"/>
    <p:sldId id="269" r:id="rId18"/>
    <p:sldId id="273" r:id="rId19"/>
    <p:sldId id="437" r:id="rId20"/>
    <p:sldId id="43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p:cViewPr varScale="1">
        <p:scale>
          <a:sx n="162" d="100"/>
          <a:sy n="162" d="100"/>
        </p:scale>
        <p:origin x="252"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alatino Linotype" panose="02040502050505030304"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alatino Linotype" panose="02040502050505030304" pitchFamily="18" charset="0"/>
              </a:defRPr>
            </a:lvl1pPr>
          </a:lstStyle>
          <a:p>
            <a:fld id="{1AA180AE-2B8D-4840-B57F-32DE70528131}" type="datetimeFigureOut">
              <a:rPr lang="en-US" smtClean="0"/>
              <a:pPr/>
              <a:t>9/22/2025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alatino Linotype" panose="02040502050505030304"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alatino Linotype" panose="02040502050505030304" pitchFamily="18" charset="0"/>
              </a:defRPr>
            </a:lvl1pPr>
          </a:lstStyle>
          <a:p>
            <a:fld id="{68BA9B7D-848A-44B8-9BD0-62F86C838EF5}" type="slidenum">
              <a:rPr lang="en-US" smtClean="0"/>
              <a:pPr/>
              <a:t>‹#›</a:t>
            </a:fld>
            <a:endParaRPr lang="en-US" dirty="0"/>
          </a:p>
        </p:txBody>
      </p:sp>
    </p:spTree>
    <p:extLst>
      <p:ext uri="{BB962C8B-B14F-4D97-AF65-F5344CB8AC3E}">
        <p14:creationId xmlns:p14="http://schemas.microsoft.com/office/powerpoint/2010/main" val="1582848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alatino Linotype" panose="02040502050505030304" pitchFamily="18" charset="0"/>
        <a:ea typeface="+mn-ea"/>
        <a:cs typeface="+mn-cs"/>
      </a:defRPr>
    </a:lvl1pPr>
    <a:lvl2pPr marL="457200" algn="l" defTabSz="914400" rtl="0" eaLnBrk="1" latinLnBrk="0" hangingPunct="1">
      <a:defRPr sz="1200" kern="1200">
        <a:solidFill>
          <a:schemeClr val="tx1"/>
        </a:solidFill>
        <a:latin typeface="Palatino Linotype" panose="02040502050505030304" pitchFamily="18" charset="0"/>
        <a:ea typeface="+mn-ea"/>
        <a:cs typeface="+mn-cs"/>
      </a:defRPr>
    </a:lvl2pPr>
    <a:lvl3pPr marL="914400" algn="l" defTabSz="914400" rtl="0" eaLnBrk="1" latinLnBrk="0" hangingPunct="1">
      <a:defRPr sz="1200" kern="1200">
        <a:solidFill>
          <a:schemeClr val="tx1"/>
        </a:solidFill>
        <a:latin typeface="Palatino Linotype" panose="02040502050505030304" pitchFamily="18" charset="0"/>
        <a:ea typeface="+mn-ea"/>
        <a:cs typeface="+mn-cs"/>
      </a:defRPr>
    </a:lvl3pPr>
    <a:lvl4pPr marL="1371600" algn="l" defTabSz="914400" rtl="0" eaLnBrk="1" latinLnBrk="0" hangingPunct="1">
      <a:defRPr sz="1200" kern="1200">
        <a:solidFill>
          <a:schemeClr val="tx1"/>
        </a:solidFill>
        <a:latin typeface="Palatino Linotype" panose="02040502050505030304" pitchFamily="18" charset="0"/>
        <a:ea typeface="+mn-ea"/>
        <a:cs typeface="+mn-cs"/>
      </a:defRPr>
    </a:lvl4pPr>
    <a:lvl5pPr marL="1828800" algn="l" defTabSz="914400" rtl="0" eaLnBrk="1" latinLnBrk="0" hangingPunct="1">
      <a:defRPr sz="1200" kern="1200">
        <a:solidFill>
          <a:schemeClr val="tx1"/>
        </a:solidFill>
        <a:latin typeface="Palatino Linotype" panose="0204050205050503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a:t>
            </a:r>
            <a:r>
              <a:rPr lang="en-US" baseline="0" dirty="0"/>
              <a:t> f</a:t>
            </a:r>
            <a:r>
              <a:rPr lang="en-US" dirty="0"/>
              <a:t>ramework sets</a:t>
            </a:r>
            <a:r>
              <a:rPr lang="en-US" baseline="0" dirty="0"/>
              <a:t> up the issues you want to observe or you want to use empirical data to prove.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3A90D8-400E-4B55-8C03-3B7B3A4DB22B}" type="slidenum">
              <a:rPr kumimoji="0" lang="en-US" sz="1200" b="0" i="0" u="none" strike="noStrike" kern="1200" cap="none" spc="0" normalizeH="0" baseline="0" noProof="0" smtClean="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240875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AE388B-2797-436F-8D39-9E4360928259}"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458175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3B1A0A-1610-49BB-A285-F94AA9B1E112}"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endParaRPr>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Introduce</a:t>
            </a:r>
            <a:r>
              <a:rPr lang="en-US" altLang="en-US" baseline="0" dirty="0"/>
              <a:t> related concepts: dependent variable and independent variables.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a:p>
          <a:p>
            <a:endParaRPr lang="en-US" altLang="en-US" dirty="0"/>
          </a:p>
        </p:txBody>
      </p:sp>
    </p:spTree>
    <p:extLst>
      <p:ext uri="{BB962C8B-B14F-4D97-AF65-F5344CB8AC3E}">
        <p14:creationId xmlns:p14="http://schemas.microsoft.com/office/powerpoint/2010/main" val="390957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E4D64F-5E1A-41C3-A031-D11190BA4921}"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4040589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BFB7F7-C01B-40A4-8913-DA1613A013C6}"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ltLang="en-US" baseline="0" dirty="0"/>
          </a:p>
          <a:p>
            <a:pPr marL="228600" indent="-228600">
              <a:buAutoNum type="arabicPeriod"/>
            </a:pPr>
            <a:r>
              <a:rPr lang="en-US" altLang="en-US" baseline="0" dirty="0"/>
              <a:t>empirical: not a normative statement, relationship between two variables. How one thing affect the other. It is about whether a fact is true. It is not a judgement.  E.g. “Democracy is the best form of government”. </a:t>
            </a:r>
            <a:r>
              <a:rPr lang="en-US" altLang="en-US" baseline="0" dirty="0">
                <a:sym typeface="Wingdings" panose="05000000000000000000" pitchFamily="2" charset="2"/>
              </a:rPr>
              <a:t> “Democracy is expected to lead to higher economic growth in a country” </a:t>
            </a:r>
            <a:endParaRPr lang="en-US" altLang="en-US" baseline="0" dirty="0"/>
          </a:p>
          <a:p>
            <a:pPr marL="228600" indent="-228600">
              <a:buAutoNum type="arabicPeriod"/>
            </a:pPr>
            <a:r>
              <a:rPr lang="en-US" altLang="en-US" baseline="0" dirty="0"/>
              <a:t>Generality: not to a specific case</a:t>
            </a:r>
          </a:p>
          <a:p>
            <a:pPr marL="228600" indent="-228600">
              <a:buAutoNum type="arabicPeriod"/>
            </a:pPr>
            <a:r>
              <a:rPr lang="en-US" altLang="en-US" baseline="0" dirty="0"/>
              <a:t>Plausible: there should be some logical reason for thinking that this might be confirmed. 1) Researcher’s discretion based on instances </a:t>
            </a:r>
            <a:r>
              <a:rPr lang="en-US" altLang="en-US" baseline="0" dirty="0">
                <a:sym typeface="Wingdings" panose="05000000000000000000" pitchFamily="2" charset="2"/>
              </a:rPr>
              <a:t> induction (going from specific knowledge to general knowledge) e.g. Krause paper: if I observe that NYC has large city size and abundant financial resources, they have special unit in charge of sustainability. This might be a true for other cities. </a:t>
            </a:r>
          </a:p>
          <a:p>
            <a:pPr marL="0" indent="0">
              <a:buNone/>
            </a:pPr>
            <a:r>
              <a:rPr lang="en-US" altLang="en-US" baseline="0" dirty="0">
                <a:sym typeface="Wingdings" panose="05000000000000000000" pitchFamily="2" charset="2"/>
              </a:rPr>
              <a:t>       Deduction: Krause paper: If a government has strong executive branch, the chief executives want to seek control over everything because they are held accountable for general performance of the government.  If a city has mayor-council forms of government, more likely to place sustainability management in the executive. </a:t>
            </a:r>
          </a:p>
          <a:p>
            <a:pPr marL="0" indent="0">
              <a:buNone/>
            </a:pPr>
            <a:r>
              <a:rPr lang="en-US" altLang="en-US" baseline="0" dirty="0">
                <a:sym typeface="Wingdings" panose="05000000000000000000" pitchFamily="2" charset="2"/>
              </a:rPr>
              <a:t>4. Specific: directional, positive or negative relationship</a:t>
            </a:r>
          </a:p>
          <a:p>
            <a:pPr marL="0" indent="0">
              <a:buNone/>
            </a:pPr>
            <a:r>
              <a:rPr lang="en-US" altLang="en-US" baseline="0" dirty="0">
                <a:sym typeface="Wingdings" panose="05000000000000000000" pitchFamily="2" charset="2"/>
              </a:rPr>
              <a:t>5. Consistent with your data, show how you are going to test it  operationalize</a:t>
            </a:r>
          </a:p>
          <a:p>
            <a:pPr marL="0" indent="0">
              <a:buNone/>
            </a:pPr>
            <a:r>
              <a:rPr lang="en-US" altLang="en-US" baseline="0" dirty="0">
                <a:sym typeface="Wingdings" panose="05000000000000000000" pitchFamily="2" charset="2"/>
              </a:rPr>
              <a:t>6. Testable: possible and feasible to obtain data </a:t>
            </a:r>
          </a:p>
          <a:p>
            <a:pPr marL="0" indent="0">
              <a:buNone/>
            </a:pPr>
            <a:endParaRPr lang="en-US" altLang="en-US" baseline="0" dirty="0">
              <a:sym typeface="Wingdings" panose="05000000000000000000" pitchFamily="2" charset="2"/>
            </a:endParaRPr>
          </a:p>
          <a:p>
            <a:pPr marL="0" indent="0">
              <a:buNone/>
            </a:pPr>
            <a:r>
              <a:rPr lang="en-US" altLang="en-US" baseline="0" dirty="0">
                <a:sym typeface="Wingdings" panose="05000000000000000000" pitchFamily="2" charset="2"/>
              </a:rPr>
              <a:t>                         </a:t>
            </a:r>
            <a:endParaRPr lang="en-US" altLang="en-US" dirty="0"/>
          </a:p>
        </p:txBody>
      </p:sp>
    </p:spTree>
    <p:extLst>
      <p:ext uri="{BB962C8B-B14F-4D97-AF65-F5344CB8AC3E}">
        <p14:creationId xmlns:p14="http://schemas.microsoft.com/office/powerpoint/2010/main" val="96594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40CAFD-1CBE-4EC9-9F8B-7AC8D64A604D}"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endParaRP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96687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4B5F442-EA29-4EE4-B04C-24023E8CDE3C}"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815044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E4D64F-5E1A-41C3-A031-D11190BA4921}" type="slidenum">
              <a:rPr kumimoji="0" lang="en-US" alt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1264440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altLang="en-US" baseline="0"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BE838E-8567-4348-A67F-948F1A4A40D7}" type="slidenum">
              <a:rPr kumimoji="0" lang="en-US" sz="1200" b="0" i="0" u="none" strike="noStrike" kern="1200" cap="none" spc="0" normalizeH="0" baseline="0" noProof="0" smtClean="0">
                <a:ln>
                  <a:noFill/>
                </a:ln>
                <a:solidFill>
                  <a:prstClr val="black"/>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2750049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Palatino Linotype" panose="02040502050505030304" pitchFamily="18"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92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944387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Palatino Linotype" panose="0204050205050503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2489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B3B41-70C5-49CF-BDA0-1F187AE6A7EE}" type="datetimeFigureOut">
              <a:rPr lang="en-US" smtClean="0"/>
              <a:pPr/>
              <a:t>9/22/2025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960265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B3B41-70C5-49CF-BDA0-1F187AE6A7EE}" type="datetimeFigureOut">
              <a:rPr lang="en-US" smtClean="0"/>
              <a:pPr/>
              <a:t>9/22/2025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461347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B3B41-70C5-49CF-BDA0-1F187AE6A7EE}" type="datetimeFigureOut">
              <a:rPr lang="en-US" smtClean="0"/>
              <a:pPr/>
              <a:t>9/22/2025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1093059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6B3B41-70C5-49CF-BDA0-1F187AE6A7EE}" type="datetimeFigureOut">
              <a:rPr lang="en-US" smtClean="0"/>
              <a:pPr/>
              <a:t>9/22/2025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53669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76B3B41-70C5-49CF-BDA0-1F187AE6A7EE}" type="datetimeFigureOut">
              <a:rPr lang="en-US" smtClean="0"/>
              <a:pPr/>
              <a:t>9/22/2025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8F04EEA-7341-4723-96FA-320DD49C8A24}" type="slidenum">
              <a:rPr lang="en-US" smtClean="0"/>
              <a:pPr/>
              <a:t>‹#›</a:t>
            </a:fld>
            <a:endParaRPr lang="en-US"/>
          </a:p>
        </p:txBody>
      </p:sp>
    </p:spTree>
    <p:extLst>
      <p:ext uri="{BB962C8B-B14F-4D97-AF65-F5344CB8AC3E}">
        <p14:creationId xmlns:p14="http://schemas.microsoft.com/office/powerpoint/2010/main" val="392556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B3B41-70C5-49CF-BDA0-1F187AE6A7EE}" type="datetimeFigureOut">
              <a:rPr lang="en-US" smtClean="0"/>
              <a:pPr/>
              <a:t>9/22/2025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357324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029117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B3B41-70C5-49CF-BDA0-1F187AE6A7EE}" type="datetimeFigureOut">
              <a:rPr lang="en-US" smtClean="0"/>
              <a:pPr/>
              <a:t>9/22/2025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4049691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latin typeface="Palatino Linotype" panose="02040502050505030304" pitchFamily="18" charset="0"/>
              </a:defRPr>
            </a:lvl1pPr>
          </a:lstStyle>
          <a:p>
            <a:fld id="{7DFE3906-C280-4912-8467-FC42871B28F7}" type="datetimeFigureOut">
              <a:rPr lang="en-US" smtClean="0"/>
              <a:pPr/>
              <a:t>9/22/2025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latin typeface="Palatino Linotype" panose="02040502050505030304" pitchFamily="18" charset="0"/>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latin typeface="Palatino Linotype" panose="02040502050505030304" pitchFamily="18" charset="0"/>
              </a:defRPr>
            </a:lvl1pPr>
          </a:lstStyle>
          <a:p>
            <a:fld id="{3C0BCF57-69A2-45FF-B112-24A6DEFB90CE}"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13393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Palatino Linotype" panose="02040502050505030304"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Palatino Linotype" panose="02040502050505030304"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Palatino Linotype" panose="02040502050505030304"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Palatino Linotype" panose="02040502050505030304"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Palatino Linotype" panose="02040502050505030304"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Palatino Linotype" panose="02040502050505030304"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Session 3: Lit Reviews and Conceptual Frameworks/Theory</a:t>
            </a:r>
          </a:p>
        </p:txBody>
      </p:sp>
      <p:sp>
        <p:nvSpPr>
          <p:cNvPr id="3" name="Subtitle 2"/>
          <p:cNvSpPr>
            <a:spLocks noGrp="1"/>
          </p:cNvSpPr>
          <p:nvPr>
            <p:ph type="subTitle" idx="1"/>
          </p:nvPr>
        </p:nvSpPr>
        <p:spPr/>
        <p:txBody>
          <a:bodyPr/>
          <a:lstStyle/>
          <a:p>
            <a:r>
              <a:rPr lang="en-US" dirty="0"/>
              <a:t>Ch. 3 Creswell</a:t>
            </a:r>
          </a:p>
        </p:txBody>
      </p:sp>
      <p:sp>
        <p:nvSpPr>
          <p:cNvPr id="5" name="Slide Number Placeholder 4">
            <a:extLst>
              <a:ext uri="{FF2B5EF4-FFF2-40B4-BE49-F238E27FC236}">
                <a16:creationId xmlns:a16="http://schemas.microsoft.com/office/drawing/2014/main" id="{0FAB1EAF-83DF-46E4-97DC-97CD921CBA5D}"/>
              </a:ext>
            </a:extLst>
          </p:cNvPr>
          <p:cNvSpPr>
            <a:spLocks noGrp="1"/>
          </p:cNvSpPr>
          <p:nvPr>
            <p:ph type="sldNum" sz="quarter" idx="12"/>
          </p:nvPr>
        </p:nvSpPr>
        <p:spPr/>
        <p:txBody>
          <a:bodyPr/>
          <a:lstStyle/>
          <a:p>
            <a:fld id="{A1EDF564-CA89-4A40-8A46-6B3DAAA13DCB}" type="slidenum">
              <a:rPr lang="en-US">
                <a:solidFill>
                  <a:prstClr val="black">
                    <a:tint val="75000"/>
                  </a:prstClr>
                </a:solidFill>
              </a:rPr>
              <a:pPr/>
              <a:t>1</a:t>
            </a:fld>
            <a:endParaRPr lang="en-US">
              <a:solidFill>
                <a:prstClr val="black">
                  <a:tint val="75000"/>
                </a:prstClr>
              </a:solidFill>
            </a:endParaRPr>
          </a:p>
        </p:txBody>
      </p:sp>
    </p:spTree>
    <p:extLst>
      <p:ext uri="{BB962C8B-B14F-4D97-AF65-F5344CB8AC3E}">
        <p14:creationId xmlns:p14="http://schemas.microsoft.com/office/powerpoint/2010/main" val="4069508368"/>
      </p:ext>
    </p:extLst>
  </p:cSld>
  <p:clrMapOvr>
    <a:masterClrMapping/>
  </p:clrMapOvr>
  <mc:AlternateContent xmlns:mc="http://schemas.openxmlformats.org/markup-compatibility/2006" xmlns:p14="http://schemas.microsoft.com/office/powerpoint/2010/main">
    <mc:Choice Requires="p14">
      <p:transition spd="slow" p14:dur="2000" advTm="11473"/>
    </mc:Choice>
    <mc:Fallback xmlns="">
      <p:transition spd="slow" advTm="1147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05AE9-6821-4741-870E-C67F601AF8D1}"/>
              </a:ext>
            </a:extLst>
          </p:cNvPr>
          <p:cNvSpPr>
            <a:spLocks noGrp="1"/>
          </p:cNvSpPr>
          <p:nvPr>
            <p:ph type="title"/>
          </p:nvPr>
        </p:nvSpPr>
        <p:spPr/>
        <p:txBody>
          <a:bodyPr/>
          <a:lstStyle/>
          <a:p>
            <a:r>
              <a:rPr lang="en-US" dirty="0"/>
              <a:t>Check in on Research Topics</a:t>
            </a:r>
          </a:p>
        </p:txBody>
      </p:sp>
      <p:sp>
        <p:nvSpPr>
          <p:cNvPr id="3" name="Content Placeholder 2">
            <a:extLst>
              <a:ext uri="{FF2B5EF4-FFF2-40B4-BE49-F238E27FC236}">
                <a16:creationId xmlns:a16="http://schemas.microsoft.com/office/drawing/2014/main" id="{B046B921-7217-45E3-95C7-33E0C91F7157}"/>
              </a:ext>
            </a:extLst>
          </p:cNvPr>
          <p:cNvSpPr>
            <a:spLocks noGrp="1"/>
          </p:cNvSpPr>
          <p:nvPr>
            <p:ph idx="1"/>
          </p:nvPr>
        </p:nvSpPr>
        <p:spPr/>
        <p:txBody>
          <a:bodyPr>
            <a:normAutofit/>
          </a:bodyPr>
          <a:lstStyle/>
          <a:p>
            <a:r>
              <a:rPr lang="en-US" sz="2400" b="1" dirty="0"/>
              <a:t>Thumbs up if</a:t>
            </a:r>
            <a:r>
              <a:rPr lang="en-US" sz="2400" dirty="0"/>
              <a:t>: you’ve got a solid question that you feel confident about</a:t>
            </a:r>
          </a:p>
          <a:p>
            <a:endParaRPr lang="en-US" sz="2400" dirty="0"/>
          </a:p>
          <a:p>
            <a:r>
              <a:rPr lang="en-US" sz="2400" b="1" dirty="0"/>
              <a:t>Thumb middle if</a:t>
            </a:r>
            <a:r>
              <a:rPr lang="en-US" sz="2400" dirty="0"/>
              <a:t>: you’re sure about your topic but not sure about the specific question</a:t>
            </a:r>
          </a:p>
          <a:p>
            <a:endParaRPr lang="en-US" sz="2400" dirty="0"/>
          </a:p>
          <a:p>
            <a:r>
              <a:rPr lang="en-US" sz="2400" b="1" dirty="0"/>
              <a:t>Thumb down if</a:t>
            </a:r>
            <a:r>
              <a:rPr lang="en-US" sz="2400" dirty="0"/>
              <a:t>: you’re struggling and could use some help troubleshooting the question</a:t>
            </a:r>
          </a:p>
        </p:txBody>
      </p:sp>
    </p:spTree>
    <p:extLst>
      <p:ext uri="{BB962C8B-B14F-4D97-AF65-F5344CB8AC3E}">
        <p14:creationId xmlns:p14="http://schemas.microsoft.com/office/powerpoint/2010/main" val="222008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C917DF-A469-4266-8AAC-52836C268C5E}"/>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chemeClr val="tx1">
                    <a:lumMod val="85000"/>
                    <a:lumOff val="15000"/>
                  </a:schemeClr>
                </a:solidFill>
                <a:latin typeface="+mj-lt"/>
              </a:rPr>
              <a:t>Discussion on Laenen article</a:t>
            </a:r>
          </a:p>
        </p:txBody>
      </p:sp>
      <p:pic>
        <p:nvPicPr>
          <p:cNvPr id="5" name="Picture 4" descr="Web of wires showing connections between groups and singles">
            <a:extLst>
              <a:ext uri="{FF2B5EF4-FFF2-40B4-BE49-F238E27FC236}">
                <a16:creationId xmlns:a16="http://schemas.microsoft.com/office/drawing/2014/main" id="{289B4D9A-E735-4211-91D5-612A1C478C47}"/>
              </a:ext>
            </a:extLst>
          </p:cNvPr>
          <p:cNvPicPr>
            <a:picLocks noChangeAspect="1"/>
          </p:cNvPicPr>
          <p:nvPr/>
        </p:nvPicPr>
        <p:blipFill rotWithShape="1">
          <a:blip r:embed="rId2"/>
          <a:srcRect l="21632" r="6230" b="-2"/>
          <a:stretch/>
        </p:blipFill>
        <p:spPr>
          <a:xfrm>
            <a:off x="633999" y="640081"/>
            <a:ext cx="5462001" cy="5054156"/>
          </a:xfrm>
          <a:prstGeom prst="rect">
            <a:avLst/>
          </a:prstGeom>
        </p:spPr>
      </p:pic>
      <p:cxnSp>
        <p:nvCxnSpPr>
          <p:cNvPr id="18" name="Straight Connector 17">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85B92BC-678C-4E14-97E6-3227DEF86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2644120-A6B9-4D5C-8A60-E2F4CC220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7444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0B222-BEF8-4FF2-9874-510DBAD0A76A}"/>
              </a:ext>
            </a:extLst>
          </p:cNvPr>
          <p:cNvSpPr>
            <a:spLocks noGrp="1"/>
          </p:cNvSpPr>
          <p:nvPr>
            <p:ph type="ctrTitle"/>
          </p:nvPr>
        </p:nvSpPr>
        <p:spPr/>
        <p:txBody>
          <a:bodyPr/>
          <a:lstStyle/>
          <a:p>
            <a:r>
              <a:rPr lang="en-US" dirty="0"/>
              <a:t>Theoretical Frameworks &amp; Hypotheses</a:t>
            </a:r>
          </a:p>
        </p:txBody>
      </p:sp>
      <p:sp>
        <p:nvSpPr>
          <p:cNvPr id="3" name="Subtitle 2">
            <a:extLst>
              <a:ext uri="{FF2B5EF4-FFF2-40B4-BE49-F238E27FC236}">
                <a16:creationId xmlns:a16="http://schemas.microsoft.com/office/drawing/2014/main" id="{516D84E1-B30E-4EAC-8448-571C23B0D9E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3381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871538" y="366622"/>
            <a:ext cx="10245036" cy="1143000"/>
          </a:xfrm>
        </p:spPr>
        <p:txBody>
          <a:bodyPr/>
          <a:lstStyle/>
          <a:p>
            <a:r>
              <a:rPr lang="en-US" altLang="en-US" b="1" dirty="0"/>
              <a:t>Initial Steps to Set Up Your Research</a:t>
            </a:r>
          </a:p>
        </p:txBody>
      </p:sp>
      <p:sp>
        <p:nvSpPr>
          <p:cNvPr id="2053" name="Rectangle 5"/>
          <p:cNvSpPr>
            <a:spLocks noGrp="1" noChangeArrowheads="1"/>
          </p:cNvSpPr>
          <p:nvPr>
            <p:ph idx="1"/>
          </p:nvPr>
        </p:nvSpPr>
        <p:spPr>
          <a:xfrm>
            <a:off x="1157288" y="2021135"/>
            <a:ext cx="9959286" cy="4803775"/>
          </a:xfrm>
        </p:spPr>
        <p:txBody>
          <a:bodyPr>
            <a:normAutofit/>
          </a:bodyPr>
          <a:lstStyle/>
          <a:p>
            <a:pPr marL="609600" indent="-609600">
              <a:buFontTx/>
              <a:buAutoNum type="arabicPeriod"/>
            </a:pPr>
            <a:r>
              <a:rPr lang="en-US" altLang="en-US" dirty="0"/>
              <a:t>Specify the policy problem &amp; the research question.</a:t>
            </a:r>
          </a:p>
          <a:p>
            <a:pPr marL="609600" indent="-609600">
              <a:buFontTx/>
              <a:buAutoNum type="arabicPeriod"/>
            </a:pPr>
            <a:r>
              <a:rPr lang="en-US" altLang="en-US" dirty="0"/>
              <a:t>Conduct a literature review.</a:t>
            </a:r>
          </a:p>
          <a:p>
            <a:pPr marL="609600" indent="-609600">
              <a:buFontTx/>
              <a:buAutoNum type="arabicPeriod"/>
            </a:pPr>
            <a:r>
              <a:rPr lang="en-US" altLang="en-US" dirty="0">
                <a:highlight>
                  <a:srgbClr val="FFFF00"/>
                </a:highlight>
              </a:rPr>
              <a:t>Propose a suitable explanation/theory for phenomena under study.</a:t>
            </a:r>
          </a:p>
          <a:p>
            <a:pPr marL="609600" indent="-609600">
              <a:buFontTx/>
              <a:buAutoNum type="arabicPeriod"/>
            </a:pPr>
            <a:r>
              <a:rPr lang="en-US" altLang="en-US" dirty="0">
                <a:highlight>
                  <a:srgbClr val="FFFF00"/>
                </a:highlight>
              </a:rPr>
              <a:t>Formulate testable hypotheses.</a:t>
            </a:r>
          </a:p>
          <a:p>
            <a:pPr marL="0" indent="0">
              <a:lnSpc>
                <a:spcPct val="120000"/>
              </a:lnSpc>
              <a:buNone/>
            </a:pPr>
            <a:endParaRPr lang="en-US" altLang="ko-KR" dirty="0">
              <a:ea typeface="굴림" pitchFamily="34" charset="-127"/>
              <a:cs typeface="Times New Roman" panose="02020603050405020304" pitchFamily="18" charset="0"/>
            </a:endParaRPr>
          </a:p>
          <a:p>
            <a:pPr marL="0" indent="0">
              <a:lnSpc>
                <a:spcPct val="120000"/>
              </a:lnSpc>
              <a:buNone/>
            </a:pPr>
            <a:r>
              <a:rPr lang="en-US" altLang="ko-KR" dirty="0">
                <a:ea typeface="굴림" pitchFamily="34" charset="-127"/>
                <a:cs typeface="Times New Roman" panose="02020603050405020304" pitchFamily="18" charset="0"/>
              </a:rPr>
              <a:t>A </a:t>
            </a:r>
            <a:r>
              <a:rPr lang="en-US" altLang="ko-KR" b="1" dirty="0">
                <a:ea typeface="굴림" pitchFamily="34" charset="-127"/>
                <a:cs typeface="Times New Roman" panose="02020603050405020304" pitchFamily="18" charset="0"/>
              </a:rPr>
              <a:t>hypothesis</a:t>
            </a:r>
            <a:r>
              <a:rPr lang="en-US" altLang="ko-KR" dirty="0">
                <a:ea typeface="굴림" pitchFamily="34" charset="-127"/>
                <a:cs typeface="Times New Roman" panose="02020603050405020304" pitchFamily="18" charset="0"/>
              </a:rPr>
              <a:t> is an explicit statement that indicates the </a:t>
            </a:r>
            <a:r>
              <a:rPr lang="en-US" altLang="ko-KR" b="1" dirty="0">
                <a:ea typeface="굴림" pitchFamily="34" charset="-127"/>
                <a:cs typeface="Times New Roman" panose="02020603050405020304" pitchFamily="18" charset="0"/>
              </a:rPr>
              <a:t>variables of interest </a:t>
            </a:r>
            <a:r>
              <a:rPr lang="en-US" altLang="ko-KR" dirty="0">
                <a:ea typeface="굴림" pitchFamily="34" charset="-127"/>
                <a:cs typeface="Times New Roman" panose="02020603050405020304" pitchFamily="18" charset="0"/>
              </a:rPr>
              <a:t>are </a:t>
            </a:r>
            <a:r>
              <a:rPr lang="en-US" altLang="ko-KR" b="1" dirty="0">
                <a:ea typeface="굴림" pitchFamily="34" charset="-127"/>
                <a:cs typeface="Times New Roman" panose="02020603050405020304" pitchFamily="18" charset="0"/>
              </a:rPr>
              <a:t>related.</a:t>
            </a:r>
          </a:p>
          <a:p>
            <a:pPr lvl="1">
              <a:lnSpc>
                <a:spcPct val="120000"/>
              </a:lnSpc>
              <a:buFontTx/>
              <a:buChar char="-"/>
            </a:pPr>
            <a:r>
              <a:rPr lang="en-US" altLang="ko-KR" b="1" dirty="0">
                <a:solidFill>
                  <a:srgbClr val="FF0000"/>
                </a:solidFill>
                <a:ea typeface="굴림" pitchFamily="34" charset="-127"/>
                <a:cs typeface="Times New Roman" panose="02020603050405020304" pitchFamily="18" charset="0"/>
              </a:rPr>
              <a:t>They may not turn out to be correct or true (empirically)</a:t>
            </a:r>
          </a:p>
          <a:p>
            <a:pPr marL="0" indent="0">
              <a:lnSpc>
                <a:spcPct val="80000"/>
              </a:lnSpc>
              <a:buNone/>
            </a:pPr>
            <a:endParaRPr lang="en-US" altLang="ko-KR" dirty="0">
              <a:solidFill>
                <a:schemeClr val="tx2"/>
              </a:solidFill>
              <a:ea typeface="굴림" pitchFamily="34" charset="-127"/>
              <a:cs typeface="Times New Roman" panose="02020603050405020304" pitchFamily="18" charset="0"/>
            </a:endParaRPr>
          </a:p>
          <a:p>
            <a:pPr marL="609600" indent="-609600">
              <a:buFontTx/>
              <a:buAutoNum type="arabicPeriod"/>
            </a:pPr>
            <a:endParaRPr lang="en-US" altLang="en-US" dirty="0"/>
          </a:p>
        </p:txBody>
      </p:sp>
      <p:sp>
        <p:nvSpPr>
          <p:cNvPr id="6" name="Slide Number Placeholder 5"/>
          <p:cNvSpPr>
            <a:spLocks noGrp="1"/>
          </p:cNvSpPr>
          <p:nvPr>
            <p:ph type="sldNum" sz="quarter" idx="12"/>
          </p:nvPr>
        </p:nvSpPr>
        <p:spPr/>
        <p:txBody>
          <a:bodyPr/>
          <a:lstStyle/>
          <a:p>
            <a:fld id="{7B124A5F-B443-4975-BD7E-8D6CA19A168E}" type="slidenum">
              <a:rPr lang="en-US" altLang="en-US">
                <a:solidFill>
                  <a:prstClr val="black">
                    <a:tint val="75000"/>
                  </a:prstClr>
                </a:solidFill>
              </a:rPr>
              <a:pPr/>
              <a:t>5</a:t>
            </a:fld>
            <a:endParaRPr lang="en-US" altLang="en-US">
              <a:solidFill>
                <a:prstClr val="black">
                  <a:tint val="75000"/>
                </a:prstClr>
              </a:solidFill>
            </a:endParaRPr>
          </a:p>
        </p:txBody>
      </p:sp>
    </p:spTree>
    <p:custDataLst>
      <p:tags r:id="rId1"/>
    </p:custDataLst>
    <p:extLst>
      <p:ext uri="{BB962C8B-B14F-4D97-AF65-F5344CB8AC3E}">
        <p14:creationId xmlns:p14="http://schemas.microsoft.com/office/powerpoint/2010/main" val="508524789"/>
      </p:ext>
    </p:extLst>
  </p:cSld>
  <p:clrMapOvr>
    <a:masterClrMapping/>
  </p:clrMapOvr>
  <mc:AlternateContent xmlns:mc="http://schemas.openxmlformats.org/markup-compatibility/2006" xmlns:p14="http://schemas.microsoft.com/office/powerpoint/2010/main">
    <mc:Choice Requires="p14">
      <p:transition spd="slow" p14:dur="2000" advTm="5019"/>
    </mc:Choice>
    <mc:Fallback xmlns="">
      <p:transition spd="slow" advTm="50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781175" y="228600"/>
            <a:ext cx="7886700" cy="1325563"/>
          </a:xfrm>
        </p:spPr>
        <p:txBody>
          <a:bodyPr>
            <a:normAutofit/>
          </a:bodyPr>
          <a:lstStyle/>
          <a:p>
            <a:r>
              <a:rPr lang="en-US" altLang="en-US" sz="3600" b="1" dirty="0"/>
              <a:t>Proposing Explanations &amp; Variables</a:t>
            </a:r>
          </a:p>
        </p:txBody>
      </p:sp>
      <p:sp>
        <p:nvSpPr>
          <p:cNvPr id="14339" name="Rectangle 3"/>
          <p:cNvSpPr>
            <a:spLocks noGrp="1" noChangeArrowheads="1"/>
          </p:cNvSpPr>
          <p:nvPr>
            <p:ph idx="1"/>
          </p:nvPr>
        </p:nvSpPr>
        <p:spPr>
          <a:xfrm>
            <a:off x="1257300" y="1882806"/>
            <a:ext cx="10075068" cy="5227608"/>
          </a:xfrm>
        </p:spPr>
        <p:txBody>
          <a:bodyPr>
            <a:normAutofit/>
          </a:bodyPr>
          <a:lstStyle/>
          <a:p>
            <a:pPr>
              <a:lnSpc>
                <a:spcPct val="120000"/>
              </a:lnSpc>
            </a:pPr>
            <a:r>
              <a:rPr lang="en-US" altLang="en-US" dirty="0"/>
              <a:t>Proposing an explanation involves identifying other phenomena that we think will help us account for the object of our research and then specifying how and why these two (or more) phenomena are related.</a:t>
            </a:r>
          </a:p>
          <a:p>
            <a:pPr>
              <a:lnSpc>
                <a:spcPct val="90000"/>
              </a:lnSpc>
            </a:pPr>
            <a:endParaRPr lang="en-US" altLang="en-US" dirty="0"/>
          </a:p>
          <a:p>
            <a:pPr marL="0" indent="0">
              <a:buNone/>
            </a:pPr>
            <a:endParaRPr lang="en-US" altLang="en-US" dirty="0"/>
          </a:p>
        </p:txBody>
      </p:sp>
      <p:sp>
        <p:nvSpPr>
          <p:cNvPr id="6" name="Slide Number Placeholder 5"/>
          <p:cNvSpPr>
            <a:spLocks noGrp="1"/>
          </p:cNvSpPr>
          <p:nvPr>
            <p:ph type="sldNum" sz="quarter" idx="12"/>
          </p:nvPr>
        </p:nvSpPr>
        <p:spPr/>
        <p:txBody>
          <a:bodyPr/>
          <a:lstStyle/>
          <a:p>
            <a:fld id="{B460F32C-3CFF-4600-8E36-AAE78885F072}" type="slidenum">
              <a:rPr lang="en-US" altLang="en-US">
                <a:solidFill>
                  <a:prstClr val="black">
                    <a:tint val="75000"/>
                  </a:prstClr>
                </a:solidFill>
              </a:rPr>
              <a:pPr/>
              <a:t>6</a:t>
            </a:fld>
            <a:endParaRPr lang="en-US" altLang="en-US">
              <a:solidFill>
                <a:prstClr val="black">
                  <a:tint val="75000"/>
                </a:prstClr>
              </a:solidFill>
            </a:endParaRPr>
          </a:p>
        </p:txBody>
      </p:sp>
    </p:spTree>
    <p:custDataLst>
      <p:tags r:id="rId1"/>
    </p:custDataLst>
    <p:extLst>
      <p:ext uri="{BB962C8B-B14F-4D97-AF65-F5344CB8AC3E}">
        <p14:creationId xmlns:p14="http://schemas.microsoft.com/office/powerpoint/2010/main" val="3883887297"/>
      </p:ext>
    </p:extLst>
  </p:cSld>
  <p:clrMapOvr>
    <a:masterClrMapping/>
  </p:clrMapOvr>
  <mc:AlternateContent xmlns:mc="http://schemas.openxmlformats.org/markup-compatibility/2006" xmlns:p14="http://schemas.microsoft.com/office/powerpoint/2010/main">
    <mc:Choice Requires="p14">
      <p:transition spd="slow" p14:dur="2000" advTm="217744"/>
    </mc:Choice>
    <mc:Fallback xmlns="">
      <p:transition spd="slow" advTm="21774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F5E1-F6D9-FB91-93F9-50FE6AC3CEE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8A7EF0-31DE-BFAD-6C57-97402A679E99}"/>
              </a:ext>
            </a:extLst>
          </p:cNvPr>
          <p:cNvSpPr>
            <a:spLocks noGrp="1"/>
          </p:cNvSpPr>
          <p:nvPr>
            <p:ph idx="1"/>
          </p:nvPr>
        </p:nvSpPr>
        <p:spPr/>
        <p:txBody>
          <a:bodyPr/>
          <a:lstStyle/>
          <a:p>
            <a:pPr>
              <a:lnSpc>
                <a:spcPct val="120000"/>
              </a:lnSpc>
            </a:pPr>
            <a:endParaRPr lang="en-US" altLang="en-US" sz="2400" b="1" dirty="0"/>
          </a:p>
          <a:p>
            <a:pPr>
              <a:lnSpc>
                <a:spcPct val="120000"/>
              </a:lnSpc>
            </a:pPr>
            <a:r>
              <a:rPr lang="en-US" altLang="en-US" sz="2400" b="1" dirty="0"/>
              <a:t>Dependent variable(DV):  </a:t>
            </a:r>
            <a:r>
              <a:rPr lang="en-US" altLang="en-US" sz="2400" dirty="0"/>
              <a:t>the phenomenon (e.g. characteristics or behaviors of the research object) the researcher is interested in explaining and predicting</a:t>
            </a:r>
          </a:p>
          <a:p>
            <a:pPr marL="0" indent="0">
              <a:lnSpc>
                <a:spcPct val="120000"/>
              </a:lnSpc>
              <a:buNone/>
            </a:pPr>
            <a:endParaRPr lang="en-US" altLang="en-US" sz="2400" dirty="0"/>
          </a:p>
          <a:p>
            <a:r>
              <a:rPr lang="en-US" altLang="en-US" sz="2400" b="1" dirty="0"/>
              <a:t>Independent variables (explanatory variables): </a:t>
            </a:r>
            <a:r>
              <a:rPr lang="en-US" altLang="en-US" sz="2400" dirty="0"/>
              <a:t>variables (phenomena) that influence or explain the dependent variable.  </a:t>
            </a:r>
            <a:r>
              <a:rPr lang="en-US" altLang="en-US" sz="2400" dirty="0">
                <a:sym typeface="Wingdings" panose="05000000000000000000" pitchFamily="2" charset="2"/>
              </a:rPr>
              <a:t> usually more than one phenomenon is needed to explain the DV</a:t>
            </a:r>
            <a:endParaRPr lang="en-US" altLang="en-US" sz="2400" dirty="0"/>
          </a:p>
          <a:p>
            <a:endParaRPr lang="en-US" dirty="0"/>
          </a:p>
        </p:txBody>
      </p:sp>
    </p:spTree>
    <p:extLst>
      <p:ext uri="{BB962C8B-B14F-4D97-AF65-F5344CB8AC3E}">
        <p14:creationId xmlns:p14="http://schemas.microsoft.com/office/powerpoint/2010/main" val="3504916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5C34-F362-4989-886E-F5D11A8752B0}"/>
              </a:ext>
            </a:extLst>
          </p:cNvPr>
          <p:cNvSpPr>
            <a:spLocks noGrp="1"/>
          </p:cNvSpPr>
          <p:nvPr>
            <p:ph type="title"/>
          </p:nvPr>
        </p:nvSpPr>
        <p:spPr>
          <a:xfrm>
            <a:off x="1097280" y="286603"/>
            <a:ext cx="10058400" cy="1450757"/>
          </a:xfrm>
        </p:spPr>
        <p:txBody>
          <a:bodyPr>
            <a:normAutofit/>
          </a:bodyPr>
          <a:lstStyle/>
          <a:p>
            <a:r>
              <a:rPr lang="en-US" dirty="0"/>
              <a:t>Discussion</a:t>
            </a:r>
          </a:p>
        </p:txBody>
      </p:sp>
      <p:sp>
        <p:nvSpPr>
          <p:cNvPr id="3" name="Content Placeholder 2">
            <a:extLst>
              <a:ext uri="{FF2B5EF4-FFF2-40B4-BE49-F238E27FC236}">
                <a16:creationId xmlns:a16="http://schemas.microsoft.com/office/drawing/2014/main" id="{A095A070-EF94-4725-9758-55B740C9B118}"/>
              </a:ext>
            </a:extLst>
          </p:cNvPr>
          <p:cNvSpPr>
            <a:spLocks noGrp="1"/>
          </p:cNvSpPr>
          <p:nvPr>
            <p:ph idx="1"/>
          </p:nvPr>
        </p:nvSpPr>
        <p:spPr>
          <a:xfrm>
            <a:off x="1097279" y="1845734"/>
            <a:ext cx="6454987" cy="4023360"/>
          </a:xfrm>
        </p:spPr>
        <p:txBody>
          <a:bodyPr>
            <a:normAutofit/>
          </a:bodyPr>
          <a:lstStyle/>
          <a:p>
            <a:endParaRPr lang="en-US" sz="2200" dirty="0"/>
          </a:p>
          <a:p>
            <a:r>
              <a:rPr lang="en-US" sz="2200" dirty="0"/>
              <a:t>Give me examples of potential independent and dependent variables (can be anything, doesn’t have to be related to your project)</a:t>
            </a:r>
          </a:p>
          <a:p>
            <a:endParaRPr lang="en-US" sz="2200" dirty="0"/>
          </a:p>
          <a:p>
            <a:r>
              <a:rPr lang="en-US" sz="2200" dirty="0"/>
              <a:t>What would a graph look like if you plotted outcome on the y axis and the independent var on the x axis?</a:t>
            </a:r>
          </a:p>
          <a:p>
            <a:r>
              <a:rPr lang="en-US" sz="2200" dirty="0"/>
              <a:t> </a:t>
            </a:r>
          </a:p>
        </p:txBody>
      </p:sp>
      <p:pic>
        <p:nvPicPr>
          <p:cNvPr id="5" name="Picture 4" descr="Line chart&#10;&#10;Description automatically generated with low confidence">
            <a:extLst>
              <a:ext uri="{FF2B5EF4-FFF2-40B4-BE49-F238E27FC236}">
                <a16:creationId xmlns:a16="http://schemas.microsoft.com/office/drawing/2014/main" id="{32EE9463-B8C2-435E-A673-7B8760EA244F}"/>
              </a:ext>
            </a:extLst>
          </p:cNvPr>
          <p:cNvPicPr>
            <a:picLocks noChangeAspect="1"/>
          </p:cNvPicPr>
          <p:nvPr/>
        </p:nvPicPr>
        <p:blipFill>
          <a:blip r:embed="rId2"/>
          <a:stretch>
            <a:fillRect/>
          </a:stretch>
        </p:blipFill>
        <p:spPr>
          <a:xfrm>
            <a:off x="7977708" y="2543175"/>
            <a:ext cx="4033802" cy="2093734"/>
          </a:xfrm>
          <a:prstGeom prst="rect">
            <a:avLst/>
          </a:prstGeom>
        </p:spPr>
      </p:pic>
      <p:sp>
        <p:nvSpPr>
          <p:cNvPr id="7" name="TextBox 6">
            <a:extLst>
              <a:ext uri="{FF2B5EF4-FFF2-40B4-BE49-F238E27FC236}">
                <a16:creationId xmlns:a16="http://schemas.microsoft.com/office/drawing/2014/main" id="{7602353C-E936-4BE6-94AA-E2E1F7A5412E}"/>
              </a:ext>
            </a:extLst>
          </p:cNvPr>
          <p:cNvSpPr txBox="1"/>
          <p:nvPr/>
        </p:nvSpPr>
        <p:spPr>
          <a:xfrm>
            <a:off x="7872413" y="2887918"/>
            <a:ext cx="1214437" cy="969496"/>
          </a:xfrm>
          <a:prstGeom prst="rect">
            <a:avLst/>
          </a:prstGeom>
          <a:solidFill>
            <a:schemeClr val="bg1"/>
          </a:solidFill>
        </p:spPr>
        <p:txBody>
          <a:bodyPr wrap="square" rtlCol="0">
            <a:spAutoFit/>
          </a:bodyPr>
          <a:lstStyle/>
          <a:p>
            <a:r>
              <a:rPr lang="en-US" sz="1900" b="1" dirty="0">
                <a:latin typeface="Palatino Linotype" panose="02040502050505030304" pitchFamily="18" charset="0"/>
              </a:rPr>
              <a:t>Grade on final paper</a:t>
            </a:r>
          </a:p>
        </p:txBody>
      </p:sp>
      <p:sp>
        <p:nvSpPr>
          <p:cNvPr id="8" name="TextBox 7">
            <a:extLst>
              <a:ext uri="{FF2B5EF4-FFF2-40B4-BE49-F238E27FC236}">
                <a16:creationId xmlns:a16="http://schemas.microsoft.com/office/drawing/2014/main" id="{63F20F63-1BF5-41AC-85E2-9C6A01BFE9E6}"/>
              </a:ext>
            </a:extLst>
          </p:cNvPr>
          <p:cNvSpPr txBox="1"/>
          <p:nvPr/>
        </p:nvSpPr>
        <p:spPr>
          <a:xfrm>
            <a:off x="9086850" y="4152161"/>
            <a:ext cx="2571750" cy="677108"/>
          </a:xfrm>
          <a:prstGeom prst="rect">
            <a:avLst/>
          </a:prstGeom>
          <a:solidFill>
            <a:schemeClr val="bg1"/>
          </a:solidFill>
        </p:spPr>
        <p:txBody>
          <a:bodyPr wrap="square" rtlCol="0">
            <a:spAutoFit/>
          </a:bodyPr>
          <a:lstStyle/>
          <a:p>
            <a:r>
              <a:rPr lang="en-US" sz="1900" b="1" dirty="0">
                <a:latin typeface="Palatino Linotype" panose="02040502050505030304" pitchFamily="18" charset="0"/>
              </a:rPr>
              <a:t>Time spent in office hours</a:t>
            </a:r>
          </a:p>
        </p:txBody>
      </p:sp>
    </p:spTree>
    <p:extLst>
      <p:ext uri="{BB962C8B-B14F-4D97-AF65-F5344CB8AC3E}">
        <p14:creationId xmlns:p14="http://schemas.microsoft.com/office/powerpoint/2010/main" val="184818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r>
              <a:rPr lang="en-US" altLang="en-US" sz="3200" b="1" dirty="0"/>
              <a:t>Proposing Explanations &amp; Variables</a:t>
            </a:r>
            <a:endParaRPr lang="en-US" altLang="ko-KR" sz="2000" b="1" dirty="0">
              <a:solidFill>
                <a:schemeClr val="hlink"/>
              </a:solidFill>
              <a:ea typeface="굴림" pitchFamily="34" charset="-127"/>
            </a:endParaRPr>
          </a:p>
        </p:txBody>
      </p:sp>
      <p:sp>
        <p:nvSpPr>
          <p:cNvPr id="11" name="Slide Number Placeholder 10">
            <a:extLst>
              <a:ext uri="{FF2B5EF4-FFF2-40B4-BE49-F238E27FC236}">
                <a16:creationId xmlns:a16="http://schemas.microsoft.com/office/drawing/2014/main" id="{7F760749-613C-4826-8D24-B78D8AB3CB62}"/>
              </a:ext>
            </a:extLst>
          </p:cNvPr>
          <p:cNvSpPr>
            <a:spLocks noGrp="1"/>
          </p:cNvSpPr>
          <p:nvPr>
            <p:ph type="sldNum" sz="quarter" idx="12"/>
          </p:nvPr>
        </p:nvSpPr>
        <p:spPr/>
        <p:txBody>
          <a:bodyPr/>
          <a:lstStyle/>
          <a:p>
            <a:fld id="{A1EDF564-CA89-4A40-8A46-6B3DAAA13DCB}" type="slidenum">
              <a:rPr lang="en-US">
                <a:solidFill>
                  <a:prstClr val="black">
                    <a:tint val="75000"/>
                  </a:prstClr>
                </a:solidFill>
              </a:rPr>
              <a:pPr/>
              <a:t>9</a:t>
            </a:fld>
            <a:endParaRPr lang="en-US">
              <a:solidFill>
                <a:prstClr val="black">
                  <a:tint val="75000"/>
                </a:prstClr>
              </a:solidFill>
            </a:endParaRPr>
          </a:p>
        </p:txBody>
      </p:sp>
      <p:sp>
        <p:nvSpPr>
          <p:cNvPr id="14339" name="Rectangle 5"/>
          <p:cNvSpPr>
            <a:spLocks noChangeArrowheads="1"/>
          </p:cNvSpPr>
          <p:nvPr/>
        </p:nvSpPr>
        <p:spPr bwMode="auto">
          <a:xfrm>
            <a:off x="2863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endParaRPr lang="en-US" altLang="ko-KR" sz="2000" b="1" dirty="0">
              <a:solidFill>
                <a:srgbClr val="44546A"/>
              </a:solidFill>
              <a:latin typeface="Palatino Linotype" panose="02040502050505030304" pitchFamily="18" charset="0"/>
              <a:ea typeface="굴림" pitchFamily="34" charset="-127"/>
            </a:endParaRPr>
          </a:p>
        </p:txBody>
      </p:sp>
      <p:sp>
        <p:nvSpPr>
          <p:cNvPr id="14340" name="Rectangle 2"/>
          <p:cNvSpPr txBox="1">
            <a:spLocks noChangeArrowheads="1"/>
          </p:cNvSpPr>
          <p:nvPr/>
        </p:nvSpPr>
        <p:spPr bwMode="auto">
          <a:xfrm>
            <a:off x="979517" y="1851311"/>
            <a:ext cx="10487025" cy="472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r>
              <a:rPr lang="en-US" altLang="ko-KR" sz="3200" b="1" dirty="0">
                <a:solidFill>
                  <a:prstClr val="black"/>
                </a:solidFill>
                <a:latin typeface="Palatino Linotype" panose="02040502050505030304" pitchFamily="18" charset="0"/>
                <a:ea typeface="굴림" pitchFamily="34" charset="-127"/>
                <a:cs typeface="Times New Roman" panose="02020603050405020304" pitchFamily="18" charset="0"/>
              </a:rPr>
              <a:t>Control Variables: </a:t>
            </a:r>
            <a:r>
              <a:rPr lang="en-US" altLang="ko-KR" sz="3200" dirty="0">
                <a:solidFill>
                  <a:prstClr val="black"/>
                </a:solidFill>
                <a:latin typeface="Palatino Linotype" panose="02040502050505030304" pitchFamily="18" charset="0"/>
                <a:ea typeface="굴림" pitchFamily="34" charset="-127"/>
                <a:cs typeface="Times New Roman" panose="02020603050405020304" pitchFamily="18" charset="0"/>
              </a:rPr>
              <a:t>A means of ruling out variables that are not of immediate interest</a:t>
            </a:r>
          </a:p>
          <a:p>
            <a:r>
              <a:rPr lang="en-US" altLang="ko-KR" sz="3200" dirty="0">
                <a:solidFill>
                  <a:prstClr val="black"/>
                </a:solidFill>
                <a:latin typeface="Palatino Linotype" panose="02040502050505030304" pitchFamily="18" charset="0"/>
                <a:ea typeface="굴림" pitchFamily="34" charset="-127"/>
                <a:cs typeface="Times New Roman" panose="02020603050405020304" pitchFamily="18" charset="0"/>
              </a:rPr>
              <a:t>	Language for Experiments</a:t>
            </a:r>
          </a:p>
          <a:p>
            <a:r>
              <a:rPr lang="en-US" altLang="ko-KR" sz="3200" dirty="0">
                <a:solidFill>
                  <a:prstClr val="black"/>
                </a:solidFill>
                <a:latin typeface="Palatino Linotype" panose="02040502050505030304" pitchFamily="18" charset="0"/>
                <a:ea typeface="굴림" pitchFamily="34" charset="-127"/>
                <a:cs typeface="Times New Roman" panose="02020603050405020304" pitchFamily="18" charset="0"/>
              </a:rPr>
              <a:t>		More accurately – covariates </a:t>
            </a:r>
          </a:p>
          <a:p>
            <a:r>
              <a:rPr lang="en-US" altLang="ko-KR" sz="3200" dirty="0">
                <a:solidFill>
                  <a:prstClr val="black"/>
                </a:solidFill>
                <a:latin typeface="Palatino Linotype" panose="02040502050505030304" pitchFamily="18" charset="0"/>
                <a:ea typeface="굴림" pitchFamily="34" charset="-127"/>
                <a:cs typeface="Times New Roman" panose="02020603050405020304" pitchFamily="18" charset="0"/>
              </a:rPr>
              <a:t>			Potential confounders</a:t>
            </a:r>
          </a:p>
          <a:p>
            <a:endPar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endParaRPr>
          </a:p>
          <a:p>
            <a:endPar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endParaRPr>
          </a:p>
          <a:p>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	</a:t>
            </a:r>
          </a:p>
        </p:txBody>
      </p:sp>
    </p:spTree>
    <p:custDataLst>
      <p:tags r:id="rId1"/>
    </p:custDataLst>
    <p:extLst>
      <p:ext uri="{BB962C8B-B14F-4D97-AF65-F5344CB8AC3E}">
        <p14:creationId xmlns:p14="http://schemas.microsoft.com/office/powerpoint/2010/main" val="2641587180"/>
      </p:ext>
    </p:extLst>
  </p:cSld>
  <p:clrMapOvr>
    <a:masterClrMapping/>
  </p:clrMapOvr>
  <p:transition advTm="33505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AE77C-FDCB-5093-DD0D-1E27BADCC18F}"/>
              </a:ext>
            </a:extLst>
          </p:cNvPr>
          <p:cNvSpPr>
            <a:spLocks noGrp="1"/>
          </p:cNvSpPr>
          <p:nvPr>
            <p:ph type="title"/>
          </p:nvPr>
        </p:nvSpPr>
        <p:spPr/>
        <p:txBody>
          <a:bodyPr/>
          <a:lstStyle/>
          <a:p>
            <a:r>
              <a:rPr lang="en-US" dirty="0"/>
              <a:t>Covariates</a:t>
            </a:r>
          </a:p>
        </p:txBody>
      </p:sp>
      <p:sp>
        <p:nvSpPr>
          <p:cNvPr id="3" name="Content Placeholder 2">
            <a:extLst>
              <a:ext uri="{FF2B5EF4-FFF2-40B4-BE49-F238E27FC236}">
                <a16:creationId xmlns:a16="http://schemas.microsoft.com/office/drawing/2014/main" id="{5C1D91DD-CA90-0129-AD80-FACBCA9CD98A}"/>
              </a:ext>
            </a:extLst>
          </p:cNvPr>
          <p:cNvSpPr>
            <a:spLocks noGrp="1"/>
          </p:cNvSpPr>
          <p:nvPr>
            <p:ph idx="1"/>
          </p:nvPr>
        </p:nvSpPr>
        <p:spPr/>
        <p:txBody>
          <a:bodyPr/>
          <a:lstStyle/>
          <a:p>
            <a:pPr marL="342900" indent="-342900">
              <a:lnSpc>
                <a:spcPts val="2400"/>
              </a:lnSpc>
              <a:buFontTx/>
              <a:buChar char="-"/>
            </a:pPr>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They are variables that also affect dependent variables and may also be correlated with independent variables </a:t>
            </a:r>
          </a:p>
          <a:p>
            <a:pPr marL="342900" indent="-342900">
              <a:lnSpc>
                <a:spcPts val="2400"/>
              </a:lnSpc>
              <a:buFontTx/>
              <a:buChar char="-"/>
            </a:pPr>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However, they are not of immediate interests of your research project. </a:t>
            </a:r>
            <a:r>
              <a:rPr lang="en-US" altLang="ko-KR" sz="2000" dirty="0">
                <a:solidFill>
                  <a:prstClr val="black"/>
                </a:solidFill>
                <a:latin typeface="Palatino Linotype" panose="02040502050505030304" pitchFamily="18" charset="0"/>
              </a:rPr>
              <a:t>Y</a:t>
            </a:r>
            <a:r>
              <a:rPr lang="en-US" altLang="en-US" sz="2000" dirty="0">
                <a:solidFill>
                  <a:prstClr val="black"/>
                </a:solidFill>
                <a:latin typeface="Palatino Linotype" panose="02040502050505030304" pitchFamily="18" charset="0"/>
              </a:rPr>
              <a:t>ou need to rule out these alternative explanations. Otherwise, they will threaten the validity of your findings.  </a:t>
            </a:r>
          </a:p>
          <a:p>
            <a:endPar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endParaRPr>
          </a:p>
          <a:p>
            <a:r>
              <a:rPr lang="en-US" altLang="en-US" sz="2800" b="1" dirty="0">
                <a:solidFill>
                  <a:prstClr val="black"/>
                </a:solidFill>
                <a:latin typeface="Palatino Linotype" panose="02040502050505030304" pitchFamily="18" charset="0"/>
              </a:rPr>
              <a:t>In your research, you generate hypotheses regarding variables of interests.</a:t>
            </a:r>
            <a:r>
              <a:rPr lang="en-US" altLang="en-US" sz="2800" b="1" i="1" dirty="0">
                <a:solidFill>
                  <a:prstClr val="black"/>
                </a:solidFill>
                <a:latin typeface="Palatino Linotype" panose="02040502050505030304" pitchFamily="18" charset="0"/>
              </a:rPr>
              <a:t> You don’t need to propose hypotheses for control variables.</a:t>
            </a:r>
          </a:p>
          <a:p>
            <a:endParaRPr lang="en-US" dirty="0"/>
          </a:p>
        </p:txBody>
      </p:sp>
    </p:spTree>
    <p:extLst>
      <p:ext uri="{BB962C8B-B14F-4D97-AF65-F5344CB8AC3E}">
        <p14:creationId xmlns:p14="http://schemas.microsoft.com/office/powerpoint/2010/main" val="3491828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96702-2189-40C5-90F9-EB9D37074814}"/>
              </a:ext>
            </a:extLst>
          </p:cNvPr>
          <p:cNvSpPr>
            <a:spLocks noGrp="1"/>
          </p:cNvSpPr>
          <p:nvPr>
            <p:ph type="title"/>
          </p:nvPr>
        </p:nvSpPr>
        <p:spPr/>
        <p:txBody>
          <a:bodyPr/>
          <a:lstStyle/>
          <a:p>
            <a:r>
              <a:rPr lang="en-US" dirty="0"/>
              <a:t>Small Group Activity</a:t>
            </a:r>
            <a:r>
              <a:rPr lang="en-US"/>
              <a:t>—Covariates</a:t>
            </a:r>
            <a:endParaRPr lang="en-US" dirty="0"/>
          </a:p>
        </p:txBody>
      </p:sp>
      <p:sp>
        <p:nvSpPr>
          <p:cNvPr id="3" name="Content Placeholder 2">
            <a:extLst>
              <a:ext uri="{FF2B5EF4-FFF2-40B4-BE49-F238E27FC236}">
                <a16:creationId xmlns:a16="http://schemas.microsoft.com/office/drawing/2014/main" id="{32DF1771-4A5A-446C-A2C3-328118BE13B9}"/>
              </a:ext>
            </a:extLst>
          </p:cNvPr>
          <p:cNvSpPr>
            <a:spLocks noGrp="1"/>
          </p:cNvSpPr>
          <p:nvPr>
            <p:ph idx="1"/>
          </p:nvPr>
        </p:nvSpPr>
        <p:spPr>
          <a:xfrm>
            <a:off x="1097280" y="1845733"/>
            <a:ext cx="10561320" cy="4412191"/>
          </a:xfrm>
        </p:spPr>
        <p:txBody>
          <a:bodyPr>
            <a:normAutofit/>
          </a:bodyPr>
          <a:lstStyle/>
          <a:p>
            <a:r>
              <a:rPr lang="en-US" sz="2400" dirty="0"/>
              <a:t>If you were to tell me </a:t>
            </a:r>
            <a:r>
              <a:rPr lang="en-US" sz="2400" i="1" dirty="0"/>
              <a:t>how</a:t>
            </a:r>
            <a:r>
              <a:rPr lang="en-US" sz="2400" dirty="0"/>
              <a:t> a promise of free college for all students attending </a:t>
            </a:r>
            <a:r>
              <a:rPr lang="en-US" sz="2400" dirty="0" err="1"/>
              <a:t>LubbockISD</a:t>
            </a:r>
            <a:r>
              <a:rPr lang="en-US" sz="2400" dirty="0"/>
              <a:t> high schools impacts college access and graduation, what would be your theory as to why? </a:t>
            </a:r>
          </a:p>
          <a:p>
            <a:pPr lvl="1"/>
            <a:r>
              <a:rPr lang="en-US" sz="2200" dirty="0"/>
              <a:t>The independent variable is: tuition-free college</a:t>
            </a:r>
          </a:p>
          <a:p>
            <a:pPr lvl="1"/>
            <a:r>
              <a:rPr lang="en-US" sz="2000" dirty="0"/>
              <a:t>The dependent variable is: college enrollment &amp; graduation </a:t>
            </a:r>
          </a:p>
          <a:p>
            <a:pPr lvl="1"/>
            <a:endParaRPr lang="en-US" sz="2000" dirty="0"/>
          </a:p>
          <a:p>
            <a:pPr marL="0">
              <a:buNone/>
            </a:pPr>
            <a:r>
              <a:rPr lang="en-US" sz="2200" dirty="0"/>
              <a:t>1) Control Variables: What would be related to my dependent variable, that I would want to control for to rule out alternative explanations?</a:t>
            </a:r>
            <a:endParaRPr lang="en-US" sz="2200" b="1" dirty="0"/>
          </a:p>
        </p:txBody>
      </p:sp>
    </p:spTree>
    <p:extLst>
      <p:ext uri="{BB962C8B-B14F-4D97-AF65-F5344CB8AC3E}">
        <p14:creationId xmlns:p14="http://schemas.microsoft.com/office/powerpoint/2010/main" val="632423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91086" y="30282"/>
            <a:ext cx="9144000" cy="1143000"/>
          </a:xfrm>
        </p:spPr>
        <p:txBody>
          <a:bodyPr>
            <a:normAutofit/>
          </a:bodyPr>
          <a:lstStyle/>
          <a:p>
            <a:pPr algn="ctr"/>
            <a:r>
              <a:rPr lang="en-US" altLang="en-US" sz="3600" b="1" dirty="0"/>
              <a:t>Formulating Hypotheses </a:t>
            </a:r>
          </a:p>
        </p:txBody>
      </p:sp>
      <p:sp>
        <p:nvSpPr>
          <p:cNvPr id="10243" name="Rectangle 3"/>
          <p:cNvSpPr>
            <a:spLocks noGrp="1" noChangeArrowheads="1"/>
          </p:cNvSpPr>
          <p:nvPr>
            <p:ph idx="1"/>
          </p:nvPr>
        </p:nvSpPr>
        <p:spPr>
          <a:xfrm>
            <a:off x="979517" y="2067840"/>
            <a:ext cx="10872787" cy="5365631"/>
          </a:xfrm>
        </p:spPr>
        <p:txBody>
          <a:bodyPr>
            <a:normAutofit/>
          </a:bodyPr>
          <a:lstStyle/>
          <a:p>
            <a:pPr marL="0" indent="0">
              <a:lnSpc>
                <a:spcPct val="80000"/>
              </a:lnSpc>
              <a:buNone/>
            </a:pPr>
            <a:r>
              <a:rPr lang="en-US" altLang="en-US" sz="2400" b="1" dirty="0"/>
              <a:t>Characteristics of Good Hypotheses: </a:t>
            </a:r>
            <a:endParaRPr lang="en-US" altLang="en-US" sz="2400" dirty="0"/>
          </a:p>
          <a:p>
            <a:pPr marL="0" indent="0">
              <a:lnSpc>
                <a:spcPct val="80000"/>
              </a:lnSpc>
              <a:buNone/>
            </a:pPr>
            <a:r>
              <a:rPr lang="en-US" altLang="en-US" sz="2400" dirty="0"/>
              <a:t>1) It is an empirical statement that establishes how one variable (IV) is linked to outcome (DV).</a:t>
            </a:r>
          </a:p>
          <a:p>
            <a:pPr lvl="1">
              <a:lnSpc>
                <a:spcPct val="80000"/>
              </a:lnSpc>
            </a:pPr>
            <a:r>
              <a:rPr lang="en-US" altLang="en-US" sz="1600" dirty="0"/>
              <a:t> </a:t>
            </a:r>
            <a:r>
              <a:rPr lang="en-US" altLang="en-US" sz="2000" dirty="0"/>
              <a:t>Normative: “Democracy is the best form of government”. </a:t>
            </a:r>
          </a:p>
          <a:p>
            <a:pPr lvl="1">
              <a:lnSpc>
                <a:spcPct val="80000"/>
              </a:lnSpc>
            </a:pPr>
            <a:r>
              <a:rPr lang="en-US" altLang="en-US" sz="2000" dirty="0"/>
              <a:t> Empirical: </a:t>
            </a:r>
            <a:r>
              <a:rPr lang="en-US" altLang="en-US" sz="2000" dirty="0">
                <a:sym typeface="Wingdings" panose="05000000000000000000" pitchFamily="2" charset="2"/>
              </a:rPr>
              <a:t>“Democracy is expected to lead to more economic growth in a country” </a:t>
            </a:r>
            <a:endParaRPr lang="en-US" altLang="en-US" dirty="0"/>
          </a:p>
          <a:p>
            <a:pPr marL="0" indent="0">
              <a:lnSpc>
                <a:spcPct val="100000"/>
              </a:lnSpc>
              <a:buNone/>
            </a:pPr>
            <a:r>
              <a:rPr lang="en-US" altLang="en-US" sz="2400" dirty="0"/>
              <a:t>2) It is generalizable</a:t>
            </a:r>
            <a:endParaRPr lang="en-US" altLang="en-US" sz="2800" dirty="0"/>
          </a:p>
          <a:p>
            <a:pPr marL="0" indent="0">
              <a:lnSpc>
                <a:spcPct val="80000"/>
              </a:lnSpc>
              <a:buNone/>
            </a:pPr>
            <a:r>
              <a:rPr lang="en-US" altLang="en-US" sz="2400" dirty="0"/>
              <a:t>3) </a:t>
            </a:r>
            <a:r>
              <a:rPr lang="en-US" altLang="en-US" sz="2400" b="1" dirty="0">
                <a:solidFill>
                  <a:schemeClr val="accent2"/>
                </a:solidFill>
              </a:rPr>
              <a:t>It is plausible: provide justifications for the expected relationship</a:t>
            </a:r>
            <a:endParaRPr lang="en-US" altLang="en-US" sz="2400" dirty="0"/>
          </a:p>
          <a:p>
            <a:pPr marL="0" indent="0">
              <a:lnSpc>
                <a:spcPct val="80000"/>
              </a:lnSpc>
              <a:buNone/>
            </a:pPr>
            <a:r>
              <a:rPr lang="en-US" altLang="en-US" sz="2400" dirty="0"/>
              <a:t>4)  It is specific: directional (positive or negative)</a:t>
            </a:r>
          </a:p>
          <a:p>
            <a:pPr marL="0" indent="0">
              <a:lnSpc>
                <a:spcPct val="80000"/>
              </a:lnSpc>
              <a:buNone/>
            </a:pPr>
            <a:r>
              <a:rPr lang="en-US" altLang="en-US" sz="2400" dirty="0"/>
              <a:t>5) It is testable.</a:t>
            </a:r>
          </a:p>
          <a:p>
            <a:pPr marL="0" indent="0">
              <a:lnSpc>
                <a:spcPct val="80000"/>
              </a:lnSpc>
              <a:buNone/>
            </a:pPr>
            <a:endParaRPr lang="en-US" altLang="en-US" sz="2400" dirty="0"/>
          </a:p>
        </p:txBody>
      </p:sp>
      <p:sp>
        <p:nvSpPr>
          <p:cNvPr id="6" name="Slide Number Placeholder 5"/>
          <p:cNvSpPr>
            <a:spLocks noGrp="1"/>
          </p:cNvSpPr>
          <p:nvPr>
            <p:ph type="sldNum" sz="quarter" idx="12"/>
          </p:nvPr>
        </p:nvSpPr>
        <p:spPr/>
        <p:txBody>
          <a:bodyPr/>
          <a:lstStyle/>
          <a:p>
            <a:fld id="{D2B48EC1-E914-4286-990C-15C2711EA115}" type="slidenum">
              <a:rPr lang="en-US" altLang="en-US">
                <a:solidFill>
                  <a:prstClr val="black">
                    <a:tint val="75000"/>
                  </a:prstClr>
                </a:solidFill>
              </a:rPr>
              <a:pPr/>
              <a:t>12</a:t>
            </a:fld>
            <a:endParaRPr lang="en-US" altLang="en-US">
              <a:solidFill>
                <a:prstClr val="black">
                  <a:tint val="75000"/>
                </a:prstClr>
              </a:solidFill>
            </a:endParaRPr>
          </a:p>
        </p:txBody>
      </p:sp>
    </p:spTree>
    <p:custDataLst>
      <p:tags r:id="rId1"/>
    </p:custDataLst>
    <p:extLst>
      <p:ext uri="{BB962C8B-B14F-4D97-AF65-F5344CB8AC3E}">
        <p14:creationId xmlns:p14="http://schemas.microsoft.com/office/powerpoint/2010/main" val="1868317872"/>
      </p:ext>
    </p:extLst>
  </p:cSld>
  <p:clrMapOvr>
    <a:masterClrMapping/>
  </p:clrMapOvr>
  <mc:AlternateContent xmlns:mc="http://schemas.openxmlformats.org/markup-compatibility/2006" xmlns:p14="http://schemas.microsoft.com/office/powerpoint/2010/main">
    <mc:Choice Requires="p14">
      <p:transition spd="slow" p14:dur="2000" advTm="508546"/>
    </mc:Choice>
    <mc:Fallback xmlns="">
      <p:transition spd="slow" advTm="5085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p:cNvSpPr>
            <a:spLocks noGrp="1" noChangeArrowheads="1"/>
          </p:cNvSpPr>
          <p:nvPr>
            <p:ph type="title"/>
          </p:nvPr>
        </p:nvSpPr>
        <p:spPr>
          <a:xfrm>
            <a:off x="5181601" y="634946"/>
            <a:ext cx="6368142" cy="1450757"/>
          </a:xfrm>
        </p:spPr>
        <p:txBody>
          <a:bodyPr>
            <a:normAutofit/>
          </a:bodyPr>
          <a:lstStyle/>
          <a:p>
            <a:r>
              <a:rPr lang="en-US" altLang="en-US" dirty="0"/>
              <a:t>Defining Concepts</a:t>
            </a:r>
          </a:p>
        </p:txBody>
      </p:sp>
      <p:pic>
        <p:nvPicPr>
          <p:cNvPr id="8197" name="Picture 8196" descr="A network formed by white dots">
            <a:extLst>
              <a:ext uri="{FF2B5EF4-FFF2-40B4-BE49-F238E27FC236}">
                <a16:creationId xmlns:a16="http://schemas.microsoft.com/office/drawing/2014/main" id="{8BF97A16-3923-4732-AECE-D9372FA0112A}"/>
              </a:ext>
            </a:extLst>
          </p:cNvPr>
          <p:cNvPicPr>
            <a:picLocks noChangeAspect="1"/>
          </p:cNvPicPr>
          <p:nvPr/>
        </p:nvPicPr>
        <p:blipFill rotWithShape="1">
          <a:blip r:embed="rId4"/>
          <a:srcRect l="45123" r="2713" b="2"/>
          <a:stretch/>
        </p:blipFill>
        <p:spPr>
          <a:xfrm>
            <a:off x="20" y="-12128"/>
            <a:ext cx="4654276" cy="6870127"/>
          </a:xfrm>
          <a:prstGeom prst="rect">
            <a:avLst/>
          </a:prstGeom>
        </p:spPr>
      </p:pic>
      <p:cxnSp>
        <p:nvCxnSpPr>
          <p:cNvPr id="77" name="Straight Connector 76">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8195" name="Rectangle 3"/>
          <p:cNvSpPr>
            <a:spLocks noGrp="1" noChangeArrowheads="1"/>
          </p:cNvSpPr>
          <p:nvPr>
            <p:ph idx="1"/>
          </p:nvPr>
        </p:nvSpPr>
        <p:spPr>
          <a:xfrm>
            <a:off x="5181601" y="2198914"/>
            <a:ext cx="6368142" cy="3670180"/>
          </a:xfrm>
        </p:spPr>
        <p:txBody>
          <a:bodyPr>
            <a:noAutofit/>
          </a:bodyPr>
          <a:lstStyle/>
          <a:p>
            <a:r>
              <a:rPr lang="en-US" altLang="en-US" sz="1800" dirty="0"/>
              <a:t>Concepts in social sciences are often abstract and lack of completely precise and shared meaning. </a:t>
            </a:r>
          </a:p>
          <a:p>
            <a:pPr marL="0" indent="0">
              <a:buNone/>
            </a:pPr>
            <a:endParaRPr lang="en-US" altLang="en-US" sz="1800" dirty="0"/>
          </a:p>
          <a:p>
            <a:r>
              <a:rPr lang="en-US" altLang="en-US" sz="1800" dirty="0"/>
              <a:t>Clear definitions of the concepts in hypotheses are important: </a:t>
            </a:r>
          </a:p>
          <a:p>
            <a:pPr>
              <a:buFontTx/>
              <a:buChar char="-"/>
            </a:pPr>
            <a:r>
              <a:rPr lang="en-US" altLang="en-US" sz="1800" dirty="0"/>
              <a:t>Developing measurement </a:t>
            </a:r>
          </a:p>
          <a:p>
            <a:pPr>
              <a:buFontTx/>
              <a:buChar char="-"/>
            </a:pPr>
            <a:r>
              <a:rPr lang="en-US" altLang="en-US" sz="1800" dirty="0"/>
              <a:t>Communication </a:t>
            </a:r>
          </a:p>
          <a:p>
            <a:pPr marL="0" indent="0">
              <a:buNone/>
            </a:pPr>
            <a:endParaRPr lang="en-US" altLang="en-US" sz="1800" dirty="0"/>
          </a:p>
          <a:p>
            <a:r>
              <a:rPr lang="en-US" altLang="en-US" sz="1800" dirty="0"/>
              <a:t>2 ways to define concepts: </a:t>
            </a:r>
          </a:p>
          <a:p>
            <a:pPr marL="514350" indent="-514350">
              <a:buAutoNum type="arabicParenR"/>
            </a:pPr>
            <a:r>
              <a:rPr lang="en-US" altLang="en-US" sz="1800" dirty="0"/>
              <a:t>Making the meaning explicitly. </a:t>
            </a:r>
          </a:p>
          <a:p>
            <a:pPr marL="514350" indent="-514350">
              <a:buAutoNum type="arabicParenR"/>
            </a:pPr>
            <a:r>
              <a:rPr lang="en-US" altLang="en-US" sz="1800" dirty="0"/>
              <a:t>Reviewing and borrowing definitions developed by others in the field. </a:t>
            </a:r>
          </a:p>
        </p:txBody>
      </p:sp>
      <p:sp>
        <p:nvSpPr>
          <p:cNvPr id="6" name="Slide Number Placeholder 5"/>
          <p:cNvSpPr>
            <a:spLocks noGrp="1"/>
          </p:cNvSpPr>
          <p:nvPr>
            <p:ph type="sldNum" sz="quarter" idx="12"/>
          </p:nvPr>
        </p:nvSpPr>
        <p:spPr>
          <a:xfrm>
            <a:off x="9900458" y="6459785"/>
            <a:ext cx="1312025" cy="365125"/>
          </a:xfrm>
        </p:spPr>
        <p:txBody>
          <a:bodyPr>
            <a:normAutofit/>
          </a:bodyPr>
          <a:lstStyle/>
          <a:p>
            <a:pPr>
              <a:spcAft>
                <a:spcPts val="600"/>
              </a:spcAft>
            </a:pPr>
            <a:fld id="{16067FC2-D8B7-47D2-AA54-8AD1054C5517}" type="slidenum">
              <a:rPr lang="en-US" altLang="en-US">
                <a:solidFill>
                  <a:schemeClr val="tx1">
                    <a:lumMod val="75000"/>
                    <a:lumOff val="25000"/>
                  </a:schemeClr>
                </a:solidFill>
              </a:rPr>
              <a:pPr>
                <a:spcAft>
                  <a:spcPts val="600"/>
                </a:spcAft>
              </a:pPr>
              <a:t>13</a:t>
            </a:fld>
            <a:endParaRPr lang="en-US" altLang="en-US">
              <a:solidFill>
                <a:schemeClr val="tx1">
                  <a:lumMod val="75000"/>
                  <a:lumOff val="25000"/>
                </a:schemeClr>
              </a:solidFill>
            </a:endParaRPr>
          </a:p>
        </p:txBody>
      </p:sp>
    </p:spTree>
    <p:custDataLst>
      <p:tags r:id="rId1"/>
    </p:custDataLst>
    <p:extLst>
      <p:ext uri="{BB962C8B-B14F-4D97-AF65-F5344CB8AC3E}">
        <p14:creationId xmlns:p14="http://schemas.microsoft.com/office/powerpoint/2010/main" val="41829752"/>
      </p:ext>
    </p:extLst>
  </p:cSld>
  <p:clrMapOvr>
    <a:masterClrMapping/>
  </p:clrMapOvr>
  <mc:AlternateContent xmlns:mc="http://schemas.openxmlformats.org/markup-compatibility/2006" xmlns:p14="http://schemas.microsoft.com/office/powerpoint/2010/main">
    <mc:Choice Requires="p14">
      <p:transition spd="slow" p14:dur="2000" advTm="145284"/>
    </mc:Choice>
    <mc:Fallback xmlns="">
      <p:transition spd="slow" advTm="1452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Autofit/>
          </a:bodyPr>
          <a:lstStyle/>
          <a:p>
            <a:r>
              <a:rPr lang="en-US" altLang="en-US" sz="3300" b="1" dirty="0"/>
              <a:t>Formulating Hypotheses: Causal Relationships</a:t>
            </a:r>
            <a:endParaRPr lang="en-US" altLang="ko-KR" sz="3300" b="1" dirty="0">
              <a:solidFill>
                <a:schemeClr val="hlink"/>
              </a:solidFill>
              <a:ea typeface="굴림" pitchFamily="34" charset="-127"/>
            </a:endParaRPr>
          </a:p>
        </p:txBody>
      </p:sp>
      <p:sp>
        <p:nvSpPr>
          <p:cNvPr id="2" name="Slide Number Placeholder 1">
            <a:extLst>
              <a:ext uri="{FF2B5EF4-FFF2-40B4-BE49-F238E27FC236}">
                <a16:creationId xmlns:a16="http://schemas.microsoft.com/office/drawing/2014/main" id="{343AED87-80C1-42D6-9CCA-FA9688B2BF5C}"/>
              </a:ext>
            </a:extLst>
          </p:cNvPr>
          <p:cNvSpPr>
            <a:spLocks noGrp="1"/>
          </p:cNvSpPr>
          <p:nvPr>
            <p:ph type="sldNum" sz="quarter" idx="12"/>
          </p:nvPr>
        </p:nvSpPr>
        <p:spPr/>
        <p:txBody>
          <a:bodyPr/>
          <a:lstStyle/>
          <a:p>
            <a:fld id="{A1EDF564-CA89-4A40-8A46-6B3DAAA13DCB}" type="slidenum">
              <a:rPr lang="en-US">
                <a:solidFill>
                  <a:prstClr val="black">
                    <a:tint val="75000"/>
                  </a:prstClr>
                </a:solidFill>
              </a:rPr>
              <a:pPr/>
              <a:t>14</a:t>
            </a:fld>
            <a:endParaRPr lang="en-US">
              <a:solidFill>
                <a:prstClr val="black">
                  <a:tint val="75000"/>
                </a:prstClr>
              </a:solidFill>
            </a:endParaRPr>
          </a:p>
        </p:txBody>
      </p:sp>
      <p:sp>
        <p:nvSpPr>
          <p:cNvPr id="21507" name="Rectangle 5"/>
          <p:cNvSpPr>
            <a:spLocks noChangeArrowheads="1"/>
          </p:cNvSpPr>
          <p:nvPr/>
        </p:nvSpPr>
        <p:spPr bwMode="auto">
          <a:xfrm>
            <a:off x="2863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endParaRPr lang="en-US" altLang="ko-KR" sz="2000" b="1" dirty="0">
              <a:solidFill>
                <a:srgbClr val="44546A"/>
              </a:solidFill>
              <a:latin typeface="Palatino Linotype" panose="02040502050505030304" pitchFamily="18" charset="0"/>
              <a:ea typeface="굴림" pitchFamily="34" charset="-127"/>
            </a:endParaRPr>
          </a:p>
        </p:txBody>
      </p:sp>
      <p:sp>
        <p:nvSpPr>
          <p:cNvPr id="21508" name="Rectangle 2"/>
          <p:cNvSpPr txBox="1">
            <a:spLocks noChangeArrowheads="1"/>
          </p:cNvSpPr>
          <p:nvPr/>
        </p:nvSpPr>
        <p:spPr bwMode="auto">
          <a:xfrm>
            <a:off x="917257" y="1808797"/>
            <a:ext cx="10177463" cy="5240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342900" indent="-342900">
              <a:buFont typeface="Arial" panose="020B0604020202020204" pitchFamily="34" charset="0"/>
              <a:buChar char="•"/>
            </a:pPr>
            <a:r>
              <a:rPr lang="en-US" altLang="ko-KR" sz="2200" dirty="0">
                <a:solidFill>
                  <a:prstClr val="black"/>
                </a:solidFill>
                <a:latin typeface="Palatino Linotype" panose="02040502050505030304" pitchFamily="18" charset="0"/>
                <a:ea typeface="굴림" pitchFamily="34" charset="-127"/>
                <a:cs typeface="Times New Roman" panose="02020603050405020304" pitchFamily="18" charset="0"/>
              </a:rPr>
              <a:t>It is useful to think in terms of cause-and-effect relationships</a:t>
            </a:r>
          </a:p>
          <a:p>
            <a:pPr marL="342900" indent="-342900">
              <a:buFont typeface="Arial" panose="020B0604020202020204" pitchFamily="34" charset="0"/>
              <a:buChar char="•"/>
            </a:pPr>
            <a:r>
              <a:rPr lang="en-US" altLang="ko-KR" sz="2200" dirty="0">
                <a:solidFill>
                  <a:prstClr val="black"/>
                </a:solidFill>
                <a:latin typeface="Palatino Linotype" panose="02040502050505030304" pitchFamily="18" charset="0"/>
                <a:ea typeface="굴림" pitchFamily="34" charset="-127"/>
                <a:cs typeface="Times New Roman" panose="02020603050405020304" pitchFamily="18" charset="0"/>
              </a:rPr>
              <a:t>More formally, social scientists require at least three kinds of evidence to establish causality</a:t>
            </a:r>
          </a:p>
          <a:p>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	</a:t>
            </a:r>
          </a:p>
          <a:p>
            <a:r>
              <a:rPr lang="en-US" altLang="ko-KR" sz="2400" b="1" dirty="0">
                <a:solidFill>
                  <a:prstClr val="black"/>
                </a:solidFill>
                <a:latin typeface="Palatino Linotype" panose="02040502050505030304" pitchFamily="18" charset="0"/>
                <a:ea typeface="굴림" pitchFamily="34" charset="-127"/>
                <a:cs typeface="Times New Roman" panose="02020603050405020304" pitchFamily="18" charset="0"/>
              </a:rPr>
              <a:t>1) Association</a:t>
            </a:r>
          </a:p>
          <a:p>
            <a:pPr marL="342900" indent="-342900">
              <a:buFontTx/>
              <a:buChar char="-"/>
            </a:pPr>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Variables must be associated in a statistical sense</a:t>
            </a:r>
          </a:p>
          <a:p>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 </a:t>
            </a:r>
          </a:p>
        </p:txBody>
      </p:sp>
    </p:spTree>
    <p:custDataLst>
      <p:tags r:id="rId1"/>
    </p:custDataLst>
    <p:extLst>
      <p:ext uri="{BB962C8B-B14F-4D97-AF65-F5344CB8AC3E}">
        <p14:creationId xmlns:p14="http://schemas.microsoft.com/office/powerpoint/2010/main" val="1767123200"/>
      </p:ext>
    </p:extLst>
  </p:cSld>
  <p:clrMapOvr>
    <a:masterClrMapping/>
  </p:clrMapOvr>
  <p:transition advTm="22890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639ED-234F-0CDF-BE32-7E16CA03F215}"/>
              </a:ext>
            </a:extLst>
          </p:cNvPr>
          <p:cNvSpPr>
            <a:spLocks noGrp="1"/>
          </p:cNvSpPr>
          <p:nvPr>
            <p:ph type="title"/>
          </p:nvPr>
        </p:nvSpPr>
        <p:spPr/>
        <p:txBody>
          <a:bodyPr/>
          <a:lstStyle/>
          <a:p>
            <a:r>
              <a:rPr lang="en-US" dirty="0"/>
              <a:t>Causality and Good Hypotheses</a:t>
            </a:r>
          </a:p>
        </p:txBody>
      </p:sp>
      <p:sp>
        <p:nvSpPr>
          <p:cNvPr id="3" name="Content Placeholder 2">
            <a:extLst>
              <a:ext uri="{FF2B5EF4-FFF2-40B4-BE49-F238E27FC236}">
                <a16:creationId xmlns:a16="http://schemas.microsoft.com/office/drawing/2014/main" id="{E85ECFB9-A38F-7F9E-592A-1314027086E9}"/>
              </a:ext>
            </a:extLst>
          </p:cNvPr>
          <p:cNvSpPr>
            <a:spLocks noGrp="1"/>
          </p:cNvSpPr>
          <p:nvPr>
            <p:ph idx="1"/>
          </p:nvPr>
        </p:nvSpPr>
        <p:spPr/>
        <p:txBody>
          <a:bodyPr/>
          <a:lstStyle/>
          <a:p>
            <a:r>
              <a:rPr lang="en-US" altLang="ko-KR" sz="2400" b="1" dirty="0">
                <a:solidFill>
                  <a:prstClr val="black"/>
                </a:solidFill>
                <a:latin typeface="Palatino Linotype" panose="02040502050505030304" pitchFamily="18" charset="0"/>
                <a:ea typeface="굴림" pitchFamily="34" charset="-127"/>
                <a:cs typeface="Times New Roman" panose="02020603050405020304" pitchFamily="18" charset="0"/>
              </a:rPr>
              <a:t>2) Direction of influence</a:t>
            </a:r>
          </a:p>
          <a:p>
            <a:pPr marL="342900" indent="-342900">
              <a:buFontTx/>
              <a:buChar char="-"/>
            </a:pPr>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A cause must precede its effect/direction of influence should be from cause to effect</a:t>
            </a:r>
          </a:p>
          <a:p>
            <a:endPar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endParaRPr>
          </a:p>
          <a:p>
            <a:endParaRPr lang="en-US" dirty="0"/>
          </a:p>
        </p:txBody>
      </p:sp>
    </p:spTree>
    <p:extLst>
      <p:ext uri="{BB962C8B-B14F-4D97-AF65-F5344CB8AC3E}">
        <p14:creationId xmlns:p14="http://schemas.microsoft.com/office/powerpoint/2010/main" val="315461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7744-810C-C9B3-3E1B-869B82C4132D}"/>
              </a:ext>
            </a:extLst>
          </p:cNvPr>
          <p:cNvSpPr>
            <a:spLocks noGrp="1"/>
          </p:cNvSpPr>
          <p:nvPr>
            <p:ph type="title"/>
          </p:nvPr>
        </p:nvSpPr>
        <p:spPr/>
        <p:txBody>
          <a:bodyPr/>
          <a:lstStyle/>
          <a:p>
            <a:r>
              <a:rPr lang="en-US" dirty="0"/>
              <a:t>Causality and Good Hypotheses</a:t>
            </a:r>
          </a:p>
        </p:txBody>
      </p:sp>
      <p:sp>
        <p:nvSpPr>
          <p:cNvPr id="3" name="Content Placeholder 2">
            <a:extLst>
              <a:ext uri="{FF2B5EF4-FFF2-40B4-BE49-F238E27FC236}">
                <a16:creationId xmlns:a16="http://schemas.microsoft.com/office/drawing/2014/main" id="{F2155F60-89EE-49CF-BC7A-5A98B37C8767}"/>
              </a:ext>
            </a:extLst>
          </p:cNvPr>
          <p:cNvSpPr>
            <a:spLocks noGrp="1"/>
          </p:cNvSpPr>
          <p:nvPr>
            <p:ph idx="1"/>
          </p:nvPr>
        </p:nvSpPr>
        <p:spPr/>
        <p:txBody>
          <a:bodyPr/>
          <a:lstStyle/>
          <a:p>
            <a:r>
              <a:rPr lang="en-US" altLang="ko-KR" sz="2400" b="1" dirty="0">
                <a:solidFill>
                  <a:prstClr val="black"/>
                </a:solidFill>
                <a:latin typeface="Palatino Linotype" panose="02040502050505030304" pitchFamily="18" charset="0"/>
                <a:ea typeface="굴림" pitchFamily="34" charset="-127"/>
                <a:cs typeface="Times New Roman" panose="02020603050405020304" pitchFamily="18" charset="0"/>
              </a:rPr>
              <a:t>3) Non-spuriousness (elimination of rival hypotheses)</a:t>
            </a:r>
          </a:p>
          <a:p>
            <a:r>
              <a:rPr lang="en-US" altLang="ko-KR" sz="2000" dirty="0">
                <a:solidFill>
                  <a:prstClr val="black"/>
                </a:solidFill>
                <a:latin typeface="Palatino Linotype" panose="02040502050505030304" pitchFamily="18" charset="0"/>
                <a:ea typeface="굴림" pitchFamily="34" charset="-127"/>
                <a:cs typeface="Times New Roman" panose="02020603050405020304" pitchFamily="18" charset="0"/>
              </a:rPr>
              <a:t>- Spurious relationship occurs when a correlation has been produced by a third factor and neither of the variables involved in the correlation has influenced the other.</a:t>
            </a:r>
            <a:endParaRPr lang="en-US" altLang="ko-KR" sz="2400" dirty="0">
              <a:solidFill>
                <a:prstClr val="black"/>
              </a:solidFill>
              <a:latin typeface="Palatino Linotype" panose="02040502050505030304" pitchFamily="18" charset="0"/>
              <a:ea typeface="굴림" pitchFamily="34" charset="-127"/>
              <a:cs typeface="Times New Roman" panose="02020603050405020304" pitchFamily="18" charset="0"/>
            </a:endParaRPr>
          </a:p>
          <a:p>
            <a:endParaRPr lang="en-US" dirty="0"/>
          </a:p>
        </p:txBody>
      </p:sp>
    </p:spTree>
    <p:extLst>
      <p:ext uri="{BB962C8B-B14F-4D97-AF65-F5344CB8AC3E}">
        <p14:creationId xmlns:p14="http://schemas.microsoft.com/office/powerpoint/2010/main" val="2355873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2" name="Rectangle 81">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4" name="Straight Connector 83">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86" name="Rectangle 85">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338" name="Rectangle 2"/>
          <p:cNvSpPr>
            <a:spLocks noGrp="1" noChangeArrowheads="1"/>
          </p:cNvSpPr>
          <p:nvPr>
            <p:ph type="ctrTitle"/>
          </p:nvPr>
        </p:nvSpPr>
        <p:spPr>
          <a:xfrm>
            <a:off x="492370" y="516835"/>
            <a:ext cx="3084844" cy="2103875"/>
          </a:xfrm>
        </p:spPr>
        <p:txBody>
          <a:bodyPr vert="horz" lIns="91440" tIns="45720" rIns="91440" bIns="45720" rtlCol="0" anchor="b">
            <a:normAutofit/>
          </a:bodyPr>
          <a:lstStyle/>
          <a:p>
            <a:r>
              <a:rPr lang="en-US" altLang="en-US" sz="3600" b="1">
                <a:solidFill>
                  <a:srgbClr val="FFFFFF"/>
                </a:solidFill>
                <a:latin typeface="+mj-lt"/>
              </a:rPr>
              <a:t>Formulating Hypotheses </a:t>
            </a:r>
            <a:endParaRPr lang="en-US" altLang="ko-KR" sz="3600" b="1">
              <a:solidFill>
                <a:srgbClr val="FFFFFF"/>
              </a:solidFill>
              <a:latin typeface="+mj-lt"/>
            </a:endParaRPr>
          </a:p>
        </p:txBody>
      </p:sp>
      <p:sp>
        <p:nvSpPr>
          <p:cNvPr id="14340" name="Rectangle 2"/>
          <p:cNvSpPr txBox="1">
            <a:spLocks noChangeArrowheads="1"/>
          </p:cNvSpPr>
          <p:nvPr/>
        </p:nvSpPr>
        <p:spPr bwMode="auto">
          <a:xfrm>
            <a:off x="492370" y="3056161"/>
            <a:ext cx="3084844" cy="333551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45720" rIns="0" bIns="45720" rtlCol="0">
            <a:norm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nSpc>
                <a:spcPct val="90000"/>
              </a:lnSpc>
              <a:spcAft>
                <a:spcPts val="600"/>
              </a:spcAft>
              <a:buClr>
                <a:schemeClr val="accent1"/>
              </a:buClr>
              <a:buFont typeface="Calibri" panose="020F0502020204030204" pitchFamily="34" charset="0"/>
            </a:pPr>
            <a:r>
              <a:rPr lang="en-US" altLang="ko-KR" sz="2000" b="1" dirty="0">
                <a:solidFill>
                  <a:srgbClr val="FFFFFF"/>
                </a:solidFill>
                <a:latin typeface="+mn-lt"/>
              </a:rPr>
              <a:t>Arrow Diagram/Path Diagram: </a:t>
            </a:r>
            <a:r>
              <a:rPr lang="en-US" altLang="ko-KR" sz="2000" dirty="0">
                <a:solidFill>
                  <a:srgbClr val="FFFFFF"/>
                </a:solidFill>
                <a:latin typeface="+mn-lt"/>
              </a:rPr>
              <a:t>A handy device for presenting and keeping track of complicated explanations or relationships among variables. </a:t>
            </a:r>
          </a:p>
          <a:p>
            <a:pPr>
              <a:lnSpc>
                <a:spcPct val="90000"/>
              </a:lnSpc>
              <a:spcAft>
                <a:spcPts val="600"/>
              </a:spcAft>
              <a:buClr>
                <a:schemeClr val="accent1"/>
              </a:buClr>
              <a:buFont typeface="Calibri" panose="020F0502020204030204" pitchFamily="34" charset="0"/>
            </a:pPr>
            <a:endParaRPr lang="en-US" altLang="ko-KR" sz="2000" dirty="0">
              <a:solidFill>
                <a:srgbClr val="FFFFFF"/>
              </a:solidFill>
              <a:latin typeface="+mn-lt"/>
            </a:endParaRPr>
          </a:p>
          <a:p>
            <a:pPr>
              <a:lnSpc>
                <a:spcPct val="90000"/>
              </a:lnSpc>
              <a:spcAft>
                <a:spcPts val="600"/>
              </a:spcAft>
              <a:buClr>
                <a:schemeClr val="accent1"/>
              </a:buClr>
              <a:buFont typeface="Calibri" panose="020F0502020204030204" pitchFamily="34" charset="0"/>
            </a:pPr>
            <a:r>
              <a:rPr lang="en-US" altLang="ko-KR" sz="2000" b="1" dirty="0">
                <a:solidFill>
                  <a:srgbClr val="FFFFFF"/>
                </a:solidFill>
                <a:latin typeface="+mn-lt"/>
              </a:rPr>
              <a:t>Logic Models: </a:t>
            </a:r>
            <a:r>
              <a:rPr lang="en-US" altLang="ko-KR" sz="2000" dirty="0">
                <a:solidFill>
                  <a:srgbClr val="FFFFFF"/>
                </a:solidFill>
                <a:latin typeface="+mn-lt"/>
              </a:rPr>
              <a:t>Visual representation of program inputs, activities, outputs, and outcomes.</a:t>
            </a:r>
            <a:endParaRPr lang="en-US" altLang="ko-KR" sz="2000" b="1" dirty="0">
              <a:solidFill>
                <a:srgbClr val="FFFFFF"/>
              </a:solidFill>
              <a:latin typeface="+mn-lt"/>
            </a:endParaRPr>
          </a:p>
        </p:txBody>
      </p:sp>
      <p:sp>
        <p:nvSpPr>
          <p:cNvPr id="90" name="Rectangle 89">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4" name="Picture 13" descr="Figure 1 - Theoretical model">
            <a:extLst>
              <a:ext uri="{FF2B5EF4-FFF2-40B4-BE49-F238E27FC236}">
                <a16:creationId xmlns:a16="http://schemas.microsoft.com/office/drawing/2014/main" id="{7A44E5B4-DA81-4C98-98E7-1A9B9B439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163172" y="2426282"/>
            <a:ext cx="7970925" cy="2351423"/>
          </a:xfrm>
          <a:prstGeom prst="rect">
            <a:avLst/>
          </a:prstGeom>
          <a:noFill/>
        </p:spPr>
      </p:pic>
      <p:sp>
        <p:nvSpPr>
          <p:cNvPr id="2" name="Slide Number Placeholder 1">
            <a:extLst>
              <a:ext uri="{FF2B5EF4-FFF2-40B4-BE49-F238E27FC236}">
                <a16:creationId xmlns:a16="http://schemas.microsoft.com/office/drawing/2014/main" id="{C7346089-F2CF-4825-B7E2-F1F19EADAB4F}"/>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A1EDF564-CA89-4A40-8A46-6B3DAAA13DCB}" type="slidenum">
              <a:rPr lang="en-US">
                <a:solidFill>
                  <a:schemeClr val="tx2"/>
                </a:solidFill>
                <a:latin typeface="+mn-lt"/>
              </a:rPr>
              <a:pPr>
                <a:spcAft>
                  <a:spcPts val="600"/>
                </a:spcAft>
              </a:pPr>
              <a:t>17</a:t>
            </a:fld>
            <a:endParaRPr lang="en-US">
              <a:solidFill>
                <a:schemeClr val="tx2"/>
              </a:solidFill>
              <a:latin typeface="+mn-lt"/>
            </a:endParaRPr>
          </a:p>
        </p:txBody>
      </p:sp>
      <p:sp>
        <p:nvSpPr>
          <p:cNvPr id="14339" name="Rectangle 5"/>
          <p:cNvSpPr>
            <a:spLocks noChangeArrowheads="1"/>
          </p:cNvSpPr>
          <p:nvPr/>
        </p:nvSpPr>
        <p:spPr bwMode="auto">
          <a:xfrm>
            <a:off x="2863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a:endParaRPr lang="en-US" altLang="ko-KR" sz="2000" b="1" dirty="0">
              <a:solidFill>
                <a:srgbClr val="44546A"/>
              </a:solidFill>
              <a:latin typeface="Palatino Linotype" panose="02040502050505030304" pitchFamily="18" charset="0"/>
              <a:ea typeface="굴림" pitchFamily="34" charset="-127"/>
            </a:endParaRPr>
          </a:p>
        </p:txBody>
      </p:sp>
    </p:spTree>
    <p:extLst>
      <p:ext uri="{BB962C8B-B14F-4D97-AF65-F5344CB8AC3E}">
        <p14:creationId xmlns:p14="http://schemas.microsoft.com/office/powerpoint/2010/main" val="3209118434"/>
      </p:ext>
    </p:extLst>
  </p:cSld>
  <p:clrMapOvr>
    <a:masterClrMapping/>
  </p:clrMapOvr>
  <p:transition advTm="42374"/>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81601" y="634946"/>
            <a:ext cx="6368142" cy="1450757"/>
          </a:xfrm>
        </p:spPr>
        <p:txBody>
          <a:bodyPr>
            <a:normAutofit/>
          </a:bodyPr>
          <a:lstStyle/>
          <a:p>
            <a:r>
              <a:rPr lang="en-US" b="1" dirty="0"/>
              <a:t>Exercise: Identify variables</a:t>
            </a:r>
          </a:p>
        </p:txBody>
      </p:sp>
      <p:pic>
        <p:nvPicPr>
          <p:cNvPr id="9" name="Picture 8" descr="Pen placed on top of a signature line">
            <a:extLst>
              <a:ext uri="{FF2B5EF4-FFF2-40B4-BE49-F238E27FC236}">
                <a16:creationId xmlns:a16="http://schemas.microsoft.com/office/drawing/2014/main" id="{6438480E-96F7-4290-BDC9-085AD4AD37BA}"/>
              </a:ext>
            </a:extLst>
          </p:cNvPr>
          <p:cNvPicPr>
            <a:picLocks noChangeAspect="1"/>
          </p:cNvPicPr>
          <p:nvPr/>
        </p:nvPicPr>
        <p:blipFill rotWithShape="1">
          <a:blip r:embed="rId3"/>
          <a:srcRect l="52335" r="2444" b="1"/>
          <a:stretch/>
        </p:blipFill>
        <p:spPr>
          <a:xfrm>
            <a:off x="20" y="-12128"/>
            <a:ext cx="4654276" cy="6870127"/>
          </a:xfrm>
          <a:prstGeom prst="rect">
            <a:avLst/>
          </a:prstGeom>
        </p:spPr>
      </p:pic>
      <p:cxnSp>
        <p:nvCxnSpPr>
          <p:cNvPr id="17" name="Straight Connector 16">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81600" y="2198913"/>
            <a:ext cx="6819899" cy="4024133"/>
          </a:xfrm>
        </p:spPr>
        <p:txBody>
          <a:bodyPr>
            <a:normAutofit/>
          </a:bodyPr>
          <a:lstStyle/>
          <a:p>
            <a:pPr marL="0" indent="0">
              <a:buNone/>
            </a:pPr>
            <a:r>
              <a:rPr lang="en-US" dirty="0"/>
              <a:t>For your paper:</a:t>
            </a:r>
          </a:p>
          <a:p>
            <a:pPr>
              <a:buFontTx/>
              <a:buChar char="-"/>
            </a:pPr>
            <a:r>
              <a:rPr lang="en-US" dirty="0"/>
              <a:t>What are your dependent variables?</a:t>
            </a:r>
          </a:p>
          <a:p>
            <a:pPr>
              <a:buFontTx/>
              <a:buChar char="-"/>
            </a:pPr>
            <a:r>
              <a:rPr lang="en-US" dirty="0"/>
              <a:t>What are your independent variables? </a:t>
            </a:r>
          </a:p>
          <a:p>
            <a:pPr>
              <a:buFontTx/>
              <a:buChar char="-"/>
            </a:pPr>
            <a:r>
              <a:rPr lang="en-US" dirty="0"/>
              <a:t>What are the possible covariates? (i.e. what are other variables that may be related to your dependent variable that could confound your estimates?)</a:t>
            </a:r>
          </a:p>
          <a:p>
            <a:pPr>
              <a:buFontTx/>
              <a:buChar char="-"/>
            </a:pPr>
            <a:r>
              <a:rPr lang="en-US" dirty="0"/>
              <a:t>Write out a draft of one of your hypotheses.</a:t>
            </a:r>
          </a:p>
          <a:p>
            <a:pPr>
              <a:buFontTx/>
              <a:buChar char="-"/>
            </a:pPr>
            <a:r>
              <a:rPr lang="en-US" dirty="0"/>
              <a:t>Draw an arrow diagram explaining how your IV impacts your DV</a:t>
            </a:r>
          </a:p>
        </p:txBody>
      </p:sp>
      <p:sp>
        <p:nvSpPr>
          <p:cNvPr id="7" name="Slide Number Placeholder 6">
            <a:extLst>
              <a:ext uri="{FF2B5EF4-FFF2-40B4-BE49-F238E27FC236}">
                <a16:creationId xmlns:a16="http://schemas.microsoft.com/office/drawing/2014/main" id="{F0355F8F-C90F-4C9D-8B85-7807206E3EEA}"/>
              </a:ext>
            </a:extLst>
          </p:cNvPr>
          <p:cNvSpPr>
            <a:spLocks noGrp="1"/>
          </p:cNvSpPr>
          <p:nvPr>
            <p:ph type="sldNum" sz="quarter" idx="12"/>
          </p:nvPr>
        </p:nvSpPr>
        <p:spPr>
          <a:xfrm>
            <a:off x="9900458" y="6459785"/>
            <a:ext cx="1312025" cy="365125"/>
          </a:xfrm>
        </p:spPr>
        <p:txBody>
          <a:bodyPr>
            <a:normAutofit/>
          </a:bodyPr>
          <a:lstStyle/>
          <a:p>
            <a:pPr>
              <a:spcAft>
                <a:spcPts val="600"/>
              </a:spcAft>
            </a:pPr>
            <a:fld id="{A1EDF564-CA89-4A40-8A46-6B3DAAA13DCB}" type="slidenum">
              <a:rPr lang="en-US">
                <a:solidFill>
                  <a:schemeClr val="tx1">
                    <a:lumMod val="75000"/>
                    <a:lumOff val="25000"/>
                  </a:schemeClr>
                </a:solidFill>
              </a:rPr>
              <a:pPr>
                <a:spcAft>
                  <a:spcPts val="600"/>
                </a:spcAft>
              </a:pPr>
              <a:t>18</a:t>
            </a:fld>
            <a:endParaRPr lang="en-US">
              <a:solidFill>
                <a:schemeClr val="tx1">
                  <a:lumMod val="75000"/>
                  <a:lumOff val="25000"/>
                </a:schemeClr>
              </a:solidFill>
            </a:endParaRPr>
          </a:p>
        </p:txBody>
      </p:sp>
    </p:spTree>
    <p:extLst>
      <p:ext uri="{BB962C8B-B14F-4D97-AF65-F5344CB8AC3E}">
        <p14:creationId xmlns:p14="http://schemas.microsoft.com/office/powerpoint/2010/main" val="430655427"/>
      </p:ext>
    </p:extLst>
  </p:cSld>
  <p:clrMapOvr>
    <a:masterClrMapping/>
  </p:clrMapOvr>
  <mc:AlternateContent xmlns:mc="http://schemas.openxmlformats.org/markup-compatibility/2006" xmlns:p14="http://schemas.microsoft.com/office/powerpoint/2010/main">
    <mc:Choice Requires="p14">
      <p:transition spd="slow" p14:dur="2000" advTm="29282"/>
    </mc:Choice>
    <mc:Fallback xmlns="">
      <p:transition spd="slow" advTm="2928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6A403-5341-4AC5-A01A-6BB79AD74335}"/>
              </a:ext>
            </a:extLst>
          </p:cNvPr>
          <p:cNvSpPr>
            <a:spLocks noGrp="1"/>
          </p:cNvSpPr>
          <p:nvPr>
            <p:ph type="title"/>
          </p:nvPr>
        </p:nvSpPr>
        <p:spPr/>
        <p:txBody>
          <a:bodyPr/>
          <a:lstStyle/>
          <a:p>
            <a:r>
              <a:rPr lang="en-US" dirty="0"/>
              <a:t>Evaluate hypotheses with peers</a:t>
            </a:r>
          </a:p>
        </p:txBody>
      </p:sp>
      <p:sp>
        <p:nvSpPr>
          <p:cNvPr id="3" name="Content Placeholder 2">
            <a:extLst>
              <a:ext uri="{FF2B5EF4-FFF2-40B4-BE49-F238E27FC236}">
                <a16:creationId xmlns:a16="http://schemas.microsoft.com/office/drawing/2014/main" id="{9C061EBE-A928-40BD-BBD7-AD4954F4BB3C}"/>
              </a:ext>
            </a:extLst>
          </p:cNvPr>
          <p:cNvSpPr>
            <a:spLocks noGrp="1"/>
          </p:cNvSpPr>
          <p:nvPr>
            <p:ph idx="1"/>
          </p:nvPr>
        </p:nvSpPr>
        <p:spPr/>
        <p:txBody>
          <a:bodyPr>
            <a:normAutofit/>
          </a:bodyPr>
          <a:lstStyle/>
          <a:p>
            <a:pPr marL="0" indent="0">
              <a:buNone/>
            </a:pPr>
            <a:r>
              <a:rPr lang="en-US" sz="2400" dirty="0"/>
              <a:t>With partners, evaluate:</a:t>
            </a:r>
          </a:p>
          <a:p>
            <a:r>
              <a:rPr lang="en-US" sz="2400" dirty="0"/>
              <a:t>1) Is the hypothesis normative or empirical? Is it testable?</a:t>
            </a:r>
          </a:p>
          <a:p>
            <a:r>
              <a:rPr lang="en-US" sz="2400" dirty="0"/>
              <a:t>2) What are other variables they may want to include as controls? </a:t>
            </a:r>
          </a:p>
          <a:p>
            <a:r>
              <a:rPr lang="en-US" sz="2400" dirty="0"/>
              <a:t>3) </a:t>
            </a:r>
            <a:r>
              <a:rPr lang="en-US" sz="2400" b="1" dirty="0"/>
              <a:t>Causal mechanism: </a:t>
            </a:r>
            <a:r>
              <a:rPr lang="en-US" sz="2400" dirty="0"/>
              <a:t>What are the explanations underlying the relationship they predict? </a:t>
            </a:r>
            <a:r>
              <a:rPr lang="en-US" sz="2400" i="1" dirty="0"/>
              <a:t>How will the IV impact the DV? </a:t>
            </a:r>
          </a:p>
          <a:p>
            <a:r>
              <a:rPr lang="en-US" sz="2400" dirty="0"/>
              <a:t>4) What assumptions are they making about the causal mechanism? What external factors may be at play?</a:t>
            </a:r>
          </a:p>
        </p:txBody>
      </p:sp>
    </p:spTree>
    <p:extLst>
      <p:ext uri="{BB962C8B-B14F-4D97-AF65-F5344CB8AC3E}">
        <p14:creationId xmlns:p14="http://schemas.microsoft.com/office/powerpoint/2010/main" val="1663255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1B008-20FB-435E-BF90-ADA4A1645A2E}"/>
              </a:ext>
            </a:extLst>
          </p:cNvPr>
          <p:cNvSpPr>
            <a:spLocks noGrp="1"/>
          </p:cNvSpPr>
          <p:nvPr>
            <p:ph type="title"/>
          </p:nvPr>
        </p:nvSpPr>
        <p:spPr/>
        <p:txBody>
          <a:bodyPr/>
          <a:lstStyle/>
          <a:p>
            <a:r>
              <a:rPr lang="en-US" dirty="0"/>
              <a:t>Logic Models</a:t>
            </a:r>
          </a:p>
        </p:txBody>
      </p:sp>
      <p:sp>
        <p:nvSpPr>
          <p:cNvPr id="3" name="Content Placeholder 2">
            <a:extLst>
              <a:ext uri="{FF2B5EF4-FFF2-40B4-BE49-F238E27FC236}">
                <a16:creationId xmlns:a16="http://schemas.microsoft.com/office/drawing/2014/main" id="{9333F872-2022-4558-A61C-1CAAB4B90B1D}"/>
              </a:ext>
            </a:extLst>
          </p:cNvPr>
          <p:cNvSpPr>
            <a:spLocks noGrp="1"/>
          </p:cNvSpPr>
          <p:nvPr>
            <p:ph idx="1"/>
          </p:nvPr>
        </p:nvSpPr>
        <p:spPr/>
        <p:txBody>
          <a:bodyPr>
            <a:normAutofit lnSpcReduction="10000"/>
          </a:bodyPr>
          <a:lstStyle/>
          <a:p>
            <a:r>
              <a:rPr lang="en-US" sz="2800" dirty="0"/>
              <a:t>For many of you, it may also be helpful to create a logic model.</a:t>
            </a:r>
          </a:p>
          <a:p>
            <a:r>
              <a:rPr lang="en-US" sz="2800" dirty="0"/>
              <a:t>You probably have a solid idea of the goal, but what about:</a:t>
            </a:r>
            <a:endParaRPr lang="en-US" sz="2600" dirty="0"/>
          </a:p>
          <a:p>
            <a:pPr lvl="1"/>
            <a:r>
              <a:rPr lang="en-US" sz="2600" dirty="0"/>
              <a:t>Assumptions  </a:t>
            </a:r>
          </a:p>
          <a:p>
            <a:pPr lvl="1"/>
            <a:r>
              <a:rPr lang="en-US" sz="2600" dirty="0"/>
              <a:t>External factors</a:t>
            </a:r>
          </a:p>
          <a:p>
            <a:pPr lvl="1"/>
            <a:r>
              <a:rPr lang="en-US" sz="2600" dirty="0"/>
              <a:t>Inputs/activities</a:t>
            </a:r>
          </a:p>
          <a:p>
            <a:pPr lvl="1"/>
            <a:endParaRPr lang="en-US" sz="2600" dirty="0"/>
          </a:p>
          <a:p>
            <a:r>
              <a:rPr lang="en-US" sz="2800" dirty="0"/>
              <a:t>Take the remaining time to fill out as many boxes as you can, which should also reveal to you which elements you need to work on.</a:t>
            </a:r>
          </a:p>
        </p:txBody>
      </p:sp>
    </p:spTree>
    <p:extLst>
      <p:ext uri="{BB962C8B-B14F-4D97-AF65-F5344CB8AC3E}">
        <p14:creationId xmlns:p14="http://schemas.microsoft.com/office/powerpoint/2010/main" val="6937777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0.8"/>
</p:tagLst>
</file>

<file path=ppt/tags/tag2.xml><?xml version="1.0" encoding="utf-8"?>
<p:tagLst xmlns:a="http://schemas.openxmlformats.org/drawingml/2006/main" xmlns:r="http://schemas.openxmlformats.org/officeDocument/2006/relationships" xmlns:p="http://schemas.openxmlformats.org/presentationml/2006/main">
  <p:tag name="TIMING" val="|104|28.7"/>
</p:tagLst>
</file>

<file path=ppt/tags/tag3.xml><?xml version="1.0" encoding="utf-8"?>
<p:tagLst xmlns:a="http://schemas.openxmlformats.org/drawingml/2006/main" xmlns:r="http://schemas.openxmlformats.org/officeDocument/2006/relationships" xmlns:p="http://schemas.openxmlformats.org/presentationml/2006/main">
  <p:tag name="TIMING" val="|136.8|77.4|80.3|19.5"/>
</p:tagLst>
</file>

<file path=ppt/tags/tag4.xml><?xml version="1.0" encoding="utf-8"?>
<p:tagLst xmlns:a="http://schemas.openxmlformats.org/drawingml/2006/main" xmlns:r="http://schemas.openxmlformats.org/officeDocument/2006/relationships" xmlns:p="http://schemas.openxmlformats.org/presentationml/2006/main">
  <p:tag name="TIMING" val="|24.3|53.8|85.7|127.6|76.3"/>
</p:tagLst>
</file>

<file path=ppt/tags/tag5.xml><?xml version="1.0" encoding="utf-8"?>
<p:tagLst xmlns:a="http://schemas.openxmlformats.org/drawingml/2006/main" xmlns:r="http://schemas.openxmlformats.org/officeDocument/2006/relationships" xmlns:p="http://schemas.openxmlformats.org/presentationml/2006/main">
  <p:tag name="TIMING" val="|76|14.5"/>
</p:tagLst>
</file>

<file path=ppt/tags/tag6.xml><?xml version="1.0" encoding="utf-8"?>
<p:tagLst xmlns:a="http://schemas.openxmlformats.org/drawingml/2006/main" xmlns:r="http://schemas.openxmlformats.org/officeDocument/2006/relationships" xmlns:p="http://schemas.openxmlformats.org/presentationml/2006/main">
  <p:tag name="TIMING" val="|29.1|40.3|103.3"/>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6838</TotalTime>
  <Words>1272</Words>
  <Application>Microsoft Office PowerPoint</Application>
  <PresentationFormat>Widescreen</PresentationFormat>
  <Paragraphs>138</Paragraphs>
  <Slides>20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굴림</vt:lpstr>
      <vt:lpstr>Arial</vt:lpstr>
      <vt:lpstr>Calibri</vt:lpstr>
      <vt:lpstr>Palatino Linotype</vt:lpstr>
      <vt:lpstr>Wingdings</vt:lpstr>
      <vt:lpstr>Retrospect</vt:lpstr>
      <vt:lpstr>Session 3: Lit Reviews and Conceptual Frameworks/Theory</vt:lpstr>
      <vt:lpstr>Check in on Research Topics</vt:lpstr>
      <vt:lpstr>Discussion on Laenen article</vt:lpstr>
      <vt:lpstr>Theoretical Frameworks &amp; Hypotheses</vt:lpstr>
      <vt:lpstr>Initial Steps to Set Up Your Research</vt:lpstr>
      <vt:lpstr>Proposing Explanations &amp; Variables</vt:lpstr>
      <vt:lpstr>PowerPoint Presentation</vt:lpstr>
      <vt:lpstr>Discussion</vt:lpstr>
      <vt:lpstr>Proposing Explanations &amp; Variables</vt:lpstr>
      <vt:lpstr>Covariates</vt:lpstr>
      <vt:lpstr>Small Group Activity—Covariates</vt:lpstr>
      <vt:lpstr>Formulating Hypotheses </vt:lpstr>
      <vt:lpstr>Defining Concepts</vt:lpstr>
      <vt:lpstr>Formulating Hypotheses: Causal Relationships</vt:lpstr>
      <vt:lpstr>Causality and Good Hypotheses</vt:lpstr>
      <vt:lpstr>Causality and Good Hypotheses</vt:lpstr>
      <vt:lpstr>Formulating Hypotheses </vt:lpstr>
      <vt:lpstr>Exercise: Identify variables</vt:lpstr>
      <vt:lpstr>Evaluate hypotheses with peers</vt:lpstr>
      <vt:lpstr>Logic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Bell</dc:creator>
  <cp:lastModifiedBy>Wehde, Wesley</cp:lastModifiedBy>
  <cp:revision>65</cp:revision>
  <dcterms:created xsi:type="dcterms:W3CDTF">2022-01-23T19:29:47Z</dcterms:created>
  <dcterms:modified xsi:type="dcterms:W3CDTF">2025-09-22T21:25:14Z</dcterms:modified>
</cp:coreProperties>
</file>