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29"/>
  </p:notesMasterIdLst>
  <p:sldIdLst>
    <p:sldId id="342" r:id="rId2"/>
    <p:sldId id="281" r:id="rId3"/>
    <p:sldId id="326" r:id="rId4"/>
    <p:sldId id="426" r:id="rId5"/>
    <p:sldId id="399" r:id="rId6"/>
    <p:sldId id="407" r:id="rId7"/>
    <p:sldId id="428" r:id="rId8"/>
    <p:sldId id="408" r:id="rId9"/>
    <p:sldId id="410" r:id="rId10"/>
    <p:sldId id="409" r:id="rId11"/>
    <p:sldId id="429" r:id="rId12"/>
    <p:sldId id="430" r:id="rId13"/>
    <p:sldId id="416" r:id="rId14"/>
    <p:sldId id="431" r:id="rId15"/>
    <p:sldId id="411" r:id="rId16"/>
    <p:sldId id="434" r:id="rId17"/>
    <p:sldId id="432" r:id="rId18"/>
    <p:sldId id="427" r:id="rId19"/>
    <p:sldId id="263" r:id="rId20"/>
    <p:sldId id="435" r:id="rId21"/>
    <p:sldId id="436" r:id="rId22"/>
    <p:sldId id="413" r:id="rId23"/>
    <p:sldId id="437" r:id="rId24"/>
    <p:sldId id="289" r:id="rId25"/>
    <p:sldId id="288" r:id="rId26"/>
    <p:sldId id="438" r:id="rId27"/>
    <p:sldId id="414" r:id="rId28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lizabeth Bell" initials="EB" lastIdx="1" clrIdx="0">
    <p:extLst>
      <p:ext uri="{19B8F6BF-5375-455C-9EA6-DF929625EA0E}">
        <p15:presenceInfo xmlns:p15="http://schemas.microsoft.com/office/powerpoint/2012/main" userId="Elizabeth Bell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2733" autoAdjust="0"/>
  </p:normalViewPr>
  <p:slideViewPr>
    <p:cSldViewPr>
      <p:cViewPr varScale="1">
        <p:scale>
          <a:sx n="162" d="100"/>
          <a:sy n="162" d="100"/>
        </p:scale>
        <p:origin x="1808" y="9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commentAuthors" Target="commentAuthor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>
                <a:latin typeface="Palatino Linotype" panose="02040502050505030304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>
                <a:latin typeface="Palatino Linotype" panose="02040502050505030304" pitchFamily="18" charset="0"/>
              </a:defRPr>
            </a:lvl1pPr>
          </a:lstStyle>
          <a:p>
            <a:fld id="{A62FB765-2E27-441B-95D5-3922E1F5493D}" type="datetimeFigureOut">
              <a:rPr lang="en-US" smtClean="0"/>
              <a:pPr/>
              <a:t>9/15/2025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>
                <a:latin typeface="Palatino Linotype" panose="02040502050505030304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>
                <a:latin typeface="Palatino Linotype" panose="02040502050505030304" pitchFamily="18" charset="0"/>
              </a:defRPr>
            </a:lvl1pPr>
          </a:lstStyle>
          <a:p>
            <a:fld id="{FDEDD157-5653-4286-A78D-C073AC0C687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52684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Palatino Linotype" panose="02040502050505030304" pitchFamily="18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Palatino Linotype" panose="02040502050505030304" pitchFamily="18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Palatino Linotype" panose="02040502050505030304" pitchFamily="18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Palatino Linotype" panose="02040502050505030304" pitchFamily="18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Palatino Linotype" panose="0204050205050503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EDD157-5653-4286-A78D-C073AC0C6876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0305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/>
              <a:t>Thinking</a:t>
            </a:r>
            <a:r>
              <a:rPr lang="en-US" altLang="en-US" baseline="0" dirty="0"/>
              <a:t> about theses questions will link you to later steps, formulating hypotheses, measurement, sampling</a:t>
            </a:r>
          </a:p>
          <a:p>
            <a:endParaRPr lang="en-US" altLang="en-US" baseline="0" dirty="0"/>
          </a:p>
          <a:p>
            <a:r>
              <a:rPr lang="en-US" altLang="en-US" baseline="0" dirty="0"/>
              <a:t>Unit of analysis directly determines your observation. </a:t>
            </a:r>
          </a:p>
          <a:p>
            <a:endParaRPr lang="en-US" altLang="en-US" dirty="0"/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385BD4A2-1B5B-4974-A57B-D7F467C15372}" type="slidenum">
              <a:rPr lang="en-US" altLang="en-US">
                <a:latin typeface="Palatino Linotype" panose="02040502050505030304" pitchFamily="18" charset="0"/>
              </a:rPr>
              <a:pPr/>
              <a:t>3</a:t>
            </a:fld>
            <a:endParaRPr lang="en-US" altLang="en-US" dirty="0"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51072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3A90D8-400E-4B55-8C03-3B7B3A4DB22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15245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Non-linear process: the second</a:t>
            </a:r>
            <a:r>
              <a:rPr lang="en-US" baseline="0" dirty="0"/>
              <a:t> point: you can swap that, you do literature review first and you find the gap</a:t>
            </a:r>
            <a:r>
              <a:rPr lang="en-US" baseline="0" dirty="0">
                <a:sym typeface="Wingdings" panose="05000000000000000000" pitchFamily="2" charset="2"/>
              </a:rPr>
              <a:t> which help you narrow down and find your research question.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3A90D8-400E-4B55-8C03-3B7B3A4DB22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7134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Show</a:t>
            </a:r>
            <a:r>
              <a:rPr lang="en-US" baseline="0" dirty="0"/>
              <a:t> an example, google scholar, gun control policy, citations/date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3A90D8-400E-4B55-8C03-3B7B3A4DB22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89970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3A90D8-400E-4B55-8C03-3B7B3A4DB22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96793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3A90D8-400E-4B55-8C03-3B7B3A4DB22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03299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Thus, the</a:t>
            </a:r>
            <a:r>
              <a:rPr lang="en-US" baseline="0" dirty="0"/>
              <a:t> goal of my research is to….</a:t>
            </a:r>
          </a:p>
          <a:p>
            <a:endParaRPr lang="en-US" baseline="0" dirty="0"/>
          </a:p>
          <a:p>
            <a:r>
              <a:rPr lang="en-US" baseline="0" dirty="0"/>
              <a:t>e.g. Current research focus on… There should be a shift from what the sustainability practices are and why we do that  to implementation and management. Lack of …. See Krause (2014) </a:t>
            </a:r>
            <a:r>
              <a:rPr lang="en-US" baseline="0" dirty="0">
                <a:sym typeface="Wingdings" panose="05000000000000000000" pitchFamily="2" charset="2"/>
              </a:rPr>
              <a:t> they study the administration of local initiatives.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3A90D8-400E-4B55-8C03-3B7B3A4DB22B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3513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B3B41-70C5-49CF-BDA0-1F187AE6A7EE}" type="datetimeFigureOut">
              <a:rPr lang="en-US" smtClean="0"/>
              <a:pPr/>
              <a:t>9/15/2025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04EEA-7341-4723-96FA-320DD49C8A2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70017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B3B41-70C5-49CF-BDA0-1F187AE6A7EE}" type="datetimeFigureOut">
              <a:rPr lang="en-US" smtClean="0"/>
              <a:pPr/>
              <a:t>9/15/2025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04EEA-7341-4723-96FA-320DD49C8A2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12586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B3B41-70C5-49CF-BDA0-1F187AE6A7EE}" type="datetimeFigureOut">
              <a:rPr lang="en-US" smtClean="0"/>
              <a:pPr/>
              <a:t>9/15/2025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04EEA-7341-4723-96FA-320DD49C8A2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8200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B3B41-70C5-49CF-BDA0-1F187AE6A7EE}" type="datetimeFigureOut">
              <a:rPr lang="en-US" smtClean="0"/>
              <a:pPr/>
              <a:t>9/15/2025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04EEA-7341-4723-96FA-320DD49C8A2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4867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B3B41-70C5-49CF-BDA0-1F187AE6A7EE}" type="datetimeFigureOut">
              <a:rPr lang="en-US" smtClean="0"/>
              <a:pPr/>
              <a:t>9/15/2025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04EEA-7341-4723-96FA-320DD49C8A2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22382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B3B41-70C5-49CF-BDA0-1F187AE6A7EE}" type="datetimeFigureOut">
              <a:rPr lang="en-US" smtClean="0"/>
              <a:pPr/>
              <a:t>9/15/2025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04EEA-7341-4723-96FA-320DD49C8A2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7683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B3B41-70C5-49CF-BDA0-1F187AE6A7EE}" type="datetimeFigureOut">
              <a:rPr lang="en-US" smtClean="0"/>
              <a:pPr/>
              <a:t>9/15/2025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04EEA-7341-4723-96FA-320DD49C8A2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32807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B3B41-70C5-49CF-BDA0-1F187AE6A7EE}" type="datetimeFigureOut">
              <a:rPr lang="en-US" smtClean="0"/>
              <a:pPr/>
              <a:t>9/15/2025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04EEA-7341-4723-96FA-320DD49C8A2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0571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B3B41-70C5-49CF-BDA0-1F187AE6A7EE}" type="datetimeFigureOut">
              <a:rPr lang="en-US" smtClean="0"/>
              <a:pPr/>
              <a:t>9/15/2025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04EEA-7341-4723-96FA-320DD49C8A2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5949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B3B41-70C5-49CF-BDA0-1F187AE6A7EE}" type="datetimeFigureOut">
              <a:rPr lang="en-US" smtClean="0"/>
              <a:pPr/>
              <a:t>9/15/2025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04EEA-7341-4723-96FA-320DD49C8A2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3847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B3B41-70C5-49CF-BDA0-1F187AE6A7EE}" type="datetimeFigureOut">
              <a:rPr lang="en-US" smtClean="0"/>
              <a:pPr/>
              <a:t>9/15/2025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04EEA-7341-4723-96FA-320DD49C8A2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57785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Palatino Linotype" panose="02040502050505030304" pitchFamily="18" charset="0"/>
              </a:defRPr>
            </a:lvl1pPr>
          </a:lstStyle>
          <a:p>
            <a:fld id="{876B3B41-70C5-49CF-BDA0-1F187AE6A7EE}" type="datetimeFigureOut">
              <a:rPr lang="en-US" smtClean="0"/>
              <a:pPr/>
              <a:t>9/15/2025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Palatino Linotype" panose="02040502050505030304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Palatino Linotype" panose="02040502050505030304" pitchFamily="18" charset="0"/>
              </a:defRPr>
            </a:lvl1pPr>
          </a:lstStyle>
          <a:p>
            <a:fld id="{98F04EEA-7341-4723-96FA-320DD49C8A2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46407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Palatino Linotype" panose="02040502050505030304" pitchFamily="18" charset="0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Palatino Linotype" panose="02040502050505030304" pitchFamily="18" charset="0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Palatino Linotype" panose="02040502050505030304" pitchFamily="18" charset="0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Palatino Linotype" panose="02040502050505030304" pitchFamily="18" charset="0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Palatino Linotype" panose="02040502050505030304" pitchFamily="18" charset="0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Palatino Linotype" panose="02040502050505030304" pitchFamily="18" charset="0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wwehde@ttu.edu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9la5ytz9MmM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scholar.google.com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connectedpapers.com/" TargetMode="External"/><Relationship Id="rId4" Type="http://schemas.openxmlformats.org/officeDocument/2006/relationships/hyperlink" Target="https://www.lib.fsu.edu/eresource/web-science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onnectedpapers.com/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ehde.com/extra-resources/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zotero.org/download/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mindmup.com/map/new/1643471874825" TargetMode="External"/><Relationship Id="rId2" Type="http://schemas.openxmlformats.org/officeDocument/2006/relationships/hyperlink" Target="http://www.raulpacheco.org/2019/08/from-review-of-the-literature-to-mind-map-of-the-field/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://gseacademic.harvard.edu/~instruct/articulate/apa_mod/APA_Intro/player.html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ib.fsu.edu/citation-management#zotero" TargetMode="External"/><Relationship Id="rId2" Type="http://schemas.openxmlformats.org/officeDocument/2006/relationships/hyperlink" Target="https://www.lib.fsu.edu/citation-management#Refworks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lib.fsu.edu/citation-management#endnote" TargetMode="Externa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598460" y="1783959"/>
            <a:ext cx="3065480" cy="2889114"/>
          </a:xfrm>
        </p:spPr>
        <p:txBody>
          <a:bodyPr anchor="b">
            <a:normAutofit/>
          </a:bodyPr>
          <a:lstStyle/>
          <a:p>
            <a:pPr algn="l"/>
            <a:br>
              <a:rPr lang="en-US" sz="2200" b="1" dirty="0"/>
            </a:br>
            <a:br>
              <a:rPr lang="en-US" sz="2200" b="1" dirty="0"/>
            </a:br>
            <a:br>
              <a:rPr lang="en-US" sz="2200" b="1" dirty="0"/>
            </a:br>
            <a:r>
              <a:rPr lang="en-US" sz="2200" b="1" dirty="0">
                <a:latin typeface="Palatino Linotype" panose="02040502050505030304" pitchFamily="18" charset="0"/>
              </a:rPr>
              <a:t>Session 2</a:t>
            </a:r>
            <a:br>
              <a:rPr lang="en-US" sz="2200" b="1" dirty="0">
                <a:latin typeface="Palatino Linotype" panose="02040502050505030304" pitchFamily="18" charset="0"/>
              </a:rPr>
            </a:br>
            <a:r>
              <a:rPr lang="en-US" sz="2200" b="1" dirty="0">
                <a:latin typeface="Palatino Linotype" panose="02040502050505030304" pitchFamily="18" charset="0"/>
              </a:rPr>
              <a:t>Research Question and Lit Reviews</a:t>
            </a:r>
            <a:endParaRPr lang="en-US" sz="22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0600" y="4750893"/>
            <a:ext cx="4343399" cy="2107107"/>
          </a:xfrm>
        </p:spPr>
        <p:txBody>
          <a:bodyPr anchor="t">
            <a:normAutofit/>
          </a:bodyPr>
          <a:lstStyle/>
          <a:p>
            <a:pPr algn="l"/>
            <a:r>
              <a:rPr lang="en-US" dirty="0"/>
              <a:t>PUAD 5319</a:t>
            </a:r>
          </a:p>
          <a:p>
            <a:pPr algn="l"/>
            <a:r>
              <a:rPr lang="en-US" dirty="0">
                <a:hlinkClick r:id="rId3"/>
              </a:rPr>
              <a:t>wwehde@ttu.edu</a:t>
            </a:r>
            <a:endParaRPr lang="en-US" dirty="0"/>
          </a:p>
          <a:p>
            <a:pPr algn="l"/>
            <a:r>
              <a:rPr lang="en-US" dirty="0"/>
              <a:t>Office: 14 Holden Hall, hours – 2:30 – 5:30 Mondays</a:t>
            </a:r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E49CC64F-7275-4E33-961B-0C5CDC4398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0" y="0"/>
            <a:ext cx="5391039" cy="6858000"/>
          </a:xfrm>
          <a:custGeom>
            <a:avLst/>
            <a:gdLst>
              <a:gd name="connsiteX0" fmla="*/ 7188051 w 7188051"/>
              <a:gd name="connsiteY0" fmla="*/ 6858000 h 6858000"/>
              <a:gd name="connsiteX1" fmla="*/ 108694 w 7188051"/>
              <a:gd name="connsiteY1" fmla="*/ 6858000 h 6858000"/>
              <a:gd name="connsiteX2" fmla="*/ 79127 w 7188051"/>
              <a:gd name="connsiteY2" fmla="*/ 6681235 h 6858000"/>
              <a:gd name="connsiteX3" fmla="*/ 0 w 7188051"/>
              <a:gd name="connsiteY3" fmla="*/ 5565888 h 6858000"/>
              <a:gd name="connsiteX4" fmla="*/ 2190696 w 7188051"/>
              <a:gd name="connsiteY4" fmla="*/ 145339 h 6858000"/>
              <a:gd name="connsiteX5" fmla="*/ 2339431 w 7188051"/>
              <a:gd name="connsiteY5" fmla="*/ 0 h 6858000"/>
              <a:gd name="connsiteX6" fmla="*/ 7188051 w 7188051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88051" h="6858000">
                <a:moveTo>
                  <a:pt x="7188051" y="6858000"/>
                </a:moveTo>
                <a:lnTo>
                  <a:pt x="108694" y="6858000"/>
                </a:lnTo>
                <a:lnTo>
                  <a:pt x="79127" y="6681235"/>
                </a:lnTo>
                <a:cubicBezTo>
                  <a:pt x="26981" y="6316967"/>
                  <a:pt x="0" y="5944579"/>
                  <a:pt x="0" y="5565888"/>
                </a:cubicBezTo>
                <a:cubicBezTo>
                  <a:pt x="0" y="3459953"/>
                  <a:pt x="834428" y="1548908"/>
                  <a:pt x="2190696" y="145339"/>
                </a:cubicBezTo>
                <a:lnTo>
                  <a:pt x="2339431" y="0"/>
                </a:lnTo>
                <a:lnTo>
                  <a:pt x="7188051" y="0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latin typeface="Palatino Linotype" panose="02040502050505030304" pitchFamily="18" charset="0"/>
            </a:endParaRPr>
          </a:p>
        </p:txBody>
      </p:sp>
      <p:pic>
        <p:nvPicPr>
          <p:cNvPr id="36" name="Picture 35" descr="Many question marks on black background">
            <a:extLst>
              <a:ext uri="{FF2B5EF4-FFF2-40B4-BE49-F238E27FC236}">
                <a16:creationId xmlns:a16="http://schemas.microsoft.com/office/drawing/2014/main" id="{4C6FDEDE-39F7-42BB-B11F-DCF00FA57C9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3112" r="2" b="2"/>
          <a:stretch/>
        </p:blipFill>
        <p:spPr>
          <a:xfrm>
            <a:off x="20" y="10"/>
            <a:ext cx="5271352" cy="6857990"/>
          </a:xfrm>
          <a:custGeom>
            <a:avLst/>
            <a:gdLst/>
            <a:ahLst/>
            <a:cxnLst/>
            <a:rect l="l" t="t" r="r" b="b"/>
            <a:pathLst>
              <a:path w="7028495" h="6858000">
                <a:moveTo>
                  <a:pt x="0" y="0"/>
                </a:moveTo>
                <a:lnTo>
                  <a:pt x="6915668" y="0"/>
                </a:lnTo>
                <a:lnTo>
                  <a:pt x="6952411" y="219663"/>
                </a:lnTo>
                <a:cubicBezTo>
                  <a:pt x="7002551" y="569921"/>
                  <a:pt x="7028495" y="927986"/>
                  <a:pt x="7028495" y="1292112"/>
                </a:cubicBezTo>
                <a:cubicBezTo>
                  <a:pt x="7028495" y="3343346"/>
                  <a:pt x="6205186" y="5202289"/>
                  <a:pt x="4870994" y="6556512"/>
                </a:cubicBezTo>
                <a:lnTo>
                  <a:pt x="4556185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50352691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Palatino Linotype" panose="020405020505050303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Palatino Linotype" panose="02040502050505030304" pitchFamily="18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Palatino Linotype" panose="02040502050505030304" pitchFamily="18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Palatino Linotype" panose="02040502050505030304" pitchFamily="18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Palatino Linotype" panose="02040502050505030304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699" y="294538"/>
            <a:ext cx="7421963" cy="1033669"/>
          </a:xfrm>
        </p:spPr>
        <p:txBody>
          <a:bodyPr>
            <a:normAutofit/>
          </a:bodyPr>
          <a:lstStyle/>
          <a:p>
            <a:r>
              <a:rPr lang="en-US" sz="3500" b="1">
                <a:solidFill>
                  <a:srgbClr val="FFFFFF"/>
                </a:solidFill>
                <a:latin typeface="Palatino Linotype" panose="02040502050505030304" pitchFamily="18" charset="0"/>
              </a:rPr>
              <a:t>In this Session: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8699" y="1891970"/>
            <a:ext cx="7421963" cy="4109585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endParaRPr lang="en-US" sz="2400" dirty="0"/>
          </a:p>
          <a:p>
            <a:pPr lvl="0"/>
            <a:r>
              <a:rPr lang="en-US" sz="2400" dirty="0"/>
              <a:t>Review good research questions…</a:t>
            </a:r>
          </a:p>
          <a:p>
            <a:pPr lvl="0"/>
            <a:r>
              <a:rPr lang="en-US" sz="2400" dirty="0"/>
              <a:t>Discuss Christensen </a:t>
            </a:r>
          </a:p>
          <a:p>
            <a:pPr lvl="0"/>
            <a:r>
              <a:rPr lang="en-US" sz="2400" dirty="0"/>
              <a:t>Literature reviews</a:t>
            </a:r>
          </a:p>
          <a:p>
            <a:pPr marL="0" lvl="0" indent="0">
              <a:buNone/>
            </a:pPr>
            <a:endParaRPr lang="en-US" sz="2400" dirty="0"/>
          </a:p>
          <a:p>
            <a:pPr marL="0" lvl="0" indent="0">
              <a:buNone/>
            </a:pPr>
            <a:r>
              <a:rPr lang="en-US" sz="2400" dirty="0">
                <a:solidFill>
                  <a:srgbClr val="FF0000"/>
                </a:solidFill>
              </a:rPr>
              <a:t>Start?</a:t>
            </a:r>
          </a:p>
          <a:p>
            <a:pPr lvl="0"/>
            <a:r>
              <a:rPr lang="en-US" sz="2400" dirty="0"/>
              <a:t>Conceptual Frameworks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3" name="Rectangle 72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Palatino Linotype" panose="02040502050505030304" pitchFamily="18" charset="0"/>
            </a:endParaRPr>
          </a:p>
        </p:txBody>
      </p:sp>
      <p:sp useBgFill="1">
        <p:nvSpPr>
          <p:cNvPr id="75" name="Rectangle 74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Palatino Linotype" panose="02040502050505030304" pitchFamily="18" charset="0"/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3" y="1914812"/>
            <a:ext cx="6858000" cy="3028377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Palatino Linotype" panose="02040502050505030304" pitchFamily="18" charset="0"/>
            </a:endParaRP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4" y="1924949"/>
            <a:ext cx="6857999" cy="302837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Palatino Linotype" panose="02040502050505030304" pitchFamily="18" charset="0"/>
            </a:endParaRP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3195" y="4092815"/>
            <a:ext cx="2501979" cy="302838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Palatino Linotype" panose="02040502050505030304" pitchFamily="18" charset="0"/>
            </a:endParaRPr>
          </a:p>
        </p:txBody>
      </p:sp>
      <p:sp>
        <p:nvSpPr>
          <p:cNvPr id="83" name="Freeform: Shape 82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76302" y="969718"/>
            <a:ext cx="292526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latin typeface="Palatino Linotype" panose="02040502050505030304" pitchFamily="18" charset="0"/>
            </a:endParaRP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20" y="1904672"/>
            <a:ext cx="6858003" cy="302837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Palatino Linotype" panose="02040502050505030304" pitchFamily="18" charset="0"/>
            </a:endParaRPr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50041" y="586855"/>
            <a:ext cx="2401025" cy="338749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 defTabSz="914400"/>
            <a:r>
              <a:rPr lang="en-US" altLang="ko-KR" sz="3500" b="1" kern="1200" dirty="0">
                <a:solidFill>
                  <a:srgbClr val="FFFFFF"/>
                </a:solidFill>
              </a:rPr>
              <a:t>Phase 2: Specifying  Research Questions </a:t>
            </a:r>
          </a:p>
        </p:txBody>
      </p:sp>
      <p:sp>
        <p:nvSpPr>
          <p:cNvPr id="5124" name="Rectangle 2"/>
          <p:cNvSpPr txBox="1">
            <a:spLocks noChangeArrowheads="1"/>
          </p:cNvSpPr>
          <p:nvPr/>
        </p:nvSpPr>
        <p:spPr bwMode="auto">
          <a:xfrm>
            <a:off x="3607694" y="649480"/>
            <a:ext cx="5079106" cy="605612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>
            <a:normAutofit/>
          </a:bodyPr>
          <a:lstStyle>
            <a:lvl1pPr marL="342900" indent="-3429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indent="0">
              <a:lnSpc>
                <a:spcPct val="90000"/>
              </a:lnSpc>
              <a:spcBef>
                <a:spcPct val="0"/>
              </a:spcBef>
            </a:pPr>
            <a:endParaRPr lang="en-US" altLang="ko-KR" dirty="0">
              <a:latin typeface="Palatino Linotype" panose="02040502050505030304" pitchFamily="18" charset="0"/>
              <a:ea typeface="굴림" pitchFamily="34" charset="-127"/>
            </a:endParaRPr>
          </a:p>
          <a:p>
            <a:pPr>
              <a:spcBef>
                <a:spcPct val="0"/>
              </a:spcBef>
            </a:pPr>
            <a:r>
              <a:rPr lang="en-US" altLang="ko-KR" dirty="0">
                <a:latin typeface="Palatino Linotype" panose="02040502050505030304" pitchFamily="18" charset="0"/>
                <a:ea typeface="굴림" pitchFamily="34" charset="-127"/>
              </a:rPr>
              <a:t>A general research question can be further broken down into several sub-problems. It makes your research question more specific.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altLang="ko-KR" sz="1700" dirty="0">
              <a:latin typeface="Palatino Linotype" panose="02040502050505030304" pitchFamily="18" charset="0"/>
            </a:endParaRPr>
          </a:p>
          <a:p>
            <a:pPr marL="114300" indent="0">
              <a:lnSpc>
                <a:spcPct val="90000"/>
              </a:lnSpc>
              <a:spcAft>
                <a:spcPts val="600"/>
              </a:spcAft>
            </a:pPr>
            <a:r>
              <a:rPr lang="en-US" altLang="ko-KR" sz="1700" dirty="0">
                <a:latin typeface="Palatino Linotype" panose="02040502050505030304" pitchFamily="18" charset="0"/>
              </a:rPr>
              <a:t>Three main concerns that help the researcher </a:t>
            </a:r>
            <a:r>
              <a:rPr lang="en-US" altLang="ko-KR" sz="1700" b="1" dirty="0">
                <a:latin typeface="Palatino Linotype" panose="02040502050505030304" pitchFamily="18" charset="0"/>
              </a:rPr>
              <a:t>narrow down</a:t>
            </a:r>
            <a:r>
              <a:rPr lang="en-US" altLang="ko-KR" sz="1700" dirty="0">
                <a:latin typeface="Palatino Linotype" panose="02040502050505030304" pitchFamily="18" charset="0"/>
              </a:rPr>
              <a:t> the problem to researchable questions:</a:t>
            </a:r>
          </a:p>
          <a:p>
            <a:pPr marL="628650">
              <a:lnSpc>
                <a:spcPct val="9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US" altLang="ko-KR" sz="1700" dirty="0">
                <a:latin typeface="Palatino Linotype" panose="02040502050505030304" pitchFamily="18" charset="0"/>
              </a:rPr>
              <a:t>What entities (individual, people, groups, formal organizations, nations) are to be studied </a:t>
            </a:r>
            <a:r>
              <a:rPr lang="en-US" altLang="ko-KR" sz="1700" dirty="0">
                <a:latin typeface="Palatino Linotype" panose="02040502050505030304" pitchFamily="18" charset="0"/>
                <a:sym typeface="Wingdings" panose="05000000000000000000" pitchFamily="2" charset="2"/>
              </a:rPr>
              <a:t> </a:t>
            </a:r>
            <a:r>
              <a:rPr lang="en-US" altLang="ko-KR" sz="1700" dirty="0">
                <a:solidFill>
                  <a:srgbClr val="FF0000"/>
                </a:solidFill>
                <a:latin typeface="Palatino Linotype" panose="02040502050505030304" pitchFamily="18" charset="0"/>
                <a:sym typeface="Wingdings" panose="05000000000000000000" pitchFamily="2" charset="2"/>
              </a:rPr>
              <a:t>Unit of analysis</a:t>
            </a:r>
          </a:p>
          <a:p>
            <a:pPr marL="628650">
              <a:lnSpc>
                <a:spcPct val="90000"/>
              </a:lnSpc>
              <a:spcAft>
                <a:spcPts val="600"/>
              </a:spcAft>
              <a:buFont typeface="+mj-lt"/>
              <a:buAutoNum type="arabicPeriod"/>
            </a:pPr>
            <a:endParaRPr lang="en-US" altLang="ko-KR" sz="1700" dirty="0">
              <a:latin typeface="Palatino Linotype" panose="02040502050505030304" pitchFamily="18" charset="0"/>
              <a:sym typeface="Wingdings" panose="05000000000000000000" pitchFamily="2" charset="2"/>
            </a:endParaRPr>
          </a:p>
          <a:p>
            <a:pPr marL="628650">
              <a:lnSpc>
                <a:spcPct val="9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US" altLang="ko-KR" sz="1700" dirty="0">
                <a:latin typeface="Palatino Linotype" panose="02040502050505030304" pitchFamily="18" charset="0"/>
              </a:rPr>
              <a:t>What aspects or characteristics of these entities/phenomena are of interest </a:t>
            </a:r>
            <a:r>
              <a:rPr lang="en-US" altLang="ko-KR" sz="1700" dirty="0">
                <a:latin typeface="Palatino Linotype" panose="02040502050505030304" pitchFamily="18" charset="0"/>
                <a:sym typeface="Wingdings" panose="05000000000000000000" pitchFamily="2" charset="2"/>
              </a:rPr>
              <a:t> </a:t>
            </a:r>
            <a:r>
              <a:rPr lang="en-US" altLang="ko-KR" sz="1700" dirty="0">
                <a:solidFill>
                  <a:srgbClr val="FF0000"/>
                </a:solidFill>
                <a:latin typeface="Palatino Linotype" panose="02040502050505030304" pitchFamily="18" charset="0"/>
                <a:sym typeface="Wingdings" panose="05000000000000000000" pitchFamily="2" charset="2"/>
              </a:rPr>
              <a:t>Variables </a:t>
            </a:r>
          </a:p>
          <a:p>
            <a:pPr marL="628650">
              <a:lnSpc>
                <a:spcPct val="90000"/>
              </a:lnSpc>
              <a:spcAft>
                <a:spcPts val="600"/>
              </a:spcAft>
              <a:buFont typeface="+mj-lt"/>
              <a:buAutoNum type="arabicPeriod"/>
            </a:pPr>
            <a:endParaRPr lang="en-US" altLang="ko-KR" sz="1700" dirty="0">
              <a:latin typeface="Palatino Linotype" panose="02040502050505030304" pitchFamily="18" charset="0"/>
              <a:sym typeface="Wingdings" panose="05000000000000000000" pitchFamily="2" charset="2"/>
            </a:endParaRPr>
          </a:p>
          <a:p>
            <a:pPr marL="628650">
              <a:lnSpc>
                <a:spcPct val="9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US" altLang="ko-KR" sz="1700" dirty="0">
                <a:latin typeface="Palatino Linotype" panose="02040502050505030304" pitchFamily="18" charset="0"/>
              </a:rPr>
              <a:t>What kinds of relationships among the characteristics are anticipated </a:t>
            </a:r>
            <a:r>
              <a:rPr lang="en-US" altLang="ko-KR" sz="1700" dirty="0">
                <a:latin typeface="Palatino Linotype" panose="02040502050505030304" pitchFamily="18" charset="0"/>
                <a:sym typeface="Wingdings" panose="05000000000000000000" pitchFamily="2" charset="2"/>
              </a:rPr>
              <a:t> </a:t>
            </a:r>
            <a:r>
              <a:rPr lang="en-US" altLang="ko-KR" sz="1700" dirty="0">
                <a:solidFill>
                  <a:srgbClr val="FF0000"/>
                </a:solidFill>
                <a:latin typeface="Palatino Linotype" panose="02040502050505030304" pitchFamily="18" charset="0"/>
                <a:sym typeface="Wingdings" panose="05000000000000000000" pitchFamily="2" charset="2"/>
              </a:rPr>
              <a:t>Relationships between variables</a:t>
            </a:r>
            <a:endParaRPr lang="en-US" altLang="ko-KR" sz="1700" dirty="0">
              <a:solidFill>
                <a:srgbClr val="FF0000"/>
              </a:solidFill>
              <a:latin typeface="Palatino Linotype" panose="02040502050505030304" pitchFamily="18" charset="0"/>
            </a:endParaRPr>
          </a:p>
          <a:p>
            <a:pPr marL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altLang="ko-KR" sz="1700" dirty="0">
              <a:latin typeface="Palatino Linotype" panose="02040502050505030304" pitchFamily="18" charset="0"/>
            </a:endParaRPr>
          </a:p>
        </p:txBody>
      </p:sp>
      <p:sp>
        <p:nvSpPr>
          <p:cNvPr id="5123" name="Rectangle 5"/>
          <p:cNvSpPr>
            <a:spLocks noChangeArrowheads="1"/>
          </p:cNvSpPr>
          <p:nvPr/>
        </p:nvSpPr>
        <p:spPr bwMode="auto">
          <a:xfrm>
            <a:off x="1339850" y="4876800"/>
            <a:ext cx="64770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endParaRPr lang="en-US" altLang="ko-KR" sz="2000" b="1" dirty="0">
              <a:solidFill>
                <a:schemeClr val="tx2"/>
              </a:solidFill>
              <a:latin typeface="Palatino Linotype" panose="02040502050505030304" pitchFamily="18" charset="0"/>
              <a:ea typeface="굴림" pitchFamily="34" charset="-127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447222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Palatino Linotype" panose="02040502050505030304" pitchFamily="18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Palatino Linotype" panose="02040502050505030304" pitchFamily="18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Palatino Linotype" panose="02040502050505030304" pitchFamily="18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Palatino Linotype" panose="02040502050505030304" pitchFamily="18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Palatino Linotype" panose="02040502050505030304" pitchFamily="18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69BA1C8-3204-47B3-9888-0F70093C53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9" y="294538"/>
            <a:ext cx="7421963" cy="1033669"/>
          </a:xfrm>
        </p:spPr>
        <p:txBody>
          <a:bodyPr>
            <a:normAutofit/>
          </a:bodyPr>
          <a:lstStyle/>
          <a:p>
            <a:r>
              <a:rPr lang="en-US" sz="3200">
                <a:solidFill>
                  <a:srgbClr val="FFFFFF"/>
                </a:solidFill>
              </a:rPr>
              <a:t>What makes for a good research question?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E78B602-F287-4778-BBC4-5279E04416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891970"/>
            <a:ext cx="8077199" cy="4671492"/>
          </a:xfrm>
        </p:spPr>
        <p:txBody>
          <a:bodyPr anchor="ctr">
            <a:normAutofit/>
          </a:bodyPr>
          <a:lstStyle/>
          <a:p>
            <a:pPr marL="457200" indent="-457200">
              <a:buAutoNum type="arabicParenR"/>
            </a:pPr>
            <a:r>
              <a:rPr lang="en-US" altLang="ko-KR" sz="2000" dirty="0">
                <a:ea typeface="굴림" pitchFamily="34" charset="-127"/>
              </a:rPr>
              <a:t>It passes the “so what” test</a:t>
            </a:r>
          </a:p>
          <a:p>
            <a:pPr marL="457200" indent="-457200">
              <a:buAutoNum type="arabicParenR"/>
            </a:pPr>
            <a:r>
              <a:rPr lang="en-US" altLang="ko-KR" sz="2000" dirty="0">
                <a:ea typeface="굴림" pitchFamily="34" charset="-127"/>
              </a:rPr>
              <a:t>It is stated in researchable terms. </a:t>
            </a:r>
          </a:p>
          <a:p>
            <a:pPr marL="457200" indent="-457200">
              <a:buAutoNum type="arabicParenR"/>
            </a:pPr>
            <a:r>
              <a:rPr lang="en-US" altLang="ko-KR" sz="2000" dirty="0">
                <a:ea typeface="굴림" pitchFamily="34" charset="-127"/>
              </a:rPr>
              <a:t>It is answerable with empirical evidence</a:t>
            </a:r>
          </a:p>
          <a:p>
            <a:pPr marL="457200" indent="-457200">
              <a:buAutoNum type="arabicParenR"/>
            </a:pPr>
            <a:r>
              <a:rPr lang="en-US" altLang="ko-KR" sz="2000" dirty="0">
                <a:ea typeface="굴림" pitchFamily="34" charset="-127"/>
              </a:rPr>
              <a:t>It helps us understand the way the world works</a:t>
            </a:r>
          </a:p>
          <a:p>
            <a:pPr marL="457200" indent="-457200">
              <a:buFont typeface="Arial" panose="020B0604020202020204" pitchFamily="34" charset="0"/>
              <a:buAutoNum type="arabicParenR"/>
            </a:pPr>
            <a:r>
              <a:rPr lang="en-US" altLang="ko-KR" sz="2000" dirty="0">
                <a:ea typeface="굴림" pitchFamily="34" charset="-127"/>
              </a:rPr>
              <a:t>It is feasible (i.e. </a:t>
            </a:r>
            <a:r>
              <a:rPr lang="en-US" sz="2000" dirty="0"/>
              <a:t>data is available &amp; you can measure the outcome)</a:t>
            </a:r>
          </a:p>
          <a:p>
            <a:pPr marL="457200" indent="-457200">
              <a:buFont typeface="Arial" panose="020B0604020202020204" pitchFamily="34" charset="0"/>
              <a:buAutoNum type="arabicParenR"/>
            </a:pPr>
            <a:r>
              <a:rPr lang="en-US" altLang="ko-KR" sz="2000" dirty="0">
                <a:ea typeface="굴림" pitchFamily="34" charset="-127"/>
              </a:rPr>
              <a:t>It has an appropriate unit of analysis</a:t>
            </a:r>
          </a:p>
          <a:p>
            <a:pPr marL="457200" indent="-457200">
              <a:buAutoNum type="arabicParenR"/>
            </a:pPr>
            <a:r>
              <a:rPr lang="en-US" altLang="ko-KR" sz="2000" dirty="0">
                <a:ea typeface="굴림" pitchFamily="34" charset="-127"/>
              </a:rPr>
              <a:t>It is narrow enough for a class paper</a:t>
            </a:r>
          </a:p>
          <a:p>
            <a:pPr lvl="1"/>
            <a:r>
              <a:rPr lang="en-US" altLang="ko-KR" sz="1700" dirty="0">
                <a:ea typeface="굴림" pitchFamily="34" charset="-127"/>
              </a:rPr>
              <a:t>Does the question tackle a problem that is too large for one research paper? </a:t>
            </a:r>
            <a:r>
              <a:rPr lang="en-US" sz="1600" dirty="0"/>
              <a:t>(e.g. What are the determinants of social mobility?)</a:t>
            </a:r>
            <a:endParaRPr lang="en-US" altLang="ko-KR" sz="1700" dirty="0">
              <a:ea typeface="굴림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40283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598460" y="1783959"/>
            <a:ext cx="3065480" cy="2889114"/>
          </a:xfrm>
        </p:spPr>
        <p:txBody>
          <a:bodyPr anchor="b">
            <a:normAutofit/>
          </a:bodyPr>
          <a:lstStyle/>
          <a:p>
            <a:pPr algn="l"/>
            <a:r>
              <a:rPr lang="en-US" sz="4000" b="1" dirty="0"/>
              <a:t>Developing a Literature Review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817459FE-63CA-4B90-97F8-10AC60E082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98459" y="4750893"/>
            <a:ext cx="3065478" cy="1147863"/>
          </a:xfrm>
        </p:spPr>
        <p:txBody>
          <a:bodyPr anchor="t">
            <a:normAutofit/>
          </a:bodyPr>
          <a:lstStyle/>
          <a:p>
            <a:pPr algn="l"/>
            <a:r>
              <a:rPr lang="en-US" sz="1700"/>
              <a:t>Creswell Ch. 2</a:t>
            </a: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E49CC64F-7275-4E33-961B-0C5CDC4398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0" y="0"/>
            <a:ext cx="5391039" cy="6858000"/>
          </a:xfrm>
          <a:custGeom>
            <a:avLst/>
            <a:gdLst>
              <a:gd name="connsiteX0" fmla="*/ 7188051 w 7188051"/>
              <a:gd name="connsiteY0" fmla="*/ 6858000 h 6858000"/>
              <a:gd name="connsiteX1" fmla="*/ 108694 w 7188051"/>
              <a:gd name="connsiteY1" fmla="*/ 6858000 h 6858000"/>
              <a:gd name="connsiteX2" fmla="*/ 79127 w 7188051"/>
              <a:gd name="connsiteY2" fmla="*/ 6681235 h 6858000"/>
              <a:gd name="connsiteX3" fmla="*/ 0 w 7188051"/>
              <a:gd name="connsiteY3" fmla="*/ 5565888 h 6858000"/>
              <a:gd name="connsiteX4" fmla="*/ 2190696 w 7188051"/>
              <a:gd name="connsiteY4" fmla="*/ 145339 h 6858000"/>
              <a:gd name="connsiteX5" fmla="*/ 2339431 w 7188051"/>
              <a:gd name="connsiteY5" fmla="*/ 0 h 6858000"/>
              <a:gd name="connsiteX6" fmla="*/ 7188051 w 7188051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88051" h="6858000">
                <a:moveTo>
                  <a:pt x="7188051" y="6858000"/>
                </a:moveTo>
                <a:lnTo>
                  <a:pt x="108694" y="6858000"/>
                </a:lnTo>
                <a:lnTo>
                  <a:pt x="79127" y="6681235"/>
                </a:lnTo>
                <a:cubicBezTo>
                  <a:pt x="26981" y="6316967"/>
                  <a:pt x="0" y="5944579"/>
                  <a:pt x="0" y="5565888"/>
                </a:cubicBezTo>
                <a:cubicBezTo>
                  <a:pt x="0" y="3459953"/>
                  <a:pt x="834428" y="1548908"/>
                  <a:pt x="2190696" y="145339"/>
                </a:cubicBezTo>
                <a:lnTo>
                  <a:pt x="2339431" y="0"/>
                </a:lnTo>
                <a:lnTo>
                  <a:pt x="7188051" y="0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366849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Tm="12930"/>
    </mc:Choice>
    <mc:Fallback xmlns="">
      <p:transition spd="slow" advTm="1293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Goals of Literature Reviews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To evaluate the state of knowledge or practice on a particular subject—this </a:t>
            </a:r>
            <a:r>
              <a:rPr lang="en-US" dirty="0">
                <a:solidFill>
                  <a:srgbClr val="FF0000"/>
                </a:solidFill>
              </a:rPr>
              <a:t>involves critical analysis and synthesis </a:t>
            </a:r>
          </a:p>
          <a:p>
            <a:endParaRPr lang="en-US" dirty="0"/>
          </a:p>
          <a:p>
            <a:pPr>
              <a:buNone/>
            </a:pP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2DB06C8-4719-47F4-8E1E-668C2A723294}"/>
              </a:ext>
            </a:extLst>
          </p:cNvPr>
          <p:cNvSpPr txBox="1"/>
          <p:nvPr/>
        </p:nvSpPr>
        <p:spPr>
          <a:xfrm>
            <a:off x="4419600" y="2895600"/>
            <a:ext cx="3657600" cy="16619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600" i="1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Lit reviews aren't about you: how much you've read, how harshly you can critique. They're about your reader: what does s/he need to know to position your research question and proposed answer in the field?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84769F9-3C94-193F-930E-BBA4C34CDD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2640332"/>
            <a:ext cx="3260043" cy="4217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76396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82D3DE-A377-8335-4753-29DA142B8B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4072" y="629268"/>
            <a:ext cx="4939868" cy="1286160"/>
          </a:xfrm>
        </p:spPr>
        <p:txBody>
          <a:bodyPr anchor="b">
            <a:normAutofit/>
          </a:bodyPr>
          <a:lstStyle/>
          <a:p>
            <a:r>
              <a:rPr lang="en-US" dirty="0"/>
              <a:t>Goals of Literature Review Process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180775-B7EB-5DF5-D278-72DCAD2E0D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24073" y="2438400"/>
            <a:ext cx="4939867" cy="3785419"/>
          </a:xfrm>
        </p:spPr>
        <p:txBody>
          <a:bodyPr>
            <a:normAutofit/>
          </a:bodyPr>
          <a:lstStyle/>
          <a:p>
            <a:r>
              <a:rPr lang="en-US" sz="1700" dirty="0"/>
              <a:t>Highlight the areas of agreement and disagreement in past research—this can help refine your research question!</a:t>
            </a:r>
          </a:p>
          <a:p>
            <a:pPr lvl="1"/>
            <a:r>
              <a:rPr lang="en-US" sz="1700" dirty="0"/>
              <a:t>Organize based on themes, not individual studies</a:t>
            </a:r>
          </a:p>
          <a:p>
            <a:pPr marL="0" indent="0">
              <a:buNone/>
            </a:pPr>
            <a:endParaRPr lang="en-US" sz="1700" dirty="0"/>
          </a:p>
          <a:p>
            <a:r>
              <a:rPr lang="en-US" sz="1700" dirty="0"/>
              <a:t>Identify the “gaps” that exist in past research:</a:t>
            </a:r>
          </a:p>
          <a:p>
            <a:pPr lvl="1"/>
            <a:r>
              <a:rPr lang="en-US" sz="1700" dirty="0"/>
              <a:t>Theoretical</a:t>
            </a:r>
          </a:p>
          <a:p>
            <a:pPr lvl="1"/>
            <a:r>
              <a:rPr lang="en-US" sz="1700" dirty="0"/>
              <a:t>Methodological</a:t>
            </a:r>
          </a:p>
          <a:p>
            <a:pPr lvl="1"/>
            <a:r>
              <a:rPr lang="en-US" sz="1700" dirty="0"/>
              <a:t>Sample/Data</a:t>
            </a:r>
          </a:p>
          <a:p>
            <a:pPr lvl="1"/>
            <a:r>
              <a:rPr lang="en-US" sz="1700" dirty="0"/>
              <a:t>Empirical Findings</a:t>
            </a:r>
          </a:p>
          <a:p>
            <a:endParaRPr lang="en-US" sz="1700" dirty="0"/>
          </a:p>
        </p:txBody>
      </p:sp>
      <p:pic>
        <p:nvPicPr>
          <p:cNvPr id="5" name="Picture 4" descr="Magnifying glass and question mark">
            <a:extLst>
              <a:ext uri="{FF2B5EF4-FFF2-40B4-BE49-F238E27FC236}">
                <a16:creationId xmlns:a16="http://schemas.microsoft.com/office/drawing/2014/main" id="{F50D0FB4-1E72-5239-1220-A1C8FB3C9D9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566" r="33918"/>
          <a:stretch/>
        </p:blipFill>
        <p:spPr>
          <a:xfrm>
            <a:off x="20" y="10"/>
            <a:ext cx="3476673" cy="6857990"/>
          </a:xfrm>
          <a:prstGeom prst="rect">
            <a:avLst/>
          </a:prstGeom>
          <a:effectLst/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810700" y="2115117"/>
            <a:ext cx="4732020" cy="0"/>
          </a:xfrm>
          <a:prstGeom prst="line">
            <a:avLst/>
          </a:prstGeom>
          <a:ln w="19050">
            <a:solidFill>
              <a:srgbClr val="FDE50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82858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1223042"/>
          </a:xfrm>
        </p:spPr>
        <p:txBody>
          <a:bodyPr>
            <a:normAutofit/>
          </a:bodyPr>
          <a:lstStyle/>
          <a:p>
            <a:r>
              <a:rPr lang="en-US" sz="4000" b="1" dirty="0"/>
              <a:t>Steps in Developing Literature 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588169"/>
            <a:ext cx="7886700" cy="5033348"/>
          </a:xfrm>
        </p:spPr>
        <p:txBody>
          <a:bodyPr>
            <a:normAutofit/>
          </a:bodyPr>
          <a:lstStyle/>
          <a:p>
            <a:endParaRPr lang="en-US" dirty="0"/>
          </a:p>
          <a:p>
            <a:r>
              <a:rPr lang="en-US" b="1" dirty="0">
                <a:solidFill>
                  <a:srgbClr val="FF0000"/>
                </a:solidFill>
              </a:rPr>
              <a:t>Step 1: Search &amp; find key studies</a:t>
            </a:r>
          </a:p>
          <a:p>
            <a:r>
              <a:rPr lang="en-US" b="1" dirty="0">
                <a:solidFill>
                  <a:srgbClr val="FF0000"/>
                </a:solidFill>
              </a:rPr>
              <a:t>Step 2: Summarize</a:t>
            </a:r>
          </a:p>
          <a:p>
            <a:r>
              <a:rPr lang="en-US" b="1" dirty="0">
                <a:solidFill>
                  <a:srgbClr val="FF0000"/>
                </a:solidFill>
              </a:rPr>
              <a:t>Step 3: Synthesize, cite &amp; write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Step 1: Define the scope of the literature review:</a:t>
            </a:r>
          </a:p>
          <a:p>
            <a:pPr lvl="1"/>
            <a:r>
              <a:rPr lang="en-US" dirty="0"/>
              <a:t>What key words?</a:t>
            </a:r>
          </a:p>
          <a:p>
            <a:pPr lvl="1"/>
            <a:r>
              <a:rPr lang="en-US" dirty="0"/>
              <a:t>What disciplines?</a:t>
            </a:r>
          </a:p>
          <a:p>
            <a:pPr lvl="1"/>
            <a:r>
              <a:rPr lang="en-US" dirty="0"/>
              <a:t>What timeframe?</a:t>
            </a:r>
          </a:p>
          <a:p>
            <a:pPr lvl="1"/>
            <a:r>
              <a:rPr lang="en-US" dirty="0"/>
              <a:t>What research methods?</a:t>
            </a:r>
          </a:p>
          <a:p>
            <a:pPr marL="342900" lvl="1" indent="0">
              <a:buNone/>
            </a:pPr>
            <a:endParaRPr lang="en-US" dirty="0"/>
          </a:p>
          <a:p>
            <a:pPr>
              <a:buNone/>
            </a:pPr>
            <a:r>
              <a:rPr lang="en-US" dirty="0">
                <a:hlinkClick r:id="rId3"/>
              </a:rPr>
              <a:t>Literature Review Tutorial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69917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793973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Steps in Developing Literature Review—</a:t>
            </a:r>
            <a:r>
              <a:rPr lang="en-US" b="1" dirty="0">
                <a:solidFill>
                  <a:srgbClr val="FF0000"/>
                </a:solidFill>
              </a:rPr>
              <a:t>Step 1 Search for key studies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2732" y="1390918"/>
            <a:ext cx="7742618" cy="5101956"/>
          </a:xfrm>
        </p:spPr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en-US" sz="2400" dirty="0"/>
              <a:t>Use search engine or library database to search those articles.</a:t>
            </a:r>
          </a:p>
          <a:p>
            <a:pPr>
              <a:buFontTx/>
              <a:buChar char="-"/>
            </a:pPr>
            <a:r>
              <a:rPr lang="en-US" sz="2400" dirty="0">
                <a:hlinkClick r:id="rId3"/>
              </a:rPr>
              <a:t>Google Scholar </a:t>
            </a:r>
            <a:endParaRPr lang="en-US" sz="2400" dirty="0"/>
          </a:p>
          <a:p>
            <a:pPr>
              <a:buFontTx/>
              <a:buChar char="-"/>
            </a:pPr>
            <a:r>
              <a:rPr lang="en-US" sz="2400" dirty="0">
                <a:hlinkClick r:id="rId4"/>
              </a:rPr>
              <a:t>Web of Science</a:t>
            </a: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2. Consult with the subject librarian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3. Use this new resource, that provides a map of key studies and how they are connected </a:t>
            </a:r>
            <a:r>
              <a:rPr lang="en-US" sz="2400" dirty="0">
                <a:hlinkClick r:id="rId5"/>
              </a:rPr>
              <a:t>https://www.connectedpapers.com/</a:t>
            </a:r>
            <a:r>
              <a:rPr lang="en-US" sz="2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810293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6696" y="629266"/>
            <a:ext cx="2629122" cy="1622321"/>
          </a:xfrm>
        </p:spPr>
        <p:txBody>
          <a:bodyPr>
            <a:normAutofit/>
          </a:bodyPr>
          <a:lstStyle/>
          <a:p>
            <a:r>
              <a:rPr lang="en-US" sz="2600" b="1"/>
              <a:t>Go Down the Rabbit Hole—Step 1 Search for key studies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6698" y="2438400"/>
            <a:ext cx="2629120" cy="37854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700" b="1"/>
              <a:t>Identify the relevant literature to review: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700"/>
              <a:t>Start with relatively </a:t>
            </a:r>
            <a:r>
              <a:rPr lang="en-US" sz="1700" b="1"/>
              <a:t>recent literature reviews</a:t>
            </a:r>
            <a:r>
              <a:rPr lang="en-US" sz="1700"/>
              <a:t>.</a:t>
            </a:r>
          </a:p>
          <a:p>
            <a:pPr marL="514350" indent="-514350">
              <a:buFont typeface="+mj-lt"/>
              <a:buAutoNum type="arabicPeriod"/>
            </a:pPr>
            <a:endParaRPr lang="en-US" sz="1700"/>
          </a:p>
          <a:p>
            <a:pPr marL="857250" lvl="1" indent="-514350">
              <a:buFont typeface="+mj-lt"/>
              <a:buAutoNum type="arabicPeriod"/>
            </a:pPr>
            <a:r>
              <a:rPr lang="en-US" sz="1700"/>
              <a:t>Like today’s article – coherent, theory based.</a:t>
            </a:r>
          </a:p>
          <a:p>
            <a:pPr marL="857250" lvl="1" indent="-514350">
              <a:buFont typeface="+mj-lt"/>
              <a:buAutoNum type="arabicPeriod"/>
            </a:pPr>
            <a:endParaRPr lang="en-US" sz="1700"/>
          </a:p>
          <a:p>
            <a:pPr marL="857250" lvl="1" indent="-514350">
              <a:buFont typeface="+mj-lt"/>
              <a:buAutoNum type="arabicPeriod"/>
            </a:pPr>
            <a:r>
              <a:rPr lang="en-US" sz="1700"/>
              <a:t>Or, more systematic.  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E39A796-BE83-48B1-B33F-35C4A32AAB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79292" y="0"/>
            <a:ext cx="5664708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9">
            <a:extLst>
              <a:ext uri="{FF2B5EF4-FFF2-40B4-BE49-F238E27FC236}">
                <a16:creationId xmlns:a16="http://schemas.microsoft.com/office/drawing/2014/main" id="{72F84B47-E267-4194-8194-831DB7B55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42766" y="557784"/>
            <a:ext cx="4938073" cy="573918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456402B-B4BF-55FE-64A8-E813681E3B3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087" r="25789" b="10375"/>
          <a:stretch/>
        </p:blipFill>
        <p:spPr>
          <a:xfrm>
            <a:off x="4054396" y="2157675"/>
            <a:ext cx="4514498" cy="2539404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8132008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694CD9-9631-A3D3-55C4-F64E49A1EA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Back tracking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501865-DEC7-1D90-4B8A-EC0E8A1886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sz="2400" dirty="0"/>
              <a:t>Look at key studies identified in these works—Look at the references of those studies. </a:t>
            </a:r>
          </a:p>
          <a:p>
            <a:pPr marL="857250" lvl="1" indent="-514350">
              <a:buFont typeface="+mj-lt"/>
              <a:buAutoNum type="arabicPeriod"/>
            </a:pPr>
            <a:r>
              <a:rPr lang="en-US" sz="2100" dirty="0"/>
              <a:t>Foundations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76504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EE0EC2-D102-C18A-EB8F-223ED2C6BB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Forward tracking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C58812-D7A9-E007-85D4-CE04900FE1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sz="2400" dirty="0"/>
              <a:t>Look at the “cited by” on Google scholar to get the most recent articles.</a:t>
            </a:r>
          </a:p>
          <a:p>
            <a:pPr marL="857250" lvl="1" indent="-514350">
              <a:buFont typeface="+mj-lt"/>
              <a:buAutoNum type="arabicPeriod"/>
            </a:pPr>
            <a:r>
              <a:rPr lang="en-US" sz="2100" dirty="0"/>
              <a:t>The “Future”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85199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6696" y="629266"/>
            <a:ext cx="2629122" cy="1622321"/>
          </a:xfrm>
        </p:spPr>
        <p:txBody>
          <a:bodyPr>
            <a:normAutofit/>
          </a:bodyPr>
          <a:lstStyle/>
          <a:p>
            <a:r>
              <a:rPr lang="en-US" sz="2600" b="1"/>
              <a:t>Step 1 Search for key studies (20-25 minutes)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6698" y="2438400"/>
            <a:ext cx="2629120" cy="3785419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1700"/>
              <a:t>LET’S DO IT!</a:t>
            </a:r>
          </a:p>
          <a:p>
            <a:pPr marL="514350" indent="-514350">
              <a:buFont typeface="+mj-lt"/>
              <a:buAutoNum type="arabicPeriod"/>
            </a:pPr>
            <a:endParaRPr lang="en-US" sz="170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E39A796-BE83-48B1-B33F-35C4A32AAB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79292" y="0"/>
            <a:ext cx="5664708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9">
            <a:extLst>
              <a:ext uri="{FF2B5EF4-FFF2-40B4-BE49-F238E27FC236}">
                <a16:creationId xmlns:a16="http://schemas.microsoft.com/office/drawing/2014/main" id="{72F84B47-E267-4194-8194-831DB7B55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42766" y="557784"/>
            <a:ext cx="4938073" cy="573918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6E34EE1-36CF-4038-055C-918085F38F5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3333" r="12500"/>
          <a:stretch/>
        </p:blipFill>
        <p:spPr>
          <a:xfrm>
            <a:off x="4070501" y="807593"/>
            <a:ext cx="4482288" cy="5239568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5822177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2B43FC-E089-3142-9845-DDB95EE366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7F977-4C8A-B936-136B-329D93F873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Identify 2 key studies that you can use in your paper.</a:t>
            </a:r>
          </a:p>
          <a:p>
            <a:pPr marL="457200" indent="-457200">
              <a:buAutoNum type="arabicPeriod" startAt="2"/>
            </a:pPr>
            <a:endParaRPr lang="en-US" sz="2400" dirty="0"/>
          </a:p>
          <a:p>
            <a:pPr marL="342900" lvl="1" indent="0">
              <a:buNone/>
            </a:pPr>
            <a:r>
              <a:rPr lang="en-US" sz="2100" dirty="0"/>
              <a:t>For these studies, go to the “cited by” and identify a third study that is perhaps the most recent</a:t>
            </a:r>
          </a:p>
          <a:p>
            <a:pPr marL="342900" lvl="1" indent="0">
              <a:buNone/>
            </a:pPr>
            <a:r>
              <a:rPr lang="en-US" sz="2100" dirty="0"/>
              <a:t>Go to </a:t>
            </a:r>
            <a:r>
              <a:rPr lang="en-US" sz="2100" dirty="0">
                <a:hlinkClick r:id="rId2"/>
              </a:rPr>
              <a:t>https://www.connectedpapers.com/</a:t>
            </a:r>
            <a:r>
              <a:rPr lang="en-US" sz="2100" dirty="0"/>
              <a:t> and identify key authors/papers</a:t>
            </a:r>
          </a:p>
          <a:p>
            <a:pPr marL="0" indent="0">
              <a:buNone/>
            </a:pPr>
            <a:r>
              <a:rPr lang="en-US" sz="2400" dirty="0"/>
              <a:t> </a:t>
            </a:r>
          </a:p>
          <a:p>
            <a:pPr marL="0" indent="0">
              <a:buNone/>
            </a:pPr>
            <a:r>
              <a:rPr lang="en-US" sz="2400" dirty="0"/>
              <a:t>Save in a folder on your computer so you can read later. Organize into subtopics if you have the time!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89477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/>
              <a:t>Steps in Developing Literature Review: </a:t>
            </a:r>
            <a:r>
              <a:rPr lang="en-US" sz="4000" b="1" dirty="0">
                <a:solidFill>
                  <a:srgbClr val="FF0000"/>
                </a:solidFill>
              </a:rPr>
              <a:t>Step 2—summarize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4"/>
            <a:ext cx="7886700" cy="4727575"/>
          </a:xfrm>
        </p:spPr>
        <p:txBody>
          <a:bodyPr>
            <a:normAutofit/>
          </a:bodyPr>
          <a:lstStyle/>
          <a:p>
            <a:r>
              <a:rPr lang="en-US" sz="2400" dirty="0"/>
              <a:t>Read and </a:t>
            </a:r>
            <a:r>
              <a:rPr lang="en-US" sz="2400" b="1" dirty="0"/>
              <a:t>take organized notes on each paper </a:t>
            </a:r>
            <a:r>
              <a:rPr lang="en-US" sz="2400" dirty="0"/>
              <a:t>based on </a:t>
            </a:r>
            <a:r>
              <a:rPr lang="en-US" sz="2400" b="1" dirty="0"/>
              <a:t>key categories </a:t>
            </a:r>
            <a:r>
              <a:rPr lang="en-US" sz="2400" dirty="0"/>
              <a:t>you want to focus on:</a:t>
            </a:r>
          </a:p>
          <a:p>
            <a:pPr marL="342900" lvl="1" indent="0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5372120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D42740-6A45-641E-BB78-B001BA98AE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8D218B-BD35-655D-FD29-7C5A2EADFB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300" dirty="0"/>
              <a:t>Research questions examined</a:t>
            </a:r>
          </a:p>
          <a:p>
            <a:endParaRPr lang="en-US" sz="2300" dirty="0"/>
          </a:p>
          <a:p>
            <a:r>
              <a:rPr lang="en-US" sz="2300" dirty="0"/>
              <a:t>Theoretical framework</a:t>
            </a:r>
          </a:p>
          <a:p>
            <a:endParaRPr lang="en-US" sz="2300" dirty="0"/>
          </a:p>
          <a:p>
            <a:r>
              <a:rPr lang="en-US" sz="2300" dirty="0"/>
              <a:t>Research design</a:t>
            </a:r>
          </a:p>
          <a:p>
            <a:pPr lvl="1"/>
            <a:r>
              <a:rPr lang="en-US" sz="2000" dirty="0"/>
              <a:t>Data sources, sample, and measures</a:t>
            </a:r>
          </a:p>
          <a:p>
            <a:pPr lvl="1"/>
            <a:endParaRPr lang="en-US" sz="2000" dirty="0"/>
          </a:p>
          <a:p>
            <a:r>
              <a:rPr lang="en-US" sz="2300" dirty="0"/>
              <a:t>Key results</a:t>
            </a:r>
          </a:p>
          <a:p>
            <a:endParaRPr lang="en-US" sz="2300" dirty="0"/>
          </a:p>
          <a:p>
            <a:r>
              <a:rPr lang="en-US" sz="2300" dirty="0"/>
              <a:t>Strengths &amp; Limitations </a:t>
            </a:r>
          </a:p>
          <a:p>
            <a:pPr lvl="1"/>
            <a:r>
              <a:rPr lang="en-US" sz="2100" dirty="0"/>
              <a:t>Future research/gaps</a:t>
            </a:r>
            <a:endParaRPr lang="en-US" sz="2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86057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49C6FE-082A-747F-733A-DD4F04C0CD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Extra Resources – Wesley Wehde, Ph.D. (wwwehde.com)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789C4D-4E33-906E-D14C-6471DA145B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Use Academic Article reading worksheet?</a:t>
            </a:r>
          </a:p>
          <a:p>
            <a:pPr marL="0" indent="0">
              <a:buNone/>
            </a:pPr>
            <a:endParaRPr lang="en-US" b="1" dirty="0"/>
          </a:p>
          <a:p>
            <a:r>
              <a:rPr lang="en-US" b="1" dirty="0"/>
              <a:t>Organize the results of your literature review into themes using the spreadsheet?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03595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8670D5-66C2-4256-B85D-884FF1981E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>
                <a:solidFill>
                  <a:srgbClr val="FF0000"/>
                </a:solidFill>
              </a:rPr>
              <a:t>Step 2—summarize </a:t>
            </a:r>
            <a:r>
              <a:rPr lang="en-US" sz="3600" b="1" dirty="0"/>
              <a:t>(10-20 minutes)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8A51EA-C622-409D-A111-5D62F06037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Open the Literature Review spreadsheet &amp; save on your computer</a:t>
            </a:r>
          </a:p>
          <a:p>
            <a:endParaRPr lang="en-US" dirty="0"/>
          </a:p>
          <a:p>
            <a:r>
              <a:rPr lang="en-US" dirty="0"/>
              <a:t>Enter key information for the 2 studies you identified earlier</a:t>
            </a:r>
          </a:p>
          <a:p>
            <a:endParaRPr lang="en-US" dirty="0"/>
          </a:p>
          <a:p>
            <a:r>
              <a:rPr lang="en-US" dirty="0"/>
              <a:t>If you have time, enter links for other studies to look at later</a:t>
            </a:r>
          </a:p>
          <a:p>
            <a:endParaRPr lang="en-US" dirty="0"/>
          </a:p>
          <a:p>
            <a:r>
              <a:rPr lang="en-US" dirty="0"/>
              <a:t>Alternative way to take notes &amp; save studies: Citation software</a:t>
            </a:r>
          </a:p>
          <a:p>
            <a:pPr lvl="1"/>
            <a:r>
              <a:rPr lang="en-US" dirty="0">
                <a:hlinkClick r:id="rId2"/>
              </a:rPr>
              <a:t>Zotero</a:t>
            </a:r>
            <a:r>
              <a:rPr lang="en-US" dirty="0"/>
              <a:t> demonstration </a:t>
            </a:r>
          </a:p>
        </p:txBody>
      </p:sp>
    </p:spTree>
    <p:extLst>
      <p:ext uri="{BB962C8B-B14F-4D97-AF65-F5344CB8AC3E}">
        <p14:creationId xmlns:p14="http://schemas.microsoft.com/office/powerpoint/2010/main" val="14295757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/>
              <a:t>Steps in Developing Literature Review—</a:t>
            </a:r>
            <a:r>
              <a:rPr lang="en-US" sz="4000" b="1" dirty="0">
                <a:solidFill>
                  <a:srgbClr val="FF0000"/>
                </a:solidFill>
              </a:rPr>
              <a:t>Step 3 synthesize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656095"/>
            <a:ext cx="7832785" cy="483568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400" b="1" dirty="0"/>
          </a:p>
          <a:p>
            <a:pPr marL="0" indent="0">
              <a:buNone/>
            </a:pPr>
            <a:r>
              <a:rPr lang="en-US" sz="2400" b="1" dirty="0"/>
              <a:t>*Organize your literature review around themes and not discrete studies*</a:t>
            </a:r>
          </a:p>
          <a:p>
            <a:pPr marL="0" indent="0">
              <a:buNone/>
            </a:pPr>
            <a:endParaRPr lang="en-US" sz="2400" b="1" dirty="0"/>
          </a:p>
          <a:p>
            <a:pPr marL="342900" lvl="1" indent="0">
              <a:spcAft>
                <a:spcPts val="450"/>
              </a:spcAft>
              <a:buNone/>
            </a:pPr>
            <a:endParaRPr lang="en-US" sz="2000" dirty="0">
              <a:solidFill>
                <a:srgbClr val="FF0000"/>
              </a:solidFill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4165549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E09834-20B2-2C1F-1871-C173B656C9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582AAB-ACCB-DBBE-C623-1F70835B8E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/>
              <a:t>Pull the results of the literature review together</a:t>
            </a:r>
          </a:p>
          <a:p>
            <a:pPr lvl="1">
              <a:spcAft>
                <a:spcPts val="450"/>
              </a:spcAft>
            </a:pPr>
            <a:r>
              <a:rPr lang="en-US" sz="2000" dirty="0"/>
              <a:t>What are the areas of agreement or disagreement?</a:t>
            </a:r>
          </a:p>
          <a:p>
            <a:pPr lvl="1">
              <a:spcAft>
                <a:spcPts val="450"/>
              </a:spcAft>
            </a:pPr>
            <a:r>
              <a:rPr lang="en-US" sz="2000" dirty="0"/>
              <a:t>What are the reasons for the disagreements? (different theoretical lens, different methods, different samples, etc.)</a:t>
            </a:r>
          </a:p>
          <a:p>
            <a:pPr lvl="1">
              <a:spcAft>
                <a:spcPts val="450"/>
              </a:spcAft>
            </a:pPr>
            <a:r>
              <a:rPr lang="en-US" sz="2000" dirty="0"/>
              <a:t>What do the disagreements indicate about </a:t>
            </a:r>
            <a:r>
              <a:rPr lang="en-US" sz="2000" dirty="0">
                <a:solidFill>
                  <a:srgbClr val="FF0000"/>
                </a:solidFill>
              </a:rPr>
              <a:t>gaps </a:t>
            </a:r>
            <a:r>
              <a:rPr lang="en-US" sz="2000" dirty="0"/>
              <a:t>in research and possible contributions you can make.  </a:t>
            </a:r>
          </a:p>
          <a:p>
            <a:pPr lvl="1">
              <a:spcAft>
                <a:spcPts val="450"/>
              </a:spcAft>
            </a:pPr>
            <a:r>
              <a:rPr lang="en-US" sz="2000" dirty="0"/>
              <a:t>What hasn’t been said about your topic? </a:t>
            </a:r>
            <a:r>
              <a:rPr lang="en-US" sz="2000" dirty="0">
                <a:sym typeface="Wingdings" panose="05000000000000000000" pitchFamily="2" charset="2"/>
              </a:rPr>
              <a:t> </a:t>
            </a:r>
            <a:r>
              <a:rPr lang="en-US" sz="2000" dirty="0">
                <a:solidFill>
                  <a:srgbClr val="FF0000"/>
                </a:solidFill>
                <a:sym typeface="Wingdings" panose="05000000000000000000" pitchFamily="2" charset="2"/>
              </a:rPr>
              <a:t>gaps</a:t>
            </a:r>
          </a:p>
          <a:p>
            <a:pPr marL="342900" lvl="1" indent="0">
              <a:spcAft>
                <a:spcPts val="450"/>
              </a:spcAft>
              <a:buNone/>
            </a:pPr>
            <a:endParaRPr lang="en-US" sz="2000" dirty="0">
              <a:solidFill>
                <a:srgbClr val="FF0000"/>
              </a:solidFill>
              <a:sym typeface="Wingdings" panose="05000000000000000000" pitchFamily="2" charset="2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00061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0444BD-F380-B76B-64BE-973A4CBAD1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E47A6C-B165-1E43-2C6A-3FDD7119DD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z="2000" dirty="0">
              <a:solidFill>
                <a:srgbClr val="FF0000"/>
              </a:solidFill>
              <a:sym typeface="Wingdings" panose="05000000000000000000" pitchFamily="2" charset="2"/>
            </a:endParaRPr>
          </a:p>
          <a:p>
            <a:endParaRPr lang="en-US" sz="2000" dirty="0">
              <a:solidFill>
                <a:srgbClr val="FF0000"/>
              </a:solidFill>
              <a:sym typeface="Wingdings" panose="05000000000000000000" pitchFamily="2" charset="2"/>
            </a:endParaRPr>
          </a:p>
          <a:p>
            <a:endParaRPr lang="en-US" sz="2000" dirty="0">
              <a:solidFill>
                <a:srgbClr val="FF0000"/>
              </a:solidFill>
              <a:sym typeface="Wingdings" panose="05000000000000000000" pitchFamily="2" charset="2"/>
            </a:endParaRPr>
          </a:p>
          <a:p>
            <a:endParaRPr lang="en-US" sz="2000" dirty="0">
              <a:solidFill>
                <a:srgbClr val="FF0000"/>
              </a:solidFill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FF0000"/>
                </a:solidFill>
                <a:sym typeface="Wingdings" panose="05000000000000000000" pitchFamily="2" charset="2"/>
              </a:rPr>
              <a:t>Example wording: </a:t>
            </a:r>
            <a:r>
              <a:rPr lang="en-US" sz="2000" i="1" dirty="0"/>
              <a:t>e.g. “Empirical studies on X </a:t>
            </a:r>
            <a:r>
              <a:rPr lang="en-US" sz="2000" i="1" dirty="0">
                <a:solidFill>
                  <a:srgbClr val="FF0000"/>
                </a:solidFill>
              </a:rPr>
              <a:t>generally </a:t>
            </a:r>
            <a:r>
              <a:rPr lang="en-US" sz="2000" i="1" dirty="0"/>
              <a:t>support a positive relationship between A and B (Author A, 1999; Author B, 2003; Authors C &amp; D, 2010). </a:t>
            </a:r>
            <a:r>
              <a:rPr lang="en-US" sz="2000" i="1" dirty="0">
                <a:solidFill>
                  <a:srgbClr val="FF0000"/>
                </a:solidFill>
              </a:rPr>
              <a:t>However,</a:t>
            </a:r>
            <a:r>
              <a:rPr lang="en-US" sz="2000" i="1" dirty="0"/>
              <a:t> empirical support for significant positive effects </a:t>
            </a:r>
            <a:r>
              <a:rPr lang="en-US" sz="2000" i="1" dirty="0">
                <a:solidFill>
                  <a:srgbClr val="FF0000"/>
                </a:solidFill>
              </a:rPr>
              <a:t>is not universal </a:t>
            </a:r>
            <a:r>
              <a:rPr lang="en-US" sz="2000" i="1" dirty="0"/>
              <a:t>(Author E, 2012).”</a:t>
            </a:r>
          </a:p>
          <a:p>
            <a:pPr algn="just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31557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81475" y="6466288"/>
            <a:ext cx="7696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Palatino Linotype" panose="02040502050505030304" pitchFamily="18" charset="0"/>
              </a:rPr>
              <a:t>Source</a:t>
            </a:r>
            <a:r>
              <a:rPr lang="en-US" sz="1400" dirty="0">
                <a:latin typeface="Palatino Linotype" panose="02040502050505030304" pitchFamily="18" charset="0"/>
              </a:rPr>
              <a:t>: Bell 2021. Does Free Community College Improve Student Outcomes? </a:t>
            </a:r>
            <a:endParaRPr lang="en-US" sz="1400" b="1" dirty="0">
              <a:latin typeface="Palatino Linotype" panose="0204050205050503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57675" y="284131"/>
            <a:ext cx="61718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Palatino Linotype" panose="02040502050505030304" pitchFamily="18" charset="0"/>
              </a:rPr>
              <a:t>Example of organizing literature review results in a table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C84AE9EC-04D6-48D5-8DDE-C1CE6F25B6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7551854"/>
              </p:ext>
            </p:extLst>
          </p:nvPr>
        </p:nvGraphicFramePr>
        <p:xfrm>
          <a:off x="857675" y="914403"/>
          <a:ext cx="7543800" cy="5544857"/>
        </p:xfrm>
        <a:graphic>
          <a:graphicData uri="http://schemas.openxmlformats.org/drawingml/2006/table">
            <a:tbl>
              <a:tblPr firstRow="1" firstCol="1" bandRow="1"/>
              <a:tblGrid>
                <a:gridCol w="968928">
                  <a:extLst>
                    <a:ext uri="{9D8B030D-6E8A-4147-A177-3AD203B41FA5}">
                      <a16:colId xmlns:a16="http://schemas.microsoft.com/office/drawing/2014/main" val="2000944210"/>
                    </a:ext>
                  </a:extLst>
                </a:gridCol>
                <a:gridCol w="2145484">
                  <a:extLst>
                    <a:ext uri="{9D8B030D-6E8A-4147-A177-3AD203B41FA5}">
                      <a16:colId xmlns:a16="http://schemas.microsoft.com/office/drawing/2014/main" val="4061851877"/>
                    </a:ext>
                  </a:extLst>
                </a:gridCol>
                <a:gridCol w="2491530">
                  <a:extLst>
                    <a:ext uri="{9D8B030D-6E8A-4147-A177-3AD203B41FA5}">
                      <a16:colId xmlns:a16="http://schemas.microsoft.com/office/drawing/2014/main" val="3062079216"/>
                    </a:ext>
                  </a:extLst>
                </a:gridCol>
                <a:gridCol w="1937858">
                  <a:extLst>
                    <a:ext uri="{9D8B030D-6E8A-4147-A177-3AD203B41FA5}">
                      <a16:colId xmlns:a16="http://schemas.microsoft.com/office/drawing/2014/main" val="3601896343"/>
                    </a:ext>
                  </a:extLst>
                </a:gridCol>
              </a:tblGrid>
              <a:tr h="22639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Program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476" marR="34476" marT="34476" marB="344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Structure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476" marR="34476" marT="34476" marB="344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Eligibility Requirements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Findings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90156165"/>
                  </a:ext>
                </a:extLst>
              </a:tr>
              <a:tr h="62709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Kalamazoo Promise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476" marR="34476" marT="34476" marB="34476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Palatino Linotype" panose="02040502050505030304" pitchFamily="18" charset="0"/>
                          <a:ea typeface="Calibri" panose="020F0502020204030204" pitchFamily="34" charset="0"/>
                          <a:cs typeface="TimesNewRomanPS-BoldMT"/>
                        </a:rPr>
                        <a:t>First-dollar aid covers tuition &amp; fees at any public institution in Michigan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476" marR="34476" marT="34476" marB="34476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Palatino Linotype" panose="02040502050505030304" pitchFamily="18" charset="0"/>
                          <a:ea typeface="Calibri" panose="020F0502020204030204" pitchFamily="34" charset="0"/>
                          <a:cs typeface="TimesNewRomanPS-BoldMT"/>
                        </a:rPr>
                        <a:t>Attend Kalamazoo Public School; 2.0 GPA and 12 credits per semester in college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Palatino Linotype" panose="020405020505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Increase in college application, enrollment, credits attempted, persistence and attainment (</a:t>
                      </a:r>
                      <a:r>
                        <a:rPr lang="en-US" sz="900" dirty="0" err="1">
                          <a:effectLst/>
                          <a:latin typeface="Palatino Linotype" panose="020405020505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Bartik</a:t>
                      </a:r>
                      <a:r>
                        <a:rPr lang="en-US" sz="900" dirty="0">
                          <a:effectLst/>
                          <a:latin typeface="Palatino Linotype" panose="020405020505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et al. 2019; Andrews et al. 2010)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47926421"/>
                  </a:ext>
                </a:extLst>
              </a:tr>
              <a:tr h="71468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El Dorado Scholarship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476" marR="34476" marT="34476" marB="344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900" dirty="0"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First-dollar scholarship covers tuition at any college in the country (capped at the highest tuition and fees at an Arkansas public university)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476" marR="34476" marT="34476" marB="344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Attend high school in El Dorado School District from kindergarten-12</a:t>
                      </a:r>
                      <a:r>
                        <a:rPr lang="en-US" sz="900" baseline="30000" dirty="0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th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for 100% or 9</a:t>
                      </a:r>
                      <a:r>
                        <a:rPr lang="en-US" sz="900" baseline="30000" dirty="0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th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-12</a:t>
                      </a:r>
                      <a:r>
                        <a:rPr lang="en-US" sz="900" baseline="30000" dirty="0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th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for 60% of scholarship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Increase in college enrollment and bachelor’s degree completion. Null impact on associate’s degree completion (Swanson &amp; Ritter 2018)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52105462"/>
                  </a:ext>
                </a:extLst>
              </a:tr>
              <a:tr h="88010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New Haven Promise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476" marR="34476" marT="34476" marB="344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Palatino Linotype" panose="02040502050505030304" pitchFamily="18" charset="0"/>
                          <a:ea typeface="Calibri" panose="020F0502020204030204" pitchFamily="34" charset="0"/>
                          <a:cs typeface="TimesNewRomanPSMT"/>
                        </a:rPr>
                        <a:t>First-dollar aid up to $10,000 per year covers tuition at all public college in Connecticut. Includes student support system.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476" marR="34476" marT="34476" marB="344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40 hours community service in high school, 3.0 GPA or higher in high school, 90% attendance rate in high school, Attend school and reside in New Haven, no expulsions in high school. In college, student must maintain a 2.0 GPA in first year and 2.5 GPA afterwards. 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Unclear impacts on college enrollment and persistence </a:t>
                      </a:r>
                      <a:r>
                        <a:rPr lang="en-US" sz="900" dirty="0">
                          <a:effectLst/>
                          <a:latin typeface="Palatino Linotype" panose="020405020505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(Daugherty &amp; Gonzalez, 2016)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. None consistently statistically significant and positive.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23890303"/>
                  </a:ext>
                </a:extLst>
              </a:tr>
              <a:tr h="58817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Pittsburgh Promise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476" marR="34476" marT="34476" marB="344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Palatino Linotype" panose="02040502050505030304" pitchFamily="18" charset="0"/>
                          <a:ea typeface="Calibri" panose="020F0502020204030204" pitchFamily="34" charset="0"/>
                          <a:cs typeface="TimesNewRomanPS-BoldMT"/>
                        </a:rPr>
                        <a:t>Last-dollar aid covers cost of attendance up to $5,000/$10,000 max award per year to attend any institution in Pennsylvania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476" marR="34476" marT="34476" marB="344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Palatino Linotype" panose="02040502050505030304" pitchFamily="18" charset="0"/>
                          <a:ea typeface="Calibri" panose="020F0502020204030204" pitchFamily="34" charset="0"/>
                          <a:cs typeface="TimesNewRomanPS-BoldMT"/>
                        </a:rPr>
                        <a:t>Attend Pittsburgh Public Schools, 90% attendance rate and high school GPA requirement (varies over time)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Palatino Linotype" panose="020405020505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Increase in college enrollment &amp; persistence (Page et al. 2018)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96934192"/>
                  </a:ext>
                </a:extLst>
              </a:tr>
              <a:tr h="62709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Knox Achieves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476" marR="34476" marT="34476" marB="344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900" dirty="0">
                          <a:effectLst/>
                          <a:latin typeface="Palatino Linotype" panose="02040502050505030304" pitchFamily="18" charset="0"/>
                          <a:ea typeface="Calibri" panose="020F0502020204030204" pitchFamily="34" charset="0"/>
                          <a:cs typeface="TimesNewRomanPSMT"/>
                        </a:rPr>
                        <a:t>Last-dollar aid covers tuition and fees in any Tennessee community college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476" marR="34476" marT="34476" marB="344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Attend Knox County high school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Increase in two-year college enrollment and credit accumulation. Reduction in four-year enrollment (Carruthers &amp; Fox 2016)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08946729"/>
                  </a:ext>
                </a:extLst>
              </a:tr>
              <a:tr h="50059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Oregon Promise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476" marR="34476" marT="34476" marB="344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900" dirty="0">
                          <a:effectLst/>
                          <a:latin typeface="Palatino Linotype" panose="02040502050505030304" pitchFamily="18" charset="0"/>
                          <a:ea typeface="Calibri" panose="020F0502020204030204" pitchFamily="34" charset="0"/>
                          <a:cs typeface="TimesNewRomanPSMT"/>
                        </a:rPr>
                        <a:t>Last-dollar aid covers tuition and fees in any Oregon community college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476" marR="34476" marT="34476" marB="344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Oregon residents with 2.5 GPA 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Increase in college enrollment, shift from four-year to two-year colleges in first cohort (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Gurantz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2018)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36573462"/>
                  </a:ext>
                </a:extLst>
              </a:tr>
              <a:tr h="62709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Buffalo Say Yes to Education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476" marR="34476" marT="34476" marB="344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900" dirty="0">
                          <a:effectLst/>
                          <a:latin typeface="Palatino Linotype" panose="02040502050505030304" pitchFamily="18" charset="0"/>
                          <a:ea typeface="Calibri" panose="020F0502020204030204" pitchFamily="34" charset="0"/>
                          <a:cs typeface="TimesNewRomanPSMT"/>
                        </a:rPr>
                        <a:t>Last-dollar aid covers tuition at in-state two or four-year colleges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476" marR="34476" marT="34476" marB="344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Graduate from public high school in Buffalo &amp; fill out FAFSA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Increase in enrollment in public and private four-year and two-year colleges. Increase in enrollment in selective colleges (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Bifulco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et al. 2019)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73919416"/>
                  </a:ext>
                </a:extLst>
              </a:tr>
              <a:tr h="75360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The Degree Project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476" marR="34476" marT="34476" marB="344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900" dirty="0">
                          <a:effectLst/>
                          <a:latin typeface="Palatino Linotype" panose="02040502050505030304" pitchFamily="18" charset="0"/>
                          <a:ea typeface="Calibri" panose="020F0502020204030204" pitchFamily="34" charset="0"/>
                          <a:cs typeface="TimesNewRomanPSMT"/>
                        </a:rPr>
                        <a:t>Last-dollar aid providing up to cost of attendance or $12,000 per year to one cohort of students to attend any two or four-year public college in Wisconsin. 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476" marR="34476" marT="34476" marB="344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Attend and graduate from eligible high school in Milwaukee Public Schools, make 2.5 high school GPA, attend class 90% of the time &amp; FAFSA, need at least $1 of unmet need &amp; enroll within four years of high school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Increase in two-year college enrollment and attainment (Harris et al. 2018)</a:t>
                      </a:r>
                      <a:endParaRPr lang="en-US" sz="1000" dirty="0"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57447532"/>
                  </a:ext>
                </a:extLst>
              </a:tr>
            </a:tbl>
          </a:graphicData>
        </a:graphic>
      </p:graphicFrame>
      <p:sp>
        <p:nvSpPr>
          <p:cNvPr id="8" name="Rectangle 2">
            <a:extLst>
              <a:ext uri="{FF2B5EF4-FFF2-40B4-BE49-F238E27FC236}">
                <a16:creationId xmlns:a16="http://schemas.microsoft.com/office/drawing/2014/main" id="{D6BAEDA2-EDC3-4F24-9208-A130194822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660491"/>
            <a:ext cx="6167073" cy="5616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ctr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5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Table 1. </a:t>
            </a:r>
            <a:r>
              <a:rPr kumimoji="0" lang="en-US" altLang="en-US" sz="10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Policy Designs and Findings from Published Promise Research on Postsecondary Outcomes</a:t>
            </a:r>
            <a:endParaRPr kumimoji="0" lang="en-US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Palatino Linotype" panose="0204050205050503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839768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8C17B3-C02E-9744-6B37-2EBF95FAC4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6CFA06-2B77-7BF6-5582-945219B382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en-US" sz="2400" dirty="0"/>
          </a:p>
          <a:p>
            <a:r>
              <a:rPr lang="en-US" sz="2400" dirty="0"/>
              <a:t>As you gather more studies, key themes/variables will become more obvious </a:t>
            </a:r>
          </a:p>
          <a:p>
            <a:endParaRPr lang="en-US" sz="2400" dirty="0"/>
          </a:p>
          <a:p>
            <a:r>
              <a:rPr lang="en-US" sz="2400" dirty="0"/>
              <a:t>These themes will be how you organize your literature review.</a:t>
            </a:r>
          </a:p>
          <a:p>
            <a:endParaRPr lang="en-US" sz="2400" dirty="0"/>
          </a:p>
          <a:p>
            <a:r>
              <a:rPr lang="en-US" sz="2400" dirty="0"/>
              <a:t>Some find it helpful to create a “Mind Map” of the literature:</a:t>
            </a:r>
          </a:p>
          <a:p>
            <a:pPr lvl="1"/>
            <a:r>
              <a:rPr lang="en-US" sz="2000" dirty="0">
                <a:hlinkClick r:id="rId2"/>
              </a:rPr>
              <a:t>http://www.raulpacheco.org/2019/08/from-review-of-the-literature-to-mind-map-of-the-field/</a:t>
            </a:r>
            <a:r>
              <a:rPr lang="en-US" sz="2000" dirty="0"/>
              <a:t> </a:t>
            </a:r>
          </a:p>
          <a:p>
            <a:pPr lvl="1"/>
            <a:r>
              <a:rPr lang="en-US" sz="2000" dirty="0">
                <a:hlinkClick r:id="rId3"/>
              </a:rPr>
              <a:t>https://app.mindmup.com/map/new/1643471874825</a:t>
            </a:r>
            <a:r>
              <a:rPr lang="en-US" sz="2000" dirty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42244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/>
              <a:t>Steps in Developing Literature Review—</a:t>
            </a:r>
            <a:r>
              <a:rPr lang="en-US" sz="4000" b="1" dirty="0">
                <a:solidFill>
                  <a:srgbClr val="FF0000"/>
                </a:solidFill>
              </a:rPr>
              <a:t>Step 3 synthesize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b="1" dirty="0"/>
          </a:p>
          <a:p>
            <a:r>
              <a:rPr lang="en-US" b="1" dirty="0"/>
              <a:t>Justifying your research and show your scholarly contribution</a:t>
            </a:r>
            <a:r>
              <a:rPr lang="en-US" dirty="0">
                <a:sym typeface="Wingdings" panose="05000000000000000000" pitchFamily="2" charset="2"/>
              </a:rPr>
              <a:t> </a:t>
            </a:r>
            <a:r>
              <a:rPr lang="en-US" b="1" dirty="0">
                <a:solidFill>
                  <a:srgbClr val="FF0000"/>
                </a:solidFill>
                <a:sym typeface="Wingdings" panose="05000000000000000000" pitchFamily="2" charset="2"/>
              </a:rPr>
              <a:t>One of the major goals of your literature review</a:t>
            </a:r>
          </a:p>
          <a:p>
            <a:endParaRPr lang="en-US" b="1" dirty="0">
              <a:solidFill>
                <a:srgbClr val="FF0000"/>
              </a:solidFill>
            </a:endParaRPr>
          </a:p>
          <a:p>
            <a:pPr>
              <a:buFontTx/>
              <a:buChar char="-"/>
            </a:pPr>
            <a:r>
              <a:rPr lang="en-US" dirty="0"/>
              <a:t>Exposing the inadequacy in the current research &amp; summarizing the gap (theoretical inadequacy, or empirical inconsistence)</a:t>
            </a:r>
          </a:p>
          <a:p>
            <a:pPr marL="0" indent="0">
              <a:buNone/>
            </a:pPr>
            <a:endParaRPr lang="en-US" dirty="0"/>
          </a:p>
          <a:p>
            <a:pPr>
              <a:buFontTx/>
              <a:buChar char="-"/>
            </a:pPr>
            <a:r>
              <a:rPr lang="en-US" dirty="0"/>
              <a:t>Positioning your research in the current debate or gap &amp; be persuasive</a:t>
            </a:r>
          </a:p>
        </p:txBody>
      </p:sp>
    </p:spTree>
    <p:extLst>
      <p:ext uri="{BB962C8B-B14F-4D97-AF65-F5344CB8AC3E}">
        <p14:creationId xmlns:p14="http://schemas.microsoft.com/office/powerpoint/2010/main" val="288404333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Citation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49" y="1514225"/>
            <a:ext cx="8018045" cy="4710111"/>
          </a:xfrm>
        </p:spPr>
        <p:txBody>
          <a:bodyPr>
            <a:normAutofit/>
          </a:bodyPr>
          <a:lstStyle/>
          <a:p>
            <a:r>
              <a:rPr lang="en-US" dirty="0"/>
              <a:t>References: using APA Style </a:t>
            </a:r>
          </a:p>
          <a:p>
            <a:pPr marL="0" indent="0">
              <a:buNone/>
            </a:pPr>
            <a:r>
              <a:rPr lang="en-US" dirty="0"/>
              <a:t>- Harvard APA Tutorial</a:t>
            </a:r>
          </a:p>
          <a:p>
            <a:pPr marL="0" indent="0">
              <a:buNone/>
            </a:pPr>
            <a:r>
              <a:rPr lang="en-US" dirty="0">
                <a:hlinkClick r:id="rId2"/>
              </a:rPr>
              <a:t>http://gseacademic.harvard.edu/~instruct/articulate/apa_mod/APA_Intro/player.html</a:t>
            </a:r>
            <a:endParaRPr lang="en-US" dirty="0"/>
          </a:p>
          <a:p>
            <a:r>
              <a:rPr lang="en-US" dirty="0"/>
              <a:t>Two general ways to integrate source material into your review</a:t>
            </a:r>
          </a:p>
          <a:p>
            <a:pPr lvl="1">
              <a:buFontTx/>
              <a:buChar char="-"/>
            </a:pPr>
            <a:r>
              <a:rPr lang="en-US" dirty="0"/>
              <a:t>Scholar A (2016) finds, acknowledges, suggests that...</a:t>
            </a:r>
          </a:p>
          <a:p>
            <a:pPr lvl="1">
              <a:buFontTx/>
              <a:buChar char="-"/>
            </a:pPr>
            <a:r>
              <a:rPr lang="en-US" dirty="0"/>
              <a:t>Paraphrase what the citing material says (Scholar A, 2016).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3952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FB29DE-468C-9EFC-8BAB-50C1683A92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9A9104-08AF-4E33-AD70-F1D51E80CC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/>
            <a:r>
              <a:rPr lang="en-US" dirty="0"/>
              <a:t>Citation management tools allow you to store and organize citations and files, as well as to create bibliographies formatted in major citation styles (MLA, APA, Chicago, etc.).</a:t>
            </a:r>
          </a:p>
          <a:p>
            <a:pPr fontAlgn="base"/>
            <a:r>
              <a:rPr lang="en-US" b="1" dirty="0">
                <a:hlinkClick r:id="rId2"/>
              </a:rPr>
              <a:t>RefWorks</a:t>
            </a:r>
            <a:r>
              <a:rPr lang="en-US" b="1" dirty="0"/>
              <a:t> | </a:t>
            </a:r>
            <a:r>
              <a:rPr lang="en-US" b="1" dirty="0">
                <a:hlinkClick r:id="rId3"/>
              </a:rPr>
              <a:t>Zotero</a:t>
            </a:r>
            <a:r>
              <a:rPr lang="en-US" b="1" dirty="0"/>
              <a:t> | </a:t>
            </a:r>
            <a:r>
              <a:rPr lang="en-US" b="1" dirty="0">
                <a:hlinkClick r:id="rId4"/>
              </a:rPr>
              <a:t>EndNote</a:t>
            </a:r>
            <a:endParaRPr lang="en-US" dirty="0"/>
          </a:p>
          <a:p>
            <a:endParaRPr lang="en-US" dirty="0"/>
          </a:p>
          <a:p>
            <a:r>
              <a:rPr lang="en-US" dirty="0"/>
              <a:t>I just use Google Scholar – because I’m an old dog</a:t>
            </a:r>
          </a:p>
        </p:txBody>
      </p:sp>
    </p:spTree>
    <p:extLst>
      <p:ext uri="{BB962C8B-B14F-4D97-AF65-F5344CB8AC3E}">
        <p14:creationId xmlns:p14="http://schemas.microsoft.com/office/powerpoint/2010/main" val="231114778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Conclusions on Literature 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Key elements of final product: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Concisely summarize from a set of relevant sources the collective conclusions most pertinent to your own research interests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Comment on the agreement and disagreement on a particular issue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Identify the research gaps (theoretical or empirical)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Highlight your contribution to the literature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Cite at least 15 sources! (APA format)</a:t>
            </a:r>
          </a:p>
          <a:p>
            <a:pPr>
              <a:buFontTx/>
              <a:buChar char="-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01228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3|23.1|17.7|192.6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29918</TotalTime>
  <Words>1903</Words>
  <Application>Microsoft Office PowerPoint</Application>
  <PresentationFormat>On-screen Show (4:3)</PresentationFormat>
  <Paragraphs>215</Paragraphs>
  <Slides>27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2" baseType="lpstr">
      <vt:lpstr>굴림</vt:lpstr>
      <vt:lpstr>Arial</vt:lpstr>
      <vt:lpstr>Palatino Linotype</vt:lpstr>
      <vt:lpstr>Wingdings</vt:lpstr>
      <vt:lpstr>Office Theme</vt:lpstr>
      <vt:lpstr>   Session 2 Research Question and Lit Reviews</vt:lpstr>
      <vt:lpstr>In this Session:</vt:lpstr>
      <vt:lpstr>Phase 2: Specifying  Research Questions </vt:lpstr>
      <vt:lpstr>What makes for a good research question?</vt:lpstr>
      <vt:lpstr>Developing a Literature Review</vt:lpstr>
      <vt:lpstr>Goals of Literature Reviews</vt:lpstr>
      <vt:lpstr>Goals of Literature Review Process</vt:lpstr>
      <vt:lpstr>Steps in Developing Literature Review</vt:lpstr>
      <vt:lpstr>Steps in Developing Literature Review—Step 1 Search for key studies</vt:lpstr>
      <vt:lpstr>Go Down the Rabbit Hole—Step 1 Search for key studies</vt:lpstr>
      <vt:lpstr> Back tracking</vt:lpstr>
      <vt:lpstr>Forward tracking</vt:lpstr>
      <vt:lpstr>Step 1 Search for key studies (20-25 minutes)</vt:lpstr>
      <vt:lpstr>PowerPoint Presentation</vt:lpstr>
      <vt:lpstr>Steps in Developing Literature Review: Step 2—summarize </vt:lpstr>
      <vt:lpstr>NOTES</vt:lpstr>
      <vt:lpstr>Extra Resources – Wesley Wehde, Ph.D. (wwwehde.com)</vt:lpstr>
      <vt:lpstr>Step 2—summarize (10-20 minutes)</vt:lpstr>
      <vt:lpstr>Steps in Developing Literature Review—Step 3 synthesize</vt:lpstr>
      <vt:lpstr>PowerPoint Presentation</vt:lpstr>
      <vt:lpstr>PowerPoint Presentation</vt:lpstr>
      <vt:lpstr>PowerPoint Presentation</vt:lpstr>
      <vt:lpstr>PowerPoint Presentation</vt:lpstr>
      <vt:lpstr>Steps in Developing Literature Review—Step 3 synthesize</vt:lpstr>
      <vt:lpstr>Citation</vt:lpstr>
      <vt:lpstr>PowerPoint Presentation</vt:lpstr>
      <vt:lpstr>Conclusions on Literature Review</vt:lpstr>
    </vt:vector>
  </TitlesOfParts>
  <Company>Syracuse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Seminar 2: Theory Development</dc:title>
  <dc:creator>duncombe</dc:creator>
  <cp:lastModifiedBy>Wehde, Wesley</cp:lastModifiedBy>
  <cp:revision>376</cp:revision>
  <cp:lastPrinted>2011-08-28T19:46:58Z</cp:lastPrinted>
  <dcterms:created xsi:type="dcterms:W3CDTF">2008-08-27T15:06:53Z</dcterms:created>
  <dcterms:modified xsi:type="dcterms:W3CDTF">2025-09-15T21:49:45Z</dcterms:modified>
</cp:coreProperties>
</file>