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1"/>
  </p:notesMasterIdLst>
  <p:sldIdLst>
    <p:sldId id="342" r:id="rId2"/>
    <p:sldId id="281" r:id="rId3"/>
    <p:sldId id="347" r:id="rId4"/>
    <p:sldId id="333" r:id="rId5"/>
    <p:sldId id="343" r:id="rId6"/>
    <p:sldId id="344" r:id="rId7"/>
    <p:sldId id="395" r:id="rId8"/>
    <p:sldId id="346" r:id="rId9"/>
    <p:sldId id="381" r:id="rId10"/>
    <p:sldId id="383" r:id="rId11"/>
    <p:sldId id="380" r:id="rId12"/>
    <p:sldId id="328" r:id="rId13"/>
    <p:sldId id="256" r:id="rId14"/>
    <p:sldId id="307" r:id="rId15"/>
    <p:sldId id="348" r:id="rId16"/>
    <p:sldId id="335" r:id="rId17"/>
    <p:sldId id="386" r:id="rId18"/>
    <p:sldId id="275" r:id="rId19"/>
    <p:sldId id="387" r:id="rId20"/>
    <p:sldId id="329" r:id="rId21"/>
    <p:sldId id="388" r:id="rId22"/>
    <p:sldId id="392" r:id="rId23"/>
    <p:sldId id="397" r:id="rId24"/>
    <p:sldId id="418" r:id="rId25"/>
    <p:sldId id="326" r:id="rId26"/>
    <p:sldId id="390" r:id="rId27"/>
    <p:sldId id="420" r:id="rId28"/>
    <p:sldId id="421" r:id="rId29"/>
    <p:sldId id="391" r:id="rId30"/>
    <p:sldId id="340" r:id="rId31"/>
    <p:sldId id="396" r:id="rId32"/>
    <p:sldId id="419" r:id="rId33"/>
    <p:sldId id="313" r:id="rId34"/>
    <p:sldId id="327" r:id="rId35"/>
    <p:sldId id="314" r:id="rId36"/>
    <p:sldId id="331" r:id="rId37"/>
    <p:sldId id="315" r:id="rId38"/>
    <p:sldId id="323" r:id="rId39"/>
    <p:sldId id="334"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zabeth Bell" initials="EB" lastIdx="1" clrIdx="0">
    <p:extLst>
      <p:ext uri="{19B8F6BF-5375-455C-9EA6-DF929625EA0E}">
        <p15:presenceInfo xmlns:p15="http://schemas.microsoft.com/office/powerpoint/2012/main" userId="Elizabeth B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226" autoAdjust="0"/>
  </p:normalViewPr>
  <p:slideViewPr>
    <p:cSldViewPr>
      <p:cViewPr varScale="1">
        <p:scale>
          <a:sx n="91" d="100"/>
          <a:sy n="91" d="100"/>
        </p:scale>
        <p:origin x="78" y="306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AF5B90-4FCA-40EF-8954-CA97E5C4661F}"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55A0D118-3B15-44C2-B331-367AA626C233}">
      <dgm:prSet/>
      <dgm:spPr/>
      <dgm:t>
        <a:bodyPr/>
        <a:lstStyle/>
        <a:p>
          <a:r>
            <a:rPr lang="en-US"/>
            <a:t>IV -&gt; DV</a:t>
          </a:r>
        </a:p>
      </dgm:t>
    </dgm:pt>
    <dgm:pt modelId="{BBE43213-7B3B-4520-8AC2-2179FBB7A4E1}" type="parTrans" cxnId="{60CD4385-2AA4-4803-8636-61DB4A70F6D6}">
      <dgm:prSet/>
      <dgm:spPr/>
      <dgm:t>
        <a:bodyPr/>
        <a:lstStyle/>
        <a:p>
          <a:endParaRPr lang="en-US"/>
        </a:p>
      </dgm:t>
    </dgm:pt>
    <dgm:pt modelId="{B5138C8F-3689-40C7-B09D-620448A71CC1}" type="sibTrans" cxnId="{60CD4385-2AA4-4803-8636-61DB4A70F6D6}">
      <dgm:prSet/>
      <dgm:spPr/>
      <dgm:t>
        <a:bodyPr/>
        <a:lstStyle/>
        <a:p>
          <a:endParaRPr lang="en-US"/>
        </a:p>
      </dgm:t>
    </dgm:pt>
    <dgm:pt modelId="{1BC8B102-C773-4DE2-80D7-D4A960FC7AC7}">
      <dgm:prSet/>
      <dgm:spPr/>
      <dgm:t>
        <a:bodyPr/>
        <a:lstStyle/>
        <a:p>
          <a:r>
            <a:rPr lang="en-US"/>
            <a:t>IV -&gt; Mediating -&gt; DV</a:t>
          </a:r>
        </a:p>
      </dgm:t>
    </dgm:pt>
    <dgm:pt modelId="{C9EE0811-A6E6-4E3D-A4B3-81E2D603D409}" type="parTrans" cxnId="{F114F43A-0489-478B-B099-9A89E05628D4}">
      <dgm:prSet/>
      <dgm:spPr/>
      <dgm:t>
        <a:bodyPr/>
        <a:lstStyle/>
        <a:p>
          <a:endParaRPr lang="en-US"/>
        </a:p>
      </dgm:t>
    </dgm:pt>
    <dgm:pt modelId="{138CE798-940C-43D6-A299-E80032E98091}" type="sibTrans" cxnId="{F114F43A-0489-478B-B099-9A89E05628D4}">
      <dgm:prSet/>
      <dgm:spPr/>
      <dgm:t>
        <a:bodyPr/>
        <a:lstStyle/>
        <a:p>
          <a:endParaRPr lang="en-US"/>
        </a:p>
      </dgm:t>
    </dgm:pt>
    <dgm:pt modelId="{7566917E-977F-4961-BE49-9EB83C445B95}">
      <dgm:prSet/>
      <dgm:spPr/>
      <dgm:t>
        <a:bodyPr/>
        <a:lstStyle/>
        <a:p>
          <a:r>
            <a:rPr lang="en-US"/>
            <a:t>IV (with or without Moderating) -&gt; DV</a:t>
          </a:r>
        </a:p>
      </dgm:t>
    </dgm:pt>
    <dgm:pt modelId="{97A9931B-DED5-4702-B547-562B2F71803F}" type="parTrans" cxnId="{7854DDDF-82CA-4F05-9707-62DBE59967B6}">
      <dgm:prSet/>
      <dgm:spPr/>
      <dgm:t>
        <a:bodyPr/>
        <a:lstStyle/>
        <a:p>
          <a:endParaRPr lang="en-US"/>
        </a:p>
      </dgm:t>
    </dgm:pt>
    <dgm:pt modelId="{93E54CA3-7B1A-4483-997F-C27B8824D262}" type="sibTrans" cxnId="{7854DDDF-82CA-4F05-9707-62DBE59967B6}">
      <dgm:prSet/>
      <dgm:spPr/>
      <dgm:t>
        <a:bodyPr/>
        <a:lstStyle/>
        <a:p>
          <a:endParaRPr lang="en-US"/>
        </a:p>
      </dgm:t>
    </dgm:pt>
    <dgm:pt modelId="{87CFD21C-95BB-4CC4-A9D8-E0B62793CC16}" type="pres">
      <dgm:prSet presAssocID="{9CAF5B90-4FCA-40EF-8954-CA97E5C4661F}" presName="hierChild1" presStyleCnt="0">
        <dgm:presLayoutVars>
          <dgm:chPref val="1"/>
          <dgm:dir/>
          <dgm:animOne val="branch"/>
          <dgm:animLvl val="lvl"/>
          <dgm:resizeHandles/>
        </dgm:presLayoutVars>
      </dgm:prSet>
      <dgm:spPr/>
    </dgm:pt>
    <dgm:pt modelId="{487EAC0A-A925-45AA-BFAE-F00D3E304ED7}" type="pres">
      <dgm:prSet presAssocID="{55A0D118-3B15-44C2-B331-367AA626C233}" presName="hierRoot1" presStyleCnt="0"/>
      <dgm:spPr/>
    </dgm:pt>
    <dgm:pt modelId="{2C2C8548-8699-48EF-9CCD-9B76A5996AD1}" type="pres">
      <dgm:prSet presAssocID="{55A0D118-3B15-44C2-B331-367AA626C233}" presName="composite" presStyleCnt="0"/>
      <dgm:spPr/>
    </dgm:pt>
    <dgm:pt modelId="{4DA2D36C-A82F-4123-B9E9-70FB5C1D5236}" type="pres">
      <dgm:prSet presAssocID="{55A0D118-3B15-44C2-B331-367AA626C233}" presName="background" presStyleLbl="node0" presStyleIdx="0" presStyleCnt="3"/>
      <dgm:spPr/>
    </dgm:pt>
    <dgm:pt modelId="{DCA3F3B6-3893-4A34-AFAA-66BCD8DF54CA}" type="pres">
      <dgm:prSet presAssocID="{55A0D118-3B15-44C2-B331-367AA626C233}" presName="text" presStyleLbl="fgAcc0" presStyleIdx="0" presStyleCnt="3">
        <dgm:presLayoutVars>
          <dgm:chPref val="3"/>
        </dgm:presLayoutVars>
      </dgm:prSet>
      <dgm:spPr/>
    </dgm:pt>
    <dgm:pt modelId="{13B43347-5EE5-4CC8-926B-F00C34137D73}" type="pres">
      <dgm:prSet presAssocID="{55A0D118-3B15-44C2-B331-367AA626C233}" presName="hierChild2" presStyleCnt="0"/>
      <dgm:spPr/>
    </dgm:pt>
    <dgm:pt modelId="{DD2ED6F9-DA9E-4B4A-8B3D-7EA03937458F}" type="pres">
      <dgm:prSet presAssocID="{1BC8B102-C773-4DE2-80D7-D4A960FC7AC7}" presName="hierRoot1" presStyleCnt="0"/>
      <dgm:spPr/>
    </dgm:pt>
    <dgm:pt modelId="{9F03CA32-FE1F-496B-8223-3F8E726EF517}" type="pres">
      <dgm:prSet presAssocID="{1BC8B102-C773-4DE2-80D7-D4A960FC7AC7}" presName="composite" presStyleCnt="0"/>
      <dgm:spPr/>
    </dgm:pt>
    <dgm:pt modelId="{D515286A-7DC8-4435-8D9E-6B7D021542A3}" type="pres">
      <dgm:prSet presAssocID="{1BC8B102-C773-4DE2-80D7-D4A960FC7AC7}" presName="background" presStyleLbl="node0" presStyleIdx="1" presStyleCnt="3"/>
      <dgm:spPr/>
    </dgm:pt>
    <dgm:pt modelId="{793C9D0E-C8AB-47BD-83D0-4ACA32805F8A}" type="pres">
      <dgm:prSet presAssocID="{1BC8B102-C773-4DE2-80D7-D4A960FC7AC7}" presName="text" presStyleLbl="fgAcc0" presStyleIdx="1" presStyleCnt="3">
        <dgm:presLayoutVars>
          <dgm:chPref val="3"/>
        </dgm:presLayoutVars>
      </dgm:prSet>
      <dgm:spPr/>
    </dgm:pt>
    <dgm:pt modelId="{C85B70D0-F0DB-4D77-8C85-E9954DC38C5D}" type="pres">
      <dgm:prSet presAssocID="{1BC8B102-C773-4DE2-80D7-D4A960FC7AC7}" presName="hierChild2" presStyleCnt="0"/>
      <dgm:spPr/>
    </dgm:pt>
    <dgm:pt modelId="{3653AAAC-C342-4AEF-B495-43B3E8D4174C}" type="pres">
      <dgm:prSet presAssocID="{7566917E-977F-4961-BE49-9EB83C445B95}" presName="hierRoot1" presStyleCnt="0"/>
      <dgm:spPr/>
    </dgm:pt>
    <dgm:pt modelId="{1BBC2A84-965B-4532-BE00-D420E11F7F08}" type="pres">
      <dgm:prSet presAssocID="{7566917E-977F-4961-BE49-9EB83C445B95}" presName="composite" presStyleCnt="0"/>
      <dgm:spPr/>
    </dgm:pt>
    <dgm:pt modelId="{2BFEE3A1-EE4C-4AEE-B9C1-9FFEA1C69EC2}" type="pres">
      <dgm:prSet presAssocID="{7566917E-977F-4961-BE49-9EB83C445B95}" presName="background" presStyleLbl="node0" presStyleIdx="2" presStyleCnt="3"/>
      <dgm:spPr/>
    </dgm:pt>
    <dgm:pt modelId="{AC5D466B-7F2F-4EC3-984F-C11672ACCB89}" type="pres">
      <dgm:prSet presAssocID="{7566917E-977F-4961-BE49-9EB83C445B95}" presName="text" presStyleLbl="fgAcc0" presStyleIdx="2" presStyleCnt="3">
        <dgm:presLayoutVars>
          <dgm:chPref val="3"/>
        </dgm:presLayoutVars>
      </dgm:prSet>
      <dgm:spPr/>
    </dgm:pt>
    <dgm:pt modelId="{BE88150D-8D27-44FE-9E4F-C2B4CB7B890B}" type="pres">
      <dgm:prSet presAssocID="{7566917E-977F-4961-BE49-9EB83C445B95}" presName="hierChild2" presStyleCnt="0"/>
      <dgm:spPr/>
    </dgm:pt>
  </dgm:ptLst>
  <dgm:cxnLst>
    <dgm:cxn modelId="{8886880B-F361-4260-AD88-6B2596906CFA}" type="presOf" srcId="{1BC8B102-C773-4DE2-80D7-D4A960FC7AC7}" destId="{793C9D0E-C8AB-47BD-83D0-4ACA32805F8A}" srcOrd="0" destOrd="0" presId="urn:microsoft.com/office/officeart/2005/8/layout/hierarchy1"/>
    <dgm:cxn modelId="{EB648F15-90C4-4311-A9C9-D78DC9EC2B2F}" type="presOf" srcId="{7566917E-977F-4961-BE49-9EB83C445B95}" destId="{AC5D466B-7F2F-4EC3-984F-C11672ACCB89}" srcOrd="0" destOrd="0" presId="urn:microsoft.com/office/officeart/2005/8/layout/hierarchy1"/>
    <dgm:cxn modelId="{F114F43A-0489-478B-B099-9A89E05628D4}" srcId="{9CAF5B90-4FCA-40EF-8954-CA97E5C4661F}" destId="{1BC8B102-C773-4DE2-80D7-D4A960FC7AC7}" srcOrd="1" destOrd="0" parTransId="{C9EE0811-A6E6-4E3D-A4B3-81E2D603D409}" sibTransId="{138CE798-940C-43D6-A299-E80032E98091}"/>
    <dgm:cxn modelId="{5BC0776A-A7FC-41FB-B1C2-84873A7BFF90}" type="presOf" srcId="{9CAF5B90-4FCA-40EF-8954-CA97E5C4661F}" destId="{87CFD21C-95BB-4CC4-A9D8-E0B62793CC16}" srcOrd="0" destOrd="0" presId="urn:microsoft.com/office/officeart/2005/8/layout/hierarchy1"/>
    <dgm:cxn modelId="{60CD4385-2AA4-4803-8636-61DB4A70F6D6}" srcId="{9CAF5B90-4FCA-40EF-8954-CA97E5C4661F}" destId="{55A0D118-3B15-44C2-B331-367AA626C233}" srcOrd="0" destOrd="0" parTransId="{BBE43213-7B3B-4520-8AC2-2179FBB7A4E1}" sibTransId="{B5138C8F-3689-40C7-B09D-620448A71CC1}"/>
    <dgm:cxn modelId="{7854DDDF-82CA-4F05-9707-62DBE59967B6}" srcId="{9CAF5B90-4FCA-40EF-8954-CA97E5C4661F}" destId="{7566917E-977F-4961-BE49-9EB83C445B95}" srcOrd="2" destOrd="0" parTransId="{97A9931B-DED5-4702-B547-562B2F71803F}" sibTransId="{93E54CA3-7B1A-4483-997F-C27B8824D262}"/>
    <dgm:cxn modelId="{345C02E0-6D0B-4877-9DFB-37E33D4C73DB}" type="presOf" srcId="{55A0D118-3B15-44C2-B331-367AA626C233}" destId="{DCA3F3B6-3893-4A34-AFAA-66BCD8DF54CA}" srcOrd="0" destOrd="0" presId="urn:microsoft.com/office/officeart/2005/8/layout/hierarchy1"/>
    <dgm:cxn modelId="{50909CC0-1143-47C4-86BD-2AE73B992BB2}" type="presParOf" srcId="{87CFD21C-95BB-4CC4-A9D8-E0B62793CC16}" destId="{487EAC0A-A925-45AA-BFAE-F00D3E304ED7}" srcOrd="0" destOrd="0" presId="urn:microsoft.com/office/officeart/2005/8/layout/hierarchy1"/>
    <dgm:cxn modelId="{5E682CA4-E29D-4E2D-951B-EDD5C0C1A6A6}" type="presParOf" srcId="{487EAC0A-A925-45AA-BFAE-F00D3E304ED7}" destId="{2C2C8548-8699-48EF-9CCD-9B76A5996AD1}" srcOrd="0" destOrd="0" presId="urn:microsoft.com/office/officeart/2005/8/layout/hierarchy1"/>
    <dgm:cxn modelId="{809D3F64-1514-4D63-8824-EF81552766CA}" type="presParOf" srcId="{2C2C8548-8699-48EF-9CCD-9B76A5996AD1}" destId="{4DA2D36C-A82F-4123-B9E9-70FB5C1D5236}" srcOrd="0" destOrd="0" presId="urn:microsoft.com/office/officeart/2005/8/layout/hierarchy1"/>
    <dgm:cxn modelId="{AC1B61BC-EA13-4009-B0B7-6B461B31CEDF}" type="presParOf" srcId="{2C2C8548-8699-48EF-9CCD-9B76A5996AD1}" destId="{DCA3F3B6-3893-4A34-AFAA-66BCD8DF54CA}" srcOrd="1" destOrd="0" presId="urn:microsoft.com/office/officeart/2005/8/layout/hierarchy1"/>
    <dgm:cxn modelId="{CFE60B9D-98B9-4668-91F9-5474A8C87BC3}" type="presParOf" srcId="{487EAC0A-A925-45AA-BFAE-F00D3E304ED7}" destId="{13B43347-5EE5-4CC8-926B-F00C34137D73}" srcOrd="1" destOrd="0" presId="urn:microsoft.com/office/officeart/2005/8/layout/hierarchy1"/>
    <dgm:cxn modelId="{63559649-ABA6-40AB-9521-21D2B7B6D05C}" type="presParOf" srcId="{87CFD21C-95BB-4CC4-A9D8-E0B62793CC16}" destId="{DD2ED6F9-DA9E-4B4A-8B3D-7EA03937458F}" srcOrd="1" destOrd="0" presId="urn:microsoft.com/office/officeart/2005/8/layout/hierarchy1"/>
    <dgm:cxn modelId="{1B118E6A-868B-4920-B17F-EEE13858FF6E}" type="presParOf" srcId="{DD2ED6F9-DA9E-4B4A-8B3D-7EA03937458F}" destId="{9F03CA32-FE1F-496B-8223-3F8E726EF517}" srcOrd="0" destOrd="0" presId="urn:microsoft.com/office/officeart/2005/8/layout/hierarchy1"/>
    <dgm:cxn modelId="{B86D6C52-CD4D-4713-960C-DEA7119B9F85}" type="presParOf" srcId="{9F03CA32-FE1F-496B-8223-3F8E726EF517}" destId="{D515286A-7DC8-4435-8D9E-6B7D021542A3}" srcOrd="0" destOrd="0" presId="urn:microsoft.com/office/officeart/2005/8/layout/hierarchy1"/>
    <dgm:cxn modelId="{16E8E38B-10C0-4CF0-A411-2CE1BF998A9F}" type="presParOf" srcId="{9F03CA32-FE1F-496B-8223-3F8E726EF517}" destId="{793C9D0E-C8AB-47BD-83D0-4ACA32805F8A}" srcOrd="1" destOrd="0" presId="urn:microsoft.com/office/officeart/2005/8/layout/hierarchy1"/>
    <dgm:cxn modelId="{89E74315-81C3-4FCA-A21C-10915AAB6993}" type="presParOf" srcId="{DD2ED6F9-DA9E-4B4A-8B3D-7EA03937458F}" destId="{C85B70D0-F0DB-4D77-8C85-E9954DC38C5D}" srcOrd="1" destOrd="0" presId="urn:microsoft.com/office/officeart/2005/8/layout/hierarchy1"/>
    <dgm:cxn modelId="{B4A16C1C-68A1-46FD-8308-FF65481ADE29}" type="presParOf" srcId="{87CFD21C-95BB-4CC4-A9D8-E0B62793CC16}" destId="{3653AAAC-C342-4AEF-B495-43B3E8D4174C}" srcOrd="2" destOrd="0" presId="urn:microsoft.com/office/officeart/2005/8/layout/hierarchy1"/>
    <dgm:cxn modelId="{D3D0815F-FB63-48BF-9377-B9E17AB9AF3B}" type="presParOf" srcId="{3653AAAC-C342-4AEF-B495-43B3E8D4174C}" destId="{1BBC2A84-965B-4532-BE00-D420E11F7F08}" srcOrd="0" destOrd="0" presId="urn:microsoft.com/office/officeart/2005/8/layout/hierarchy1"/>
    <dgm:cxn modelId="{63906CCA-9339-48E2-AEA0-75EBC24EB4F4}" type="presParOf" srcId="{1BBC2A84-965B-4532-BE00-D420E11F7F08}" destId="{2BFEE3A1-EE4C-4AEE-B9C1-9FFEA1C69EC2}" srcOrd="0" destOrd="0" presId="urn:microsoft.com/office/officeart/2005/8/layout/hierarchy1"/>
    <dgm:cxn modelId="{D61D048B-1A0D-4DAA-BA45-1F3484B9142E}" type="presParOf" srcId="{1BBC2A84-965B-4532-BE00-D420E11F7F08}" destId="{AC5D466B-7F2F-4EC3-984F-C11672ACCB89}" srcOrd="1" destOrd="0" presId="urn:microsoft.com/office/officeart/2005/8/layout/hierarchy1"/>
    <dgm:cxn modelId="{60A9EC4D-2B34-454C-BD1E-DDDD4551BBB4}" type="presParOf" srcId="{3653AAAC-C342-4AEF-B495-43B3E8D4174C}" destId="{BE88150D-8D27-44FE-9E4F-C2B4CB7B890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2D36C-A82F-4123-B9E9-70FB5C1D5236}">
      <dsp:nvSpPr>
        <dsp:cNvPr id="0" name=""/>
        <dsp:cNvSpPr/>
      </dsp:nvSpPr>
      <dsp:spPr>
        <a:xfrm>
          <a:off x="0" y="1021767"/>
          <a:ext cx="2282428" cy="1449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A3F3B6-3893-4A34-AFAA-66BCD8DF54CA}">
      <dsp:nvSpPr>
        <dsp:cNvPr id="0" name=""/>
        <dsp:cNvSpPr/>
      </dsp:nvSpPr>
      <dsp:spPr>
        <a:xfrm>
          <a:off x="253603" y="1262690"/>
          <a:ext cx="2282428" cy="1449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IV -&gt; DV</a:t>
          </a:r>
        </a:p>
      </dsp:txBody>
      <dsp:txXfrm>
        <a:off x="296053" y="1305140"/>
        <a:ext cx="2197528" cy="1364441"/>
      </dsp:txXfrm>
    </dsp:sp>
    <dsp:sp modelId="{D515286A-7DC8-4435-8D9E-6B7D021542A3}">
      <dsp:nvSpPr>
        <dsp:cNvPr id="0" name=""/>
        <dsp:cNvSpPr/>
      </dsp:nvSpPr>
      <dsp:spPr>
        <a:xfrm>
          <a:off x="2789634" y="1021767"/>
          <a:ext cx="2282428" cy="1449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3C9D0E-C8AB-47BD-83D0-4ACA32805F8A}">
      <dsp:nvSpPr>
        <dsp:cNvPr id="0" name=""/>
        <dsp:cNvSpPr/>
      </dsp:nvSpPr>
      <dsp:spPr>
        <a:xfrm>
          <a:off x="3043237" y="1262690"/>
          <a:ext cx="2282428" cy="1449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IV -&gt; Mediating -&gt; DV</a:t>
          </a:r>
        </a:p>
      </dsp:txBody>
      <dsp:txXfrm>
        <a:off x="3085687" y="1305140"/>
        <a:ext cx="2197528" cy="1364441"/>
      </dsp:txXfrm>
    </dsp:sp>
    <dsp:sp modelId="{2BFEE3A1-EE4C-4AEE-B9C1-9FFEA1C69EC2}">
      <dsp:nvSpPr>
        <dsp:cNvPr id="0" name=""/>
        <dsp:cNvSpPr/>
      </dsp:nvSpPr>
      <dsp:spPr>
        <a:xfrm>
          <a:off x="5579268" y="1021767"/>
          <a:ext cx="2282428" cy="144934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5D466B-7F2F-4EC3-984F-C11672ACCB89}">
      <dsp:nvSpPr>
        <dsp:cNvPr id="0" name=""/>
        <dsp:cNvSpPr/>
      </dsp:nvSpPr>
      <dsp:spPr>
        <a:xfrm>
          <a:off x="5832871" y="1262690"/>
          <a:ext cx="2282428" cy="144934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IV (with or without Moderating) -&gt; DV</a:t>
          </a:r>
        </a:p>
      </dsp:txBody>
      <dsp:txXfrm>
        <a:off x="5875321" y="1305140"/>
        <a:ext cx="2197528" cy="13644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Palatino Linotype" panose="02040502050505030304" pitchFamily="18"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Palatino Linotype" panose="02040502050505030304" pitchFamily="18" charset="0"/>
              </a:defRPr>
            </a:lvl1pPr>
          </a:lstStyle>
          <a:p>
            <a:fld id="{A62FB765-2E27-441B-95D5-3922E1F5493D}" type="datetimeFigureOut">
              <a:rPr lang="en-US" smtClean="0"/>
              <a:pPr/>
              <a:t>9/8/2025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Palatino Linotype" panose="02040502050505030304" pitchFamily="18"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Palatino Linotype" panose="02040502050505030304" pitchFamily="18" charset="0"/>
              </a:defRPr>
            </a:lvl1pPr>
          </a:lstStyle>
          <a:p>
            <a:fld id="{FDEDD157-5653-4286-A78D-C073AC0C6876}" type="slidenum">
              <a:rPr lang="en-US" smtClean="0"/>
              <a:pPr/>
              <a:t>‹#›</a:t>
            </a:fld>
            <a:endParaRPr lang="en-US" dirty="0"/>
          </a:p>
        </p:txBody>
      </p:sp>
    </p:spTree>
    <p:extLst>
      <p:ext uri="{BB962C8B-B14F-4D97-AF65-F5344CB8AC3E}">
        <p14:creationId xmlns:p14="http://schemas.microsoft.com/office/powerpoint/2010/main" val="3855268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alatino Linotype" panose="02040502050505030304" pitchFamily="18" charset="0"/>
        <a:ea typeface="+mn-ea"/>
        <a:cs typeface="+mn-cs"/>
      </a:defRPr>
    </a:lvl1pPr>
    <a:lvl2pPr marL="457200" algn="l" defTabSz="914400" rtl="0" eaLnBrk="1" latinLnBrk="0" hangingPunct="1">
      <a:defRPr sz="1200" kern="1200">
        <a:solidFill>
          <a:schemeClr val="tx1"/>
        </a:solidFill>
        <a:latin typeface="Palatino Linotype" panose="02040502050505030304" pitchFamily="18" charset="0"/>
        <a:ea typeface="+mn-ea"/>
        <a:cs typeface="+mn-cs"/>
      </a:defRPr>
    </a:lvl2pPr>
    <a:lvl3pPr marL="914400" algn="l" defTabSz="914400" rtl="0" eaLnBrk="1" latinLnBrk="0" hangingPunct="1">
      <a:defRPr sz="1200" kern="1200">
        <a:solidFill>
          <a:schemeClr val="tx1"/>
        </a:solidFill>
        <a:latin typeface="Palatino Linotype" panose="02040502050505030304" pitchFamily="18" charset="0"/>
        <a:ea typeface="+mn-ea"/>
        <a:cs typeface="+mn-cs"/>
      </a:defRPr>
    </a:lvl3pPr>
    <a:lvl4pPr marL="1371600" algn="l" defTabSz="914400" rtl="0" eaLnBrk="1" latinLnBrk="0" hangingPunct="1">
      <a:defRPr sz="1200" kern="1200">
        <a:solidFill>
          <a:schemeClr val="tx1"/>
        </a:solidFill>
        <a:latin typeface="Palatino Linotype" panose="02040502050505030304" pitchFamily="18" charset="0"/>
        <a:ea typeface="+mn-ea"/>
        <a:cs typeface="+mn-cs"/>
      </a:defRPr>
    </a:lvl4pPr>
    <a:lvl5pPr marL="1828800" algn="l" defTabSz="914400" rtl="0" eaLnBrk="1" latinLnBrk="0" hangingPunct="1">
      <a:defRPr sz="1200" kern="1200">
        <a:solidFill>
          <a:schemeClr val="tx1"/>
        </a:solidFill>
        <a:latin typeface="Palatino Linotype" panose="0204050205050503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One key thing about research in public administration is storytelling. Why? Because you are not doing research for yourself, you want to study public policy or management problem that may affect a group of people. And you want give prescription to those problems and make real impact to the world.  First, you want to tell an appealing story. This depends on your topic, it should be of interests of a large group of people. Secondly, your story should be convincing. You want to convince your audience, public, policy makers, managers in the orgs </a:t>
            </a:r>
            <a:r>
              <a:rPr lang="en-US" baseline="0" dirty="0" err="1"/>
              <a:t>etc</a:t>
            </a:r>
            <a:r>
              <a:rPr lang="en-US" baseline="0" dirty="0"/>
              <a:t>, to take your suggestions. That is what this course is about: we are going to learn how to design and implement a research about a public problem and tell an appealing and convincing story for the public interest.</a:t>
            </a:r>
            <a:endParaRPr lang="en-US" dirty="0"/>
          </a:p>
        </p:txBody>
      </p:sp>
      <p:sp>
        <p:nvSpPr>
          <p:cNvPr id="4" name="Slide Number Placeholder 3"/>
          <p:cNvSpPr>
            <a:spLocks noGrp="1"/>
          </p:cNvSpPr>
          <p:nvPr>
            <p:ph type="sldNum" sz="quarter" idx="10"/>
          </p:nvPr>
        </p:nvSpPr>
        <p:spPr/>
        <p:txBody>
          <a:bodyPr/>
          <a:lstStyle/>
          <a:p>
            <a:fld id="{FDEDD157-5653-4286-A78D-C073AC0C6876}" type="slidenum">
              <a:rPr lang="en-US" smtClean="0"/>
              <a:pPr/>
              <a:t>1</a:t>
            </a:fld>
            <a:endParaRPr lang="en-US"/>
          </a:p>
        </p:txBody>
      </p:sp>
    </p:spTree>
    <p:extLst>
      <p:ext uri="{BB962C8B-B14F-4D97-AF65-F5344CB8AC3E}">
        <p14:creationId xmlns:p14="http://schemas.microsoft.com/office/powerpoint/2010/main" val="218703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EDD157-5653-4286-A78D-C073AC0C6876}" type="slidenum">
              <a:rPr lang="en-US" smtClean="0"/>
              <a:pPr/>
              <a:t>3</a:t>
            </a:fld>
            <a:endParaRPr lang="en-US" dirty="0"/>
          </a:p>
        </p:txBody>
      </p:sp>
    </p:spTree>
    <p:extLst>
      <p:ext uri="{BB962C8B-B14F-4D97-AF65-F5344CB8AC3E}">
        <p14:creationId xmlns:p14="http://schemas.microsoft.com/office/powerpoint/2010/main" val="1553513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Problem-solving</a:t>
            </a:r>
            <a:r>
              <a:rPr lang="en-US" baseline="0" dirty="0"/>
              <a:t> and prescription: before solving the problem, you will need to find out the cause of this problem</a:t>
            </a:r>
            <a:r>
              <a:rPr lang="en-US" baseline="0" dirty="0">
                <a:sym typeface="Wingdings" panose="05000000000000000000" pitchFamily="2" charset="2"/>
              </a:rPr>
              <a:t> explanatory research.</a:t>
            </a:r>
          </a:p>
          <a:p>
            <a:endParaRPr lang="en-US" baseline="0" dirty="0">
              <a:sym typeface="Wingdings" panose="05000000000000000000" pitchFamily="2" charset="2"/>
            </a:endParaRPr>
          </a:p>
          <a:p>
            <a:r>
              <a:rPr lang="en-US" dirty="0"/>
              <a:t>Research in public administration and public policy comes in two distinct but related forms.  One flows from the 19th century scientific tradition with the expressed objective of providing a general explanation for observable phenomena. The second derives from the action oriented environment of public administration, which focuses on prescription of best practices and prediction of effects. Even in prescriptive research, some underlying explanatory theory underlies the predictions of the effect of the practices and why practice A is likely to be better than practice B in a certain environment. Thus, traditional scientific explanatory research is a necessary prerequisite for any prescriptive research.  Therefore, the primary orientation of this course is to focus on development of social science explanations for public administrative phenomena and the development of research designs which permit testing of hypotheses derived from these explanations.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This course is the first of the PAD 5700-5701 sequence of research methods courses. This course introduces students to the basic logic, design, and conduct of applied social science research in public management and policy. Later on, PAD 5701 will cover the utilization and interpretation of basic statistical techniques in public management research and policy analysis.  PAD 5700, planning and first half of implementation of a</a:t>
            </a:r>
            <a:r>
              <a:rPr lang="en-US" sz="1200" kern="1200" baseline="0" dirty="0">
                <a:solidFill>
                  <a:schemeClr val="tx1"/>
                </a:solidFill>
                <a:effectLst/>
                <a:ea typeface="+mn-ea"/>
                <a:cs typeface="+mn-cs"/>
              </a:rPr>
              <a:t> research; PAD 5701, implementation and interpretation </a:t>
            </a:r>
            <a:endParaRPr lang="en-US" sz="1200" kern="1200" dirty="0">
              <a:solidFill>
                <a:schemeClr val="tx1"/>
              </a:solidFill>
              <a:effectLst/>
              <a:ea typeface="+mn-ea"/>
              <a:cs typeface="+mn-cs"/>
            </a:endParaRPr>
          </a:p>
          <a:p>
            <a:endParaRPr lang="en-US" dirty="0"/>
          </a:p>
          <a:p>
            <a:r>
              <a:rPr lang="en-US" dirty="0"/>
              <a:t>This will help you to process</a:t>
            </a:r>
            <a:r>
              <a:rPr lang="en-US" baseline="0" dirty="0"/>
              <a:t> information you gather in your daily life. Do we really believe what the experts and politician say? </a:t>
            </a:r>
            <a:endParaRPr lang="en-US" dirty="0"/>
          </a:p>
          <a:p>
            <a:endParaRPr lang="en-US" dirty="0"/>
          </a:p>
        </p:txBody>
      </p:sp>
      <p:sp>
        <p:nvSpPr>
          <p:cNvPr id="4" name="Slide Number Placeholder 3"/>
          <p:cNvSpPr>
            <a:spLocks noGrp="1"/>
          </p:cNvSpPr>
          <p:nvPr>
            <p:ph type="sldNum" sz="quarter" idx="10"/>
          </p:nvPr>
        </p:nvSpPr>
        <p:spPr/>
        <p:txBody>
          <a:bodyPr/>
          <a:lstStyle/>
          <a:p>
            <a:fld id="{FDEDD157-5653-4286-A78D-C073AC0C6876}" type="slidenum">
              <a:rPr lang="en-US" smtClean="0"/>
              <a:pPr/>
              <a:t>4</a:t>
            </a:fld>
            <a:endParaRPr lang="en-US" dirty="0"/>
          </a:p>
        </p:txBody>
      </p:sp>
    </p:spTree>
    <p:extLst>
      <p:ext uri="{BB962C8B-B14F-4D97-AF65-F5344CB8AC3E}">
        <p14:creationId xmlns:p14="http://schemas.microsoft.com/office/powerpoint/2010/main" val="374807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One key thing about research in public administration is storytelling. Why? Because you are not doing research for yourself, you want to study public policy or management problem that may affect a group of people. And you want give prescription to those problems and make real impact to the world.  First, you want to tell an appealing story. This depends on your topic, it should be of interests of a large group of people. Secondly, your story should be convincing. You want to convince your audience, public, policy makers, managers in the orgs </a:t>
            </a:r>
            <a:r>
              <a:rPr lang="en-US" baseline="0" dirty="0" err="1"/>
              <a:t>etc</a:t>
            </a:r>
            <a:r>
              <a:rPr lang="en-US" baseline="0" dirty="0"/>
              <a:t>, to take your suggestions. That is what this course is about: we are going to learn how to design and implement a research about a public problem and tell an appealing and convincing story for the public interest.</a:t>
            </a:r>
            <a:endParaRPr lang="en-US" dirty="0"/>
          </a:p>
        </p:txBody>
      </p:sp>
      <p:sp>
        <p:nvSpPr>
          <p:cNvPr id="4" name="Slide Number Placeholder 3"/>
          <p:cNvSpPr>
            <a:spLocks noGrp="1"/>
          </p:cNvSpPr>
          <p:nvPr>
            <p:ph type="sldNum" sz="quarter" idx="10"/>
          </p:nvPr>
        </p:nvSpPr>
        <p:spPr/>
        <p:txBody>
          <a:bodyPr/>
          <a:lstStyle/>
          <a:p>
            <a:fld id="{FDEDD157-5653-4286-A78D-C073AC0C6876}" type="slidenum">
              <a:rPr lang="en-US" smtClean="0"/>
              <a:pPr/>
              <a:t>13</a:t>
            </a:fld>
            <a:endParaRPr lang="en-US"/>
          </a:p>
        </p:txBody>
      </p:sp>
    </p:spTree>
    <p:extLst>
      <p:ext uri="{BB962C8B-B14F-4D97-AF65-F5344CB8AC3E}">
        <p14:creationId xmlns:p14="http://schemas.microsoft.com/office/powerpoint/2010/main" val="4004016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real life, your research may involve all these three types. This course focus on explanatory research. </a:t>
            </a:r>
          </a:p>
          <a:p>
            <a:endParaRPr lang="en-US" baseline="0" dirty="0"/>
          </a:p>
          <a:p>
            <a:r>
              <a:rPr lang="en-US" baseline="0" dirty="0"/>
              <a:t>Example: Impacts of clean energy package in Recovery act</a:t>
            </a:r>
          </a:p>
          <a:p>
            <a:pPr marL="0" indent="0">
              <a:buFontTx/>
              <a:buNone/>
            </a:pPr>
            <a:r>
              <a:rPr lang="en-US" baseline="0" dirty="0"/>
              <a:t>1) What is included in the clean energy package? What programs they support? What does each program do?</a:t>
            </a:r>
          </a:p>
          <a:p>
            <a:pPr marL="0" indent="0">
              <a:buFontTx/>
              <a:buNone/>
            </a:pPr>
            <a:r>
              <a:rPr lang="en-US" dirty="0"/>
              <a:t>2) Impact of the clean energy package.</a:t>
            </a:r>
            <a:r>
              <a:rPr lang="en-US" baseline="0" dirty="0"/>
              <a:t> Establish a set of outcome indicator and describe them</a:t>
            </a:r>
          </a:p>
          <a:p>
            <a:pPr marL="0" indent="0">
              <a:buFontTx/>
              <a:buNone/>
            </a:pPr>
            <a:r>
              <a:rPr lang="en-US" baseline="0" dirty="0"/>
              <a:t>3) e.g. more solar adoption in FL residence. Is it driven by the incentives from clean energy package? Other reasons? Higher income, interest groups, or utility bill saving?</a:t>
            </a:r>
          </a:p>
          <a:p>
            <a:pPr marL="0" indent="0">
              <a:buFontTx/>
              <a:buNone/>
            </a:pPr>
            <a:endParaRPr lang="en-US" baseline="0" dirty="0"/>
          </a:p>
          <a:p>
            <a:pPr marL="0" indent="0">
              <a:buFontTx/>
              <a:buNone/>
            </a:pPr>
            <a:r>
              <a:rPr lang="en-US" baseline="0" dirty="0"/>
              <a:t>Example: smart city</a:t>
            </a:r>
          </a:p>
          <a:p>
            <a:pPr marL="228600" indent="-228600">
              <a:buFontTx/>
              <a:buAutoNum type="arabicParenR"/>
            </a:pPr>
            <a:r>
              <a:rPr lang="en-US" baseline="0" dirty="0"/>
              <a:t>What is smart city? How a city can be called smart city? Key features? What makes a city smart city (Drivers?)</a:t>
            </a:r>
          </a:p>
          <a:p>
            <a:pPr marL="228600" indent="-228600">
              <a:buFontTx/>
              <a:buAutoNum type="arabicParenR"/>
            </a:pPr>
            <a:r>
              <a:rPr lang="en-US" baseline="0" dirty="0"/>
              <a:t>Descriptive: adoption of various smart technologies across US cities </a:t>
            </a:r>
            <a:r>
              <a:rPr lang="en-US" baseline="0" dirty="0">
                <a:sym typeface="Wingdings" panose="05000000000000000000" pitchFamily="2" charset="2"/>
              </a:rPr>
              <a:t> we can find there is variation across cities. Why some cities adopt a wide range of smart techs while some cities don’t have any? explanatory </a:t>
            </a:r>
            <a:r>
              <a:rPr lang="en-US" baseline="0" dirty="0" err="1">
                <a:sym typeface="Wingdings" panose="05000000000000000000" pitchFamily="2" charset="2"/>
              </a:rPr>
              <a:t>researc</a:t>
            </a:r>
            <a:endParaRPr lang="en-US" baseline="0" dirty="0"/>
          </a:p>
          <a:p>
            <a:pPr marL="228600" indent="-228600">
              <a:buFontTx/>
              <a:buAutoNum type="arabicParenR"/>
            </a:pPr>
            <a:r>
              <a:rPr lang="en-US" baseline="0" dirty="0"/>
              <a:t>What affects the adoption of a certain type of technology?</a:t>
            </a:r>
          </a:p>
          <a:p>
            <a:pPr marL="228600" indent="-228600">
              <a:buFontTx/>
              <a:buAutoNum type="arabicParenR"/>
            </a:pPr>
            <a:endParaRPr lang="en-US" baseline="0" dirty="0"/>
          </a:p>
        </p:txBody>
      </p:sp>
      <p:sp>
        <p:nvSpPr>
          <p:cNvPr id="4" name="Slide Number Placeholder 3"/>
          <p:cNvSpPr>
            <a:spLocks noGrp="1"/>
          </p:cNvSpPr>
          <p:nvPr>
            <p:ph type="sldNum" sz="quarter" idx="10"/>
          </p:nvPr>
        </p:nvSpPr>
        <p:spPr/>
        <p:txBody>
          <a:bodyPr/>
          <a:lstStyle/>
          <a:p>
            <a:fld id="{FDEDD157-5653-4286-A78D-C073AC0C6876}" type="slidenum">
              <a:rPr lang="en-US" smtClean="0"/>
              <a:pPr/>
              <a:t>14</a:t>
            </a:fld>
            <a:endParaRPr lang="en-US" dirty="0"/>
          </a:p>
        </p:txBody>
      </p:sp>
    </p:spTree>
    <p:extLst>
      <p:ext uri="{BB962C8B-B14F-4D97-AF65-F5344CB8AC3E}">
        <p14:creationId xmlns:p14="http://schemas.microsoft.com/office/powerpoint/2010/main" val="144508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latin typeface="+mn-lt"/>
                <a:ea typeface="+mn-ea"/>
                <a:cs typeface="+mn-cs"/>
              </a:rPr>
              <a:t>One of the most important purposes</a:t>
            </a:r>
            <a:r>
              <a:rPr lang="en-US" sz="1200" kern="1200" baseline="0" dirty="0">
                <a:solidFill>
                  <a:schemeClr val="tx1"/>
                </a:solidFill>
                <a:latin typeface="+mn-lt"/>
                <a:ea typeface="+mn-ea"/>
                <a:cs typeface="+mn-cs"/>
              </a:rPr>
              <a:t> of social scientific research is to answer questions about social phenomena.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After you have research question, the way you conduct a empirical study is to propose some expected answers to your research questions. Then, you go to the real world to observe it systematically and then to see if your guess is confirmed. </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 good first step in designing your project is to outline such a report. Although your final report may not look much like your initial image of it, this exercise will help you figure out which research designs are most appropriate.</a:t>
            </a: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118ED6F6-57B6-4793-A741-665FE00E2237}" type="slidenum">
              <a:rPr lang="en-US" altLang="en-US">
                <a:latin typeface="Arial" panose="020B0604020202020204" pitchFamily="34" charset="0"/>
              </a:rPr>
              <a:pPr/>
              <a:t>17</a:t>
            </a:fld>
            <a:endParaRPr lang="en-US" altLang="en-US">
              <a:latin typeface="Arial" panose="020B0604020202020204" pitchFamily="34" charset="0"/>
            </a:endParaRPr>
          </a:p>
        </p:txBody>
      </p:sp>
    </p:spTree>
    <p:extLst>
      <p:ext uri="{BB962C8B-B14F-4D97-AF65-F5344CB8AC3E}">
        <p14:creationId xmlns:p14="http://schemas.microsoft.com/office/powerpoint/2010/main" val="2691728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Choosing designs and collecting data</a:t>
            </a:r>
            <a:r>
              <a:rPr lang="en-US" altLang="en-US" baseline="0" dirty="0">
                <a:latin typeface="Arial" panose="020B0604020202020204" pitchFamily="34" charset="0"/>
              </a:rPr>
              <a:t> will be conducted at the same time. If you use secondary data, you may have your data first and then choose appropriate designs to exclude alternative explanation</a:t>
            </a:r>
            <a:endParaRPr lang="en-US" altLang="en-US" dirty="0">
              <a:latin typeface="Arial" panose="020B0604020202020204" pitchFamily="34" charset="0"/>
            </a:endParaRPr>
          </a:p>
        </p:txBody>
      </p:sp>
      <p:sp>
        <p:nvSpPr>
          <p:cNvPr id="5939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r" eaLnBrk="1" hangingPunct="1"/>
            <a:fld id="{17AA5EA3-D484-4388-B415-D0A2D42605C0}" type="slidenum">
              <a:rPr lang="en-US" altLang="en-US" sz="1200">
                <a:latin typeface="Arial" panose="020B0604020202020204" pitchFamily="34" charset="0"/>
              </a:rPr>
              <a:pPr algn="r" eaLnBrk="1" hangingPunct="1"/>
              <a:t>18</a:t>
            </a:fld>
            <a:endParaRPr lang="en-US" altLang="en-US" sz="1200">
              <a:latin typeface="Arial" panose="020B0604020202020204" pitchFamily="34" charset="0"/>
            </a:endParaRPr>
          </a:p>
        </p:txBody>
      </p:sp>
    </p:spTree>
    <p:extLst>
      <p:ext uri="{BB962C8B-B14F-4D97-AF65-F5344CB8AC3E}">
        <p14:creationId xmlns:p14="http://schemas.microsoft.com/office/powerpoint/2010/main" val="2473061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05E780FA-6881-40A2-8C01-F99CE5F7CEA5}" type="slidenum">
              <a:rPr lang="en-US" altLang="en-US">
                <a:latin typeface="Arial" panose="020B0604020202020204" pitchFamily="34" charset="0"/>
              </a:rPr>
              <a:pPr/>
              <a:t>19</a:t>
            </a:fld>
            <a:endParaRPr lang="en-US" altLang="en-US">
              <a:latin typeface="Arial" panose="020B0604020202020204" pitchFamily="34" charset="0"/>
            </a:endParaRPr>
          </a:p>
        </p:txBody>
      </p:sp>
    </p:spTree>
    <p:extLst>
      <p:ext uri="{BB962C8B-B14F-4D97-AF65-F5344CB8AC3E}">
        <p14:creationId xmlns:p14="http://schemas.microsoft.com/office/powerpoint/2010/main" val="1695637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now on, we are going to talk</a:t>
            </a:r>
            <a:r>
              <a:rPr lang="en-US" baseline="0" dirty="0"/>
              <a:t> about the initial steps in an empirical research project. </a:t>
            </a:r>
          </a:p>
          <a:p>
            <a:endParaRPr lang="en-US" baseline="0" dirty="0"/>
          </a:p>
          <a:p>
            <a:r>
              <a:rPr lang="en-US" dirty="0"/>
              <a:t>The heart of every</a:t>
            </a:r>
            <a:r>
              <a:rPr lang="en-US" baseline="0" dirty="0"/>
              <a:t> research. </a:t>
            </a:r>
            <a:r>
              <a:rPr lang="en-US" dirty="0"/>
              <a:t>The</a:t>
            </a:r>
            <a:r>
              <a:rPr lang="en-US" baseline="0" dirty="0"/>
              <a:t> statement of problem should first be expressed with the utmost precision and then further divided into sub-problems.</a:t>
            </a:r>
            <a:endParaRPr lang="en-US" dirty="0"/>
          </a:p>
          <a:p>
            <a:endParaRPr lang="en-US" dirty="0"/>
          </a:p>
        </p:txBody>
      </p:sp>
      <p:sp>
        <p:nvSpPr>
          <p:cNvPr id="4" name="Slide Number Placeholder 3"/>
          <p:cNvSpPr>
            <a:spLocks noGrp="1"/>
          </p:cNvSpPr>
          <p:nvPr>
            <p:ph type="sldNum" sz="quarter" idx="10"/>
          </p:nvPr>
        </p:nvSpPr>
        <p:spPr/>
        <p:txBody>
          <a:bodyPr/>
          <a:lstStyle/>
          <a:p>
            <a:fld id="{043A90D8-400E-4B55-8C03-3B7B3A4DB22B}" type="slidenum">
              <a:rPr lang="en-US" smtClean="0"/>
              <a:t>20</a:t>
            </a:fld>
            <a:endParaRPr lang="en-US"/>
          </a:p>
        </p:txBody>
      </p:sp>
    </p:spTree>
    <p:extLst>
      <p:ext uri="{BB962C8B-B14F-4D97-AF65-F5344CB8AC3E}">
        <p14:creationId xmlns:p14="http://schemas.microsoft.com/office/powerpoint/2010/main" val="3054501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Emphasize</a:t>
            </a:r>
            <a:r>
              <a:rPr lang="en-US" altLang="en-US" baseline="0" dirty="0">
                <a:latin typeface="Arial" panose="020B0604020202020204" pitchFamily="34" charset="0"/>
              </a:rPr>
              <a:t> the starting point again: </a:t>
            </a:r>
          </a:p>
          <a:p>
            <a:pPr eaLnBrk="1" hangingPunct="1"/>
            <a:endParaRPr lang="en-US" altLang="en-US" baseline="0" dirty="0">
              <a:latin typeface="Arial" panose="020B0604020202020204" pitchFamily="34"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5131C4E8-8C61-4AE1-B821-5AE859E1788B}" type="slidenum">
              <a:rPr lang="en-US" altLang="en-US">
                <a:latin typeface="Arial" panose="020B0604020202020204" pitchFamily="34" charset="0"/>
              </a:rPr>
              <a:pPr/>
              <a:t>21</a:t>
            </a:fld>
            <a:endParaRPr lang="en-US" altLang="en-US">
              <a:latin typeface="Arial" panose="020B0604020202020204" pitchFamily="34" charset="0"/>
            </a:endParaRPr>
          </a:p>
        </p:txBody>
      </p:sp>
    </p:spTree>
    <p:extLst>
      <p:ext uri="{BB962C8B-B14F-4D97-AF65-F5344CB8AC3E}">
        <p14:creationId xmlns:p14="http://schemas.microsoft.com/office/powerpoint/2010/main" val="3628661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Thinking</a:t>
            </a:r>
            <a:r>
              <a:rPr lang="en-US" altLang="en-US" baseline="0" dirty="0">
                <a:latin typeface="Arial" panose="020B0604020202020204" pitchFamily="34" charset="0"/>
              </a:rPr>
              <a:t> about theses questions will link you to later steps, formulating hypotheses, measurement, sampling</a:t>
            </a:r>
          </a:p>
          <a:p>
            <a:endParaRPr lang="en-US" altLang="en-US" baseline="0" dirty="0">
              <a:latin typeface="Arial" panose="020B0604020202020204" pitchFamily="34" charset="0"/>
            </a:endParaRPr>
          </a:p>
          <a:p>
            <a:r>
              <a:rPr lang="en-US" altLang="en-US" baseline="0" dirty="0">
                <a:latin typeface="Arial" panose="020B0604020202020204" pitchFamily="34" charset="0"/>
              </a:rPr>
              <a:t>Unit of analysis directly determines your observation. </a:t>
            </a:r>
          </a:p>
          <a:p>
            <a:endParaRPr lang="en-US" altLang="en-US" dirty="0">
              <a:latin typeface="Arial" panose="020B0604020202020204" pitchFamily="34"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385BD4A2-1B5B-4974-A57B-D7F467C15372}" type="slidenum">
              <a:rPr lang="en-US" altLang="en-US">
                <a:latin typeface="Arial" panose="020B0604020202020204" pitchFamily="34" charset="0"/>
              </a:rPr>
              <a:pPr/>
              <a:t>25</a:t>
            </a:fld>
            <a:endParaRPr lang="en-US" altLang="en-US">
              <a:latin typeface="Arial" panose="020B0604020202020204" pitchFamily="34" charset="0"/>
            </a:endParaRPr>
          </a:p>
        </p:txBody>
      </p:sp>
    </p:spTree>
    <p:extLst>
      <p:ext uri="{BB962C8B-B14F-4D97-AF65-F5344CB8AC3E}">
        <p14:creationId xmlns:p14="http://schemas.microsoft.com/office/powerpoint/2010/main" val="2695107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fld id="{DFE4D9F0-EB7D-43B2-8761-C7EDC14A8464}" type="slidenum">
              <a:rPr lang="en-US" altLang="en-US">
                <a:latin typeface="Arial" panose="020B0604020202020204" pitchFamily="34" charset="0"/>
              </a:rPr>
              <a:pPr/>
              <a:t>26</a:t>
            </a:fld>
            <a:endParaRPr lang="en-US" altLang="en-US">
              <a:latin typeface="Arial" panose="020B0604020202020204" pitchFamily="34" charset="0"/>
            </a:endParaRPr>
          </a:p>
        </p:txBody>
      </p:sp>
    </p:spTree>
    <p:extLst>
      <p:ext uri="{BB962C8B-B14F-4D97-AF65-F5344CB8AC3E}">
        <p14:creationId xmlns:p14="http://schemas.microsoft.com/office/powerpoint/2010/main" val="1588874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3A90D8-400E-4B55-8C03-3B7B3A4DB22B}" type="slidenum">
              <a:rPr lang="en-US" smtClean="0"/>
              <a:t>29</a:t>
            </a:fld>
            <a:endParaRPr lang="en-US"/>
          </a:p>
        </p:txBody>
      </p:sp>
    </p:spTree>
    <p:extLst>
      <p:ext uri="{BB962C8B-B14F-4D97-AF65-F5344CB8AC3E}">
        <p14:creationId xmlns:p14="http://schemas.microsoft.com/office/powerpoint/2010/main" val="1608516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C9BBCA0E-00F8-4075-A09A-240C0F3AB486}" type="slidenum">
              <a:rPr lang="en-US" altLang="en-US"/>
              <a:pPr/>
              <a:t>33</a:t>
            </a:fld>
            <a:endParaRPr lang="en-US" altLang="en-US"/>
          </a:p>
        </p:txBody>
      </p:sp>
      <p:sp>
        <p:nvSpPr>
          <p:cNvPr id="401410" name="Rectangle 2"/>
          <p:cNvSpPr>
            <a:spLocks noGrp="1" noRot="1" noChangeAspect="1" noChangeArrowheads="1" noTextEdit="1"/>
          </p:cNvSpPr>
          <p:nvPr>
            <p:ph type="sldImg"/>
          </p:nvPr>
        </p:nvSpPr>
        <p:spPr>
          <a:ln/>
        </p:spPr>
      </p:sp>
      <p:sp>
        <p:nvSpPr>
          <p:cNvPr id="401411" name="Rectangle 3"/>
          <p:cNvSpPr>
            <a:spLocks noGrp="1" noChangeArrowheads="1"/>
          </p:cNvSpPr>
          <p:nvPr>
            <p:ph type="body" idx="1"/>
          </p:nvPr>
        </p:nvSpPr>
        <p:spPr/>
        <p:txBody>
          <a:bodyPr/>
          <a:lstStyle/>
          <a:p>
            <a:r>
              <a:rPr lang="en-US" sz="1200" b="1" kern="1200" dirty="0">
                <a:solidFill>
                  <a:schemeClr val="tx1"/>
                </a:solidFill>
                <a:ea typeface="+mn-ea"/>
                <a:cs typeface="+mn-cs"/>
              </a:rPr>
              <a:t>Anyone involved in social science research, then, needs to be aware of the general agreements shared by researchers about what is proper and improper in the conduct of scientific inquiry.</a:t>
            </a:r>
          </a:p>
          <a:p>
            <a:r>
              <a:rPr lang="en-US" sz="1200" kern="1200" dirty="0">
                <a:solidFill>
                  <a:schemeClr val="tx1"/>
                </a:solidFill>
                <a:ea typeface="+mn-ea"/>
                <a:cs typeface="+mn-cs"/>
              </a:rPr>
              <a:t> </a:t>
            </a:r>
          </a:p>
          <a:p>
            <a:r>
              <a:rPr lang="en-US" altLang="en-US" sz="1200" kern="1200" dirty="0">
                <a:solidFill>
                  <a:schemeClr val="tx1"/>
                </a:solidFill>
                <a:ea typeface="+mn-ea"/>
                <a:cs typeface="+mn-cs"/>
              </a:rPr>
              <a:t>The</a:t>
            </a:r>
            <a:r>
              <a:rPr lang="en-US" altLang="en-US" sz="1200" kern="1200" baseline="0" dirty="0">
                <a:solidFill>
                  <a:schemeClr val="tx1"/>
                </a:solidFill>
                <a:ea typeface="+mn-ea"/>
                <a:cs typeface="+mn-cs"/>
              </a:rPr>
              <a:t> third one the research community has not reached to an agreement yet. </a:t>
            </a:r>
            <a:endParaRPr lang="en-US" altLang="en-US" dirty="0"/>
          </a:p>
        </p:txBody>
      </p:sp>
    </p:spTree>
    <p:extLst>
      <p:ext uri="{BB962C8B-B14F-4D97-AF65-F5344CB8AC3E}">
        <p14:creationId xmlns:p14="http://schemas.microsoft.com/office/powerpoint/2010/main" val="872452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C9BBCA0E-00F8-4075-A09A-240C0F3AB486}" type="slidenum">
              <a:rPr lang="en-US" altLang="en-US"/>
              <a:pPr/>
              <a:t>34</a:t>
            </a:fld>
            <a:endParaRPr lang="en-US" altLang="en-US"/>
          </a:p>
        </p:txBody>
      </p:sp>
      <p:sp>
        <p:nvSpPr>
          <p:cNvPr id="401410" name="Rectangle 2"/>
          <p:cNvSpPr>
            <a:spLocks noGrp="1" noRot="1" noChangeAspect="1" noChangeArrowheads="1" noTextEdit="1"/>
          </p:cNvSpPr>
          <p:nvPr>
            <p:ph type="sldImg"/>
          </p:nvPr>
        </p:nvSpPr>
        <p:spPr>
          <a:ln/>
        </p:spPr>
      </p:sp>
      <p:sp>
        <p:nvSpPr>
          <p:cNvPr id="4014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2189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0D1F7E4F-71FE-4191-801E-EE0704BB7A90}" type="slidenum">
              <a:rPr lang="en-US" altLang="en-US"/>
              <a:pPr/>
              <a:t>35</a:t>
            </a:fld>
            <a:endParaRPr lang="en-US" altLang="en-US"/>
          </a:p>
        </p:txBody>
      </p:sp>
      <p:sp>
        <p:nvSpPr>
          <p:cNvPr id="446466" name="Rectangle 2"/>
          <p:cNvSpPr>
            <a:spLocks noGrp="1" noRot="1" noChangeAspect="1" noChangeArrowheads="1" noTextEdit="1"/>
          </p:cNvSpPr>
          <p:nvPr>
            <p:ph type="sldImg"/>
          </p:nvPr>
        </p:nvSpPr>
        <p:spPr>
          <a:ln/>
        </p:spPr>
      </p:sp>
      <p:sp>
        <p:nvSpPr>
          <p:cNvPr id="4464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13014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0D1F7E4F-71FE-4191-801E-EE0704BB7A90}" type="slidenum">
              <a:rPr lang="en-US" altLang="en-US"/>
              <a:pPr/>
              <a:t>36</a:t>
            </a:fld>
            <a:endParaRPr lang="en-US" altLang="en-US"/>
          </a:p>
        </p:txBody>
      </p:sp>
      <p:sp>
        <p:nvSpPr>
          <p:cNvPr id="446466" name="Rectangle 2"/>
          <p:cNvSpPr>
            <a:spLocks noGrp="1" noRot="1" noChangeAspect="1" noChangeArrowheads="1" noTextEdit="1"/>
          </p:cNvSpPr>
          <p:nvPr>
            <p:ph type="sldImg"/>
          </p:nvPr>
        </p:nvSpPr>
        <p:spPr>
          <a:ln/>
        </p:spPr>
      </p:sp>
      <p:sp>
        <p:nvSpPr>
          <p:cNvPr id="44646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728132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F95F2E13-101F-478C-A675-2DA5E785FC33}" type="slidenum">
              <a:rPr lang="en-US" altLang="en-US"/>
              <a:pPr/>
              <a:t>37</a:t>
            </a:fld>
            <a:endParaRPr lang="en-US" altLang="en-US"/>
          </a:p>
        </p:txBody>
      </p:sp>
      <p:sp>
        <p:nvSpPr>
          <p:cNvPr id="448514" name="Rectangle 2"/>
          <p:cNvSpPr>
            <a:spLocks noGrp="1" noRot="1" noChangeAspect="1" noChangeArrowheads="1" noTextEdit="1"/>
          </p:cNvSpPr>
          <p:nvPr>
            <p:ph type="sldImg"/>
          </p:nvPr>
        </p:nvSpPr>
        <p:spPr>
          <a:ln/>
        </p:spPr>
      </p:sp>
      <p:sp>
        <p:nvSpPr>
          <p:cNvPr id="448515" name="Rectangle 3"/>
          <p:cNvSpPr>
            <a:spLocks noGrp="1" noChangeArrowheads="1"/>
          </p:cNvSpPr>
          <p:nvPr>
            <p:ph type="body" idx="1"/>
          </p:nvPr>
        </p:nvSpPr>
        <p:spPr/>
        <p:txBody>
          <a:bodyPr/>
          <a:lstStyle/>
          <a:p>
            <a:pPr marL="495300" indent="-495300"/>
            <a:r>
              <a:rPr lang="en-US" altLang="en-US" dirty="0"/>
              <a:t>More relevant in health</a:t>
            </a:r>
            <a:r>
              <a:rPr lang="en-US" altLang="en-US" baseline="0" dirty="0"/>
              <a:t> or social research. </a:t>
            </a:r>
            <a:r>
              <a:rPr lang="en-US" altLang="en-US" sz="1200" dirty="0"/>
              <a:t>Researchers use deception because they believe that without it subjects would not behave naturally and research results would be meaningless. </a:t>
            </a:r>
          </a:p>
          <a:p>
            <a:pPr marL="495300" indent="-495300"/>
            <a:r>
              <a:rPr lang="en-US" altLang="en-US" sz="1200" dirty="0"/>
              <a:t>Opponents of deception believe that it (1) violates informed consent, (2) damages the credibility of science and trust in authority, and (3) does not accomplish the scientific objectives that it is purported to accomplish.</a:t>
            </a:r>
          </a:p>
          <a:p>
            <a:endParaRPr lang="en-US" altLang="en-US" dirty="0"/>
          </a:p>
        </p:txBody>
      </p:sp>
    </p:spTree>
    <p:extLst>
      <p:ext uri="{BB962C8B-B14F-4D97-AF65-F5344CB8AC3E}">
        <p14:creationId xmlns:p14="http://schemas.microsoft.com/office/powerpoint/2010/main" val="3449179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A73CEE4E-070B-4301-BC56-78F8E318692D}" type="slidenum">
              <a:rPr lang="en-US" altLang="en-US"/>
              <a:pPr/>
              <a:t>38</a:t>
            </a:fld>
            <a:endParaRPr lang="en-US" altLang="en-US" dirty="0"/>
          </a:p>
        </p:txBody>
      </p:sp>
      <p:sp>
        <p:nvSpPr>
          <p:cNvPr id="464898" name="Rectangle 2"/>
          <p:cNvSpPr>
            <a:spLocks noGrp="1" noRot="1" noChangeAspect="1" noChangeArrowheads="1" noTextEdit="1"/>
          </p:cNvSpPr>
          <p:nvPr>
            <p:ph type="sldImg"/>
          </p:nvPr>
        </p:nvSpPr>
        <p:spPr>
          <a:ln/>
        </p:spPr>
      </p:sp>
      <p:sp>
        <p:nvSpPr>
          <p:cNvPr id="464899" name="Rectangle 3"/>
          <p:cNvSpPr>
            <a:spLocks noGrp="1" noChangeArrowheads="1"/>
          </p:cNvSpPr>
          <p:nvPr>
            <p:ph type="body" idx="1"/>
          </p:nvPr>
        </p:nvSpPr>
        <p:spPr/>
        <p:txBody>
          <a:bodyPr/>
          <a:lstStyle/>
          <a:p>
            <a:r>
              <a:rPr lang="en-US" sz="1200" kern="1200" dirty="0">
                <a:solidFill>
                  <a:schemeClr val="tx1"/>
                </a:solidFill>
                <a:ea typeface="+mn-ea"/>
                <a:cs typeface="+mn-cs"/>
              </a:rPr>
              <a:t>The National Research Act also established a requirement for Institutional Review Boards (IRBs) through which universities would monitor compliance with ethical standards in research involving human subjects. </a:t>
            </a:r>
          </a:p>
          <a:p>
            <a:r>
              <a:rPr lang="en-US" sz="1200" kern="1200" dirty="0">
                <a:solidFill>
                  <a:schemeClr val="tx1"/>
                </a:solidFill>
                <a:ea typeface="+mn-ea"/>
                <a:cs typeface="+mn-cs"/>
              </a:rPr>
              <a:t> (</a:t>
            </a:r>
            <a:r>
              <a:rPr lang="en-US" sz="1200" kern="1200" dirty="0" err="1">
                <a:solidFill>
                  <a:schemeClr val="tx1"/>
                </a:solidFill>
                <a:ea typeface="+mn-ea"/>
                <a:cs typeface="+mn-cs"/>
              </a:rPr>
              <a:t>Babbie</a:t>
            </a:r>
            <a:r>
              <a:rPr lang="en-US" sz="1200" kern="1200" dirty="0">
                <a:solidFill>
                  <a:schemeClr val="tx1"/>
                </a:solidFill>
                <a:ea typeface="+mn-ea"/>
                <a:cs typeface="+mn-cs"/>
              </a:rPr>
              <a:t> 64)</a:t>
            </a:r>
          </a:p>
          <a:p>
            <a:endParaRPr lang="en-US" altLang="en-US" dirty="0"/>
          </a:p>
          <a:p>
            <a:r>
              <a:rPr lang="en-US" altLang="en-US" dirty="0"/>
              <a:t>Research</a:t>
            </a:r>
            <a:r>
              <a:rPr lang="en-US" altLang="en-US" baseline="0" dirty="0"/>
              <a:t> in public administration is very likely to study human subjects, such as government official’s behavior, performance; impacts of a policy on their target group etc. survey, interview, as long as your data is identifiable. </a:t>
            </a:r>
            <a:endParaRPr lang="en-US" altLang="en-US" dirty="0"/>
          </a:p>
        </p:txBody>
      </p:sp>
    </p:spTree>
    <p:extLst>
      <p:ext uri="{BB962C8B-B14F-4D97-AF65-F5344CB8AC3E}">
        <p14:creationId xmlns:p14="http://schemas.microsoft.com/office/powerpoint/2010/main" val="34808198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31"/>
          <p:cNvSpPr>
            <a:spLocks noGrp="1" noChangeArrowheads="1"/>
          </p:cNvSpPr>
          <p:nvPr>
            <p:ph type="sldNum" sz="quarter" idx="5"/>
          </p:nvPr>
        </p:nvSpPr>
        <p:spPr>
          <a:ln/>
        </p:spPr>
        <p:txBody>
          <a:bodyPr/>
          <a:lstStyle/>
          <a:p>
            <a:fld id="{7915C12A-F98B-45C3-91CE-5F9985EB3AAE}" type="slidenum">
              <a:rPr lang="en-US" altLang="en-US"/>
              <a:pPr/>
              <a:t>39</a:t>
            </a:fld>
            <a:endParaRPr lang="en-US" altLang="en-US"/>
          </a:p>
        </p:txBody>
      </p:sp>
      <p:sp>
        <p:nvSpPr>
          <p:cNvPr id="468994" name="Rectangle 2"/>
          <p:cNvSpPr>
            <a:spLocks noGrp="1" noRot="1" noChangeAspect="1" noChangeArrowheads="1" noTextEdit="1"/>
          </p:cNvSpPr>
          <p:nvPr>
            <p:ph type="sldImg"/>
          </p:nvPr>
        </p:nvSpPr>
        <p:spPr>
          <a:ln/>
        </p:spPr>
      </p:sp>
      <p:sp>
        <p:nvSpPr>
          <p:cNvPr id="4689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69164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76B3B41-70C5-49CF-BDA0-1F187AE6A7EE}"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1337001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011258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B3B41-70C5-49CF-BDA0-1F187AE6A7EE}"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4782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6B3B41-70C5-49CF-BDA0-1F187AE6A7EE}"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47248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6B3B41-70C5-49CF-BDA0-1F187AE6A7EE}" type="datetimeFigureOut">
              <a:rPr lang="en-US" smtClean="0"/>
              <a:pPr/>
              <a:t>9/8/2025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272238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6B3B41-70C5-49CF-BDA0-1F187AE6A7EE}" type="datetimeFigureOut">
              <a:rPr lang="en-US" smtClean="0"/>
              <a:pPr/>
              <a:t>9/8/2025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4216768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B3B41-70C5-49CF-BDA0-1F187AE6A7EE}" type="datetimeFigureOut">
              <a:rPr lang="en-US" smtClean="0"/>
              <a:pPr/>
              <a:t>9/8/2025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367328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76B3B41-70C5-49CF-BDA0-1F187AE6A7EE}"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837057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76B3B41-70C5-49CF-BDA0-1F187AE6A7EE}" type="datetimeFigureOut">
              <a:rPr lang="en-US" smtClean="0"/>
              <a:pPr/>
              <a:t>9/8/2025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47594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873384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6B3B41-70C5-49CF-BDA0-1F187AE6A7EE}" type="datetimeFigureOut">
              <a:rPr lang="en-US" smtClean="0"/>
              <a:pPr/>
              <a:t>9/8/2025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04EEA-7341-4723-96FA-320DD49C8A24}" type="slidenum">
              <a:rPr lang="en-US" smtClean="0"/>
              <a:pPr/>
              <a:t>‹#›</a:t>
            </a:fld>
            <a:endParaRPr lang="en-US"/>
          </a:p>
        </p:txBody>
      </p:sp>
    </p:spTree>
    <p:extLst>
      <p:ext uri="{BB962C8B-B14F-4D97-AF65-F5344CB8AC3E}">
        <p14:creationId xmlns:p14="http://schemas.microsoft.com/office/powerpoint/2010/main" val="28957785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
            <a:ext cx="7010400" cy="1527175"/>
          </a:xfrm>
        </p:spPr>
        <p:txBody>
          <a:bodyPr/>
          <a:lstStyle/>
          <a:p>
            <a:r>
              <a:rPr lang="en-US"/>
              <a:t>Click to edit Master title style</a:t>
            </a:r>
          </a:p>
        </p:txBody>
      </p:sp>
      <p:sp>
        <p:nvSpPr>
          <p:cNvPr id="3" name="Text Placeholder 2"/>
          <p:cNvSpPr>
            <a:spLocks noGrp="1"/>
          </p:cNvSpPr>
          <p:nvPr>
            <p:ph type="body" sz="half" idx="1"/>
          </p:nvPr>
        </p:nvSpPr>
        <p:spPr>
          <a:xfrm>
            <a:off x="1524000" y="1905000"/>
            <a:ext cx="3429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5105400" y="1905000"/>
            <a:ext cx="3429000" cy="4114800"/>
          </a:xfrm>
        </p:spPr>
        <p:txBody>
          <a:bodyPr/>
          <a:lstStyle/>
          <a:p>
            <a:endParaRPr lang="en-US"/>
          </a:p>
        </p:txBody>
      </p:sp>
      <p:sp>
        <p:nvSpPr>
          <p:cNvPr id="5" name="Date Placeholder 4"/>
          <p:cNvSpPr>
            <a:spLocks noGrp="1"/>
          </p:cNvSpPr>
          <p:nvPr>
            <p:ph type="dt" sz="half" idx="10"/>
          </p:nvPr>
        </p:nvSpPr>
        <p:spPr>
          <a:xfrm>
            <a:off x="6629400" y="6248400"/>
            <a:ext cx="1905000" cy="457200"/>
          </a:xfrm>
        </p:spPr>
        <p:txBody>
          <a:bodyPr/>
          <a:lstStyle>
            <a:lvl1pPr>
              <a:defRPr/>
            </a:lvl1pPr>
          </a:lstStyle>
          <a:p>
            <a:endParaRPr lang="en-US" altLang="en-US"/>
          </a:p>
        </p:txBody>
      </p:sp>
      <p:sp>
        <p:nvSpPr>
          <p:cNvPr id="6" name="Footer Placeholder 5"/>
          <p:cNvSpPr>
            <a:spLocks noGrp="1"/>
          </p:cNvSpPr>
          <p:nvPr>
            <p:ph type="ftr" sz="quarter" idx="11"/>
          </p:nvPr>
        </p:nvSpPr>
        <p:spPr>
          <a:xfrm>
            <a:off x="3276600" y="6248400"/>
            <a:ext cx="2895600" cy="45720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1524000" y="6248400"/>
            <a:ext cx="1295400" cy="457200"/>
          </a:xfrm>
        </p:spPr>
        <p:txBody>
          <a:bodyPr/>
          <a:lstStyle>
            <a:lvl1pPr>
              <a:defRPr/>
            </a:lvl1pPr>
          </a:lstStyle>
          <a:p>
            <a:fld id="{545D91C6-08BB-4427-87EF-10994B733424}" type="slidenum">
              <a:rPr lang="en-US" altLang="en-US"/>
              <a:pPr/>
              <a:t>‹#›</a:t>
            </a:fld>
            <a:endParaRPr lang="en-US" altLang="en-US"/>
          </a:p>
        </p:txBody>
      </p:sp>
    </p:spTree>
    <p:extLst>
      <p:ext uri="{BB962C8B-B14F-4D97-AF65-F5344CB8AC3E}">
        <p14:creationId xmlns:p14="http://schemas.microsoft.com/office/powerpoint/2010/main" val="1948092178"/>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Palatino Linotype" panose="02040502050505030304" pitchFamily="18" charset="0"/>
              </a:defRPr>
            </a:lvl1pPr>
          </a:lstStyle>
          <a:p>
            <a:fld id="{876B3B41-70C5-49CF-BDA0-1F187AE6A7EE}" type="datetimeFigureOut">
              <a:rPr lang="en-US" smtClean="0"/>
              <a:pPr/>
              <a:t>9/8/2025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Palatino Linotype" panose="02040502050505030304" pitchFamily="18" charset="0"/>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Palatino Linotype" panose="02040502050505030304" pitchFamily="18" charset="0"/>
              </a:defRPr>
            </a:lvl1pPr>
          </a:lstStyle>
          <a:p>
            <a:fld id="{98F04EEA-7341-4723-96FA-320DD49C8A24}" type="slidenum">
              <a:rPr lang="en-US" smtClean="0"/>
              <a:pPr/>
              <a:t>‹#›</a:t>
            </a:fld>
            <a:endParaRPr lang="en-US" dirty="0"/>
          </a:p>
        </p:txBody>
      </p:sp>
    </p:spTree>
    <p:extLst>
      <p:ext uri="{BB962C8B-B14F-4D97-AF65-F5344CB8AC3E}">
        <p14:creationId xmlns:p14="http://schemas.microsoft.com/office/powerpoint/2010/main" val="89464072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xStyles>
    <p:titleStyle>
      <a:lvl1pPr algn="l" defTabSz="685800" rtl="0" eaLnBrk="1" latinLnBrk="0" hangingPunct="1">
        <a:lnSpc>
          <a:spcPct val="90000"/>
        </a:lnSpc>
        <a:spcBef>
          <a:spcPct val="0"/>
        </a:spcBef>
        <a:buNone/>
        <a:defRPr sz="3300" kern="1200">
          <a:solidFill>
            <a:schemeClr val="tx1"/>
          </a:solidFill>
          <a:latin typeface="Palatino Linotype" panose="02040502050505030304"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Palatino Linotype" panose="02040502050505030304" pitchFamily="18"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Palatino Linotype" panose="02040502050505030304" pitchFamily="18"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Palatino Linotype" panose="02040502050505030304" pitchFamily="18"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Palatino Linotype" panose="02040502050505030304" pitchFamily="18"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Palatino Linotype" panose="02040502050505030304" pitchFamily="18"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wwehde@tt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https://www.depts.ttu.edu/research/irb/index.php"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986118" y="735106"/>
            <a:ext cx="7540322" cy="2928470"/>
          </a:xfrm>
        </p:spPr>
        <p:txBody>
          <a:bodyPr anchor="b">
            <a:normAutofit/>
          </a:bodyPr>
          <a:lstStyle/>
          <a:p>
            <a:pPr algn="l"/>
            <a:br>
              <a:rPr lang="en-US" sz="3300" b="1" dirty="0">
                <a:solidFill>
                  <a:srgbClr val="FFFFFF"/>
                </a:solidFill>
              </a:rPr>
            </a:br>
            <a:br>
              <a:rPr lang="en-US" sz="3300" b="1" dirty="0">
                <a:solidFill>
                  <a:srgbClr val="FFFFFF"/>
                </a:solidFill>
              </a:rPr>
            </a:br>
            <a:br>
              <a:rPr lang="en-US" sz="3300" b="1" dirty="0">
                <a:solidFill>
                  <a:srgbClr val="FFFFFF"/>
                </a:solidFill>
              </a:rPr>
            </a:br>
            <a:r>
              <a:rPr lang="en-US" sz="3300" b="1" dirty="0">
                <a:solidFill>
                  <a:srgbClr val="FFFFFF"/>
                </a:solidFill>
                <a:latin typeface="Palatino Linotype" panose="02040502050505030304" pitchFamily="18" charset="0"/>
              </a:rPr>
              <a:t>Session 1</a:t>
            </a:r>
            <a:br>
              <a:rPr lang="en-US" sz="3300" b="1" dirty="0">
                <a:solidFill>
                  <a:srgbClr val="FFFFFF"/>
                </a:solidFill>
                <a:latin typeface="Palatino Linotype" panose="02040502050505030304" pitchFamily="18" charset="0"/>
              </a:rPr>
            </a:br>
            <a:r>
              <a:rPr lang="en-US" sz="3300" b="1" dirty="0">
                <a:solidFill>
                  <a:srgbClr val="FFFFFF"/>
                </a:solidFill>
                <a:latin typeface="Palatino Linotype" panose="02040502050505030304" pitchFamily="18" charset="0"/>
              </a:rPr>
              <a:t>Introduction to Research </a:t>
            </a:r>
            <a:r>
              <a:rPr lang="en-US" sz="3300" b="1" dirty="0">
                <a:solidFill>
                  <a:srgbClr val="FFFFFF"/>
                </a:solidFill>
              </a:rPr>
              <a:t>Methods (Design)</a:t>
            </a:r>
            <a:r>
              <a:rPr lang="en-US" sz="3300" b="1" dirty="0">
                <a:solidFill>
                  <a:srgbClr val="FFFFFF"/>
                </a:solidFill>
                <a:latin typeface="Palatino Linotype" panose="02040502050505030304" pitchFamily="18" charset="0"/>
              </a:rPr>
              <a:t> in Public Administration</a:t>
            </a:r>
            <a:endParaRPr lang="en-US" sz="3300" b="1" dirty="0">
              <a:solidFill>
                <a:srgbClr val="FFFFFF"/>
              </a:solidFill>
            </a:endParaRPr>
          </a:p>
        </p:txBody>
      </p:sp>
      <p:sp>
        <p:nvSpPr>
          <p:cNvPr id="3" name="Subtitle 2"/>
          <p:cNvSpPr>
            <a:spLocks noGrp="1"/>
          </p:cNvSpPr>
          <p:nvPr>
            <p:ph type="subTitle" idx="1"/>
          </p:nvPr>
        </p:nvSpPr>
        <p:spPr>
          <a:xfrm>
            <a:off x="1013011" y="4870824"/>
            <a:ext cx="7504463" cy="1458258"/>
          </a:xfrm>
        </p:spPr>
        <p:txBody>
          <a:bodyPr anchor="ctr">
            <a:normAutofit/>
          </a:bodyPr>
          <a:lstStyle/>
          <a:p>
            <a:pPr algn="l"/>
            <a:r>
              <a:rPr lang="en-US" dirty="0"/>
              <a:t>PUAD 5319</a:t>
            </a:r>
          </a:p>
          <a:p>
            <a:pPr algn="l"/>
            <a:r>
              <a:rPr lang="en-US" dirty="0"/>
              <a:t>Dr. Wehde (Call me Dr. or Professor Wehde)</a:t>
            </a:r>
          </a:p>
          <a:p>
            <a:pPr algn="l"/>
            <a:r>
              <a:rPr lang="en-US" dirty="0">
                <a:hlinkClick r:id="rId3"/>
              </a:rPr>
              <a:t>wwehde@ttu.edu</a:t>
            </a:r>
            <a:endParaRPr lang="en-US" dirty="0"/>
          </a:p>
          <a:p>
            <a:pPr algn="l"/>
            <a:r>
              <a:rPr lang="en-US" dirty="0"/>
              <a:t>Office: 14 Holden Hall, hours – 2:30 – 5:30 pm Mondays</a:t>
            </a:r>
          </a:p>
        </p:txBody>
      </p:sp>
    </p:spTree>
    <p:extLst>
      <p:ext uri="{BB962C8B-B14F-4D97-AF65-F5344CB8AC3E}">
        <p14:creationId xmlns:p14="http://schemas.microsoft.com/office/powerpoint/2010/main" val="1503526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r>
              <a:rPr lang="en-US" sz="3500" b="1">
                <a:solidFill>
                  <a:srgbClr val="FFFFFF"/>
                </a:solidFill>
                <a:latin typeface="Palatino Linotype" panose="02040502050505030304" pitchFamily="18" charset="0"/>
              </a:rPr>
              <a:t>In this Session:</a:t>
            </a:r>
          </a:p>
        </p:txBody>
      </p:sp>
      <p:sp>
        <p:nvSpPr>
          <p:cNvPr id="3" name="Content Placeholder 2"/>
          <p:cNvSpPr>
            <a:spLocks noGrp="1"/>
          </p:cNvSpPr>
          <p:nvPr>
            <p:ph idx="1"/>
          </p:nvPr>
        </p:nvSpPr>
        <p:spPr>
          <a:xfrm>
            <a:off x="1028699" y="1891970"/>
            <a:ext cx="7421963" cy="4109585"/>
          </a:xfrm>
        </p:spPr>
        <p:txBody>
          <a:bodyPr anchor="ctr">
            <a:normAutofit/>
          </a:bodyPr>
          <a:lstStyle/>
          <a:p>
            <a:pPr marL="0" lvl="0" indent="0">
              <a:buNone/>
            </a:pPr>
            <a:endParaRPr lang="en-US" sz="2400" dirty="0"/>
          </a:p>
          <a:p>
            <a:pPr lvl="0"/>
            <a:r>
              <a:rPr lang="en-US" sz="2400" dirty="0"/>
              <a:t>Basics of scientific research process</a:t>
            </a:r>
          </a:p>
          <a:p>
            <a:pPr lvl="0">
              <a:buFontTx/>
              <a:buChar char="-"/>
            </a:pPr>
            <a:r>
              <a:rPr lang="en-US" sz="2400" i="1" dirty="0"/>
              <a:t>What makes good research and storytelling</a:t>
            </a:r>
            <a:endParaRPr lang="en-US" sz="2400" dirty="0"/>
          </a:p>
          <a:p>
            <a:pPr lvl="0"/>
            <a:r>
              <a:rPr lang="en-US" sz="2400" dirty="0"/>
              <a:t>What makes for a good research question?</a:t>
            </a:r>
          </a:p>
          <a:p>
            <a:pPr lvl="0"/>
            <a:r>
              <a:rPr lang="en-US" sz="2400" dirty="0"/>
              <a:t>Ethical issues in research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E5374-288A-4A10-ACFA-5DAA7C875DAF}"/>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My work/research</a:t>
            </a:r>
          </a:p>
        </p:txBody>
      </p:sp>
      <p:sp>
        <p:nvSpPr>
          <p:cNvPr id="3" name="Content Placeholder 2">
            <a:extLst>
              <a:ext uri="{FF2B5EF4-FFF2-40B4-BE49-F238E27FC236}">
                <a16:creationId xmlns:a16="http://schemas.microsoft.com/office/drawing/2014/main" id="{FAE62261-BEB5-4CBF-83E8-895B5F7931E7}"/>
              </a:ext>
            </a:extLst>
          </p:cNvPr>
          <p:cNvSpPr>
            <a:spLocks noGrp="1"/>
          </p:cNvSpPr>
          <p:nvPr>
            <p:ph idx="1"/>
          </p:nvPr>
        </p:nvSpPr>
        <p:spPr>
          <a:xfrm>
            <a:off x="533400" y="1885278"/>
            <a:ext cx="8000999" cy="4896521"/>
          </a:xfrm>
        </p:spPr>
        <p:txBody>
          <a:bodyPr anchor="ctr">
            <a:normAutofit/>
          </a:bodyPr>
          <a:lstStyle/>
          <a:p>
            <a:r>
              <a:rPr lang="en-US" sz="2800" b="1" dirty="0"/>
              <a:t>Goal</a:t>
            </a:r>
            <a:r>
              <a:rPr lang="en-US" sz="2800" dirty="0"/>
              <a:t>: Understand how members of the public think about and respond to crisis and hazards with a focus on </a:t>
            </a:r>
            <a:r>
              <a:rPr lang="en-US" sz="2800"/>
              <a:t>attitudes toward </a:t>
            </a:r>
            <a:r>
              <a:rPr lang="en-US" sz="2800" dirty="0"/>
              <a:t>government response and federalism in the US.</a:t>
            </a:r>
          </a:p>
          <a:p>
            <a:pPr lvl="1"/>
            <a:r>
              <a:rPr lang="en-US" sz="2000" dirty="0"/>
              <a:t>Potentially help the public respond more effectively</a:t>
            </a:r>
          </a:p>
          <a:p>
            <a:r>
              <a:rPr lang="en-US" sz="2800" b="1" dirty="0"/>
              <a:t>Substantive Areas of Expertise</a:t>
            </a:r>
            <a:r>
              <a:rPr lang="en-US" sz="2800" dirty="0"/>
              <a:t>:</a:t>
            </a:r>
          </a:p>
          <a:p>
            <a:pPr lvl="1"/>
            <a:r>
              <a:rPr lang="en-US" sz="2000" dirty="0"/>
              <a:t>Emergency Management</a:t>
            </a:r>
          </a:p>
          <a:p>
            <a:pPr lvl="1"/>
            <a:r>
              <a:rPr lang="en-US" sz="2000" dirty="0"/>
              <a:t>Survey Methods</a:t>
            </a:r>
          </a:p>
          <a:p>
            <a:pPr lvl="1"/>
            <a:r>
              <a:rPr lang="en-US" sz="2000" dirty="0"/>
              <a:t>Administrative Burdens</a:t>
            </a:r>
          </a:p>
          <a:p>
            <a:pPr lvl="1"/>
            <a:r>
              <a:rPr lang="en-US" sz="2000" dirty="0"/>
              <a:t>Narrative Policy Framework</a:t>
            </a:r>
          </a:p>
        </p:txBody>
      </p:sp>
    </p:spTree>
    <p:extLst>
      <p:ext uri="{BB962C8B-B14F-4D97-AF65-F5344CB8AC3E}">
        <p14:creationId xmlns:p14="http://schemas.microsoft.com/office/powerpoint/2010/main" val="279058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699" y="294538"/>
            <a:ext cx="7421963" cy="1033669"/>
          </a:xfrm>
        </p:spPr>
        <p:txBody>
          <a:bodyPr>
            <a:normAutofit/>
          </a:bodyPr>
          <a:lstStyle/>
          <a:p>
            <a:pPr lvl="0"/>
            <a:r>
              <a:rPr lang="en-US" sz="3200" b="1">
                <a:solidFill>
                  <a:srgbClr val="FFFFFF"/>
                </a:solidFill>
                <a:latin typeface="Palatino Linotype" panose="02040502050505030304" pitchFamily="18" charset="0"/>
              </a:rPr>
              <a:t>Why should we care about research design in public administration? </a:t>
            </a:r>
          </a:p>
        </p:txBody>
      </p:sp>
      <p:sp>
        <p:nvSpPr>
          <p:cNvPr id="3" name="Content Placeholder 2"/>
          <p:cNvSpPr>
            <a:spLocks noGrp="1"/>
          </p:cNvSpPr>
          <p:nvPr>
            <p:ph idx="1"/>
          </p:nvPr>
        </p:nvSpPr>
        <p:spPr>
          <a:xfrm>
            <a:off x="1028699" y="2880104"/>
            <a:ext cx="7293023" cy="3683358"/>
          </a:xfrm>
        </p:spPr>
        <p:txBody>
          <a:bodyPr anchor="ctr">
            <a:normAutofit/>
          </a:bodyPr>
          <a:lstStyle/>
          <a:p>
            <a:r>
              <a:rPr lang="en-US" sz="2400" b="1" dirty="0"/>
              <a:t>It’s relevant to your work: </a:t>
            </a:r>
          </a:p>
          <a:p>
            <a:pPr marL="0" indent="0">
              <a:buNone/>
            </a:pPr>
            <a:r>
              <a:rPr lang="en-US" sz="2400" dirty="0"/>
              <a:t>- Solving a policy or public management problem—speaking truth to power</a:t>
            </a:r>
          </a:p>
          <a:p>
            <a:pPr>
              <a:buFontTx/>
              <a:buChar char="-"/>
            </a:pPr>
            <a:r>
              <a:rPr lang="en-US" sz="2400" dirty="0"/>
              <a:t>Evidence-based decision-making. Is the evidence really valid? How to generate better evidence? </a:t>
            </a:r>
          </a:p>
          <a:p>
            <a:pPr marL="0" indent="0">
              <a:buNone/>
            </a:pPr>
            <a:endParaRPr lang="en-US" sz="2400" dirty="0"/>
          </a:p>
          <a:p>
            <a:r>
              <a:rPr lang="en-US" sz="2400" b="1" dirty="0"/>
              <a:t> It’s relevant to your MPA program:</a:t>
            </a:r>
          </a:p>
          <a:p>
            <a:pPr marL="0" indent="0">
              <a:buNone/>
            </a:pPr>
            <a:r>
              <a:rPr lang="en-US" sz="2400" b="1" dirty="0"/>
              <a:t>- </a:t>
            </a:r>
            <a:r>
              <a:rPr lang="en-US" sz="2400" dirty="0"/>
              <a:t>Relationship with 5320</a:t>
            </a:r>
          </a:p>
          <a:p>
            <a:pPr>
              <a:buFontTx/>
              <a:buChar char="-"/>
            </a:pPr>
            <a:r>
              <a:rPr lang="en-US" sz="2400" dirty="0"/>
              <a:t>Start to prepare for your Portfolio</a:t>
            </a:r>
          </a:p>
          <a:p>
            <a:pPr marL="0" indent="0">
              <a:buNone/>
            </a:pPr>
            <a:endParaRPr lang="en-US" sz="2400" dirty="0"/>
          </a:p>
          <a:p>
            <a:pPr marL="0" indent="0">
              <a:buNone/>
            </a:pPr>
            <a:endParaRPr lang="en-US" sz="2400" b="1" dirty="0"/>
          </a:p>
          <a:p>
            <a:pPr marL="0" indent="0">
              <a:buNone/>
            </a:pPr>
            <a:endParaRPr lang="en-US" sz="2400" b="1" dirty="0"/>
          </a:p>
          <a:p>
            <a:pPr marL="0" indent="0">
              <a:buNone/>
            </a:pPr>
            <a:endParaRPr lang="en-US" sz="2400" dirty="0"/>
          </a:p>
          <a:p>
            <a:pPr marL="0" indent="0">
              <a:buNone/>
            </a:pPr>
            <a:endParaRPr lang="en-US" sz="2400" dirty="0"/>
          </a:p>
        </p:txBody>
      </p:sp>
    </p:spTree>
    <p:custDataLst>
      <p:tags r:id="rId1"/>
    </p:custDataLst>
    <p:extLst>
      <p:ext uri="{BB962C8B-B14F-4D97-AF65-F5344CB8AC3E}">
        <p14:creationId xmlns:p14="http://schemas.microsoft.com/office/powerpoint/2010/main" val="94056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1D2770-7FDA-4EB2-8429-3C7185F4AC09}"/>
              </a:ext>
            </a:extLst>
          </p:cNvPr>
          <p:cNvSpPr>
            <a:spLocks noGrp="1"/>
          </p:cNvSpPr>
          <p:nvPr>
            <p:ph type="title"/>
          </p:nvPr>
        </p:nvSpPr>
        <p:spPr>
          <a:xfrm>
            <a:off x="350041" y="586855"/>
            <a:ext cx="2401025" cy="3387497"/>
          </a:xfrm>
        </p:spPr>
        <p:txBody>
          <a:bodyPr anchor="b">
            <a:normAutofit/>
          </a:bodyPr>
          <a:lstStyle/>
          <a:p>
            <a:pPr algn="r"/>
            <a:r>
              <a:rPr lang="en-US" sz="3500" dirty="0">
                <a:solidFill>
                  <a:srgbClr val="FFFFFF"/>
                </a:solidFill>
              </a:rPr>
              <a:t>Learning Objectives</a:t>
            </a:r>
          </a:p>
        </p:txBody>
      </p:sp>
      <p:sp>
        <p:nvSpPr>
          <p:cNvPr id="3" name="Content Placeholder 2">
            <a:extLst>
              <a:ext uri="{FF2B5EF4-FFF2-40B4-BE49-F238E27FC236}">
                <a16:creationId xmlns:a16="http://schemas.microsoft.com/office/drawing/2014/main" id="{A159EDAA-2931-450D-B860-79522A9B44E2}"/>
              </a:ext>
            </a:extLst>
          </p:cNvPr>
          <p:cNvSpPr>
            <a:spLocks noGrp="1"/>
          </p:cNvSpPr>
          <p:nvPr>
            <p:ph idx="1"/>
          </p:nvPr>
        </p:nvSpPr>
        <p:spPr>
          <a:xfrm>
            <a:off x="3101107" y="152400"/>
            <a:ext cx="5814293" cy="6715738"/>
          </a:xfrm>
        </p:spPr>
        <p:txBody>
          <a:bodyPr anchor="ctr">
            <a:normAutofit/>
          </a:bodyPr>
          <a:lstStyle/>
          <a:p>
            <a:pPr marL="0" indent="0">
              <a:buNone/>
            </a:pPr>
            <a:r>
              <a:rPr lang="en-US" sz="2000" dirty="0"/>
              <a:t>By the end of class, you should be able to:</a:t>
            </a:r>
          </a:p>
          <a:p>
            <a:pPr marL="457200" indent="-457200">
              <a:buFont typeface="+mj-lt"/>
              <a:buAutoNum type="arabicPeriod"/>
            </a:pPr>
            <a:r>
              <a:rPr lang="en-US" sz="2000" dirty="0"/>
              <a:t>Critically assess research designs and articulate limitations to measurement, validity, and threats to causal inference.</a:t>
            </a:r>
          </a:p>
          <a:p>
            <a:pPr lvl="1"/>
            <a:r>
              <a:rPr lang="en-US" dirty="0"/>
              <a:t>Be a smart consumer of policy analysis reports or other types of research you may use for public decision-making  </a:t>
            </a:r>
          </a:p>
          <a:p>
            <a:pPr marL="457200" indent="-457200">
              <a:buFont typeface="+mj-lt"/>
              <a:buAutoNum type="arabicPeriod"/>
            </a:pPr>
            <a:r>
              <a:rPr lang="en-US" sz="2000" dirty="0"/>
              <a:t>Design effective data collection instruments and articulate why they chose the sample and measurement they did</a:t>
            </a:r>
          </a:p>
          <a:p>
            <a:pPr marL="800100" lvl="1" indent="-457200">
              <a:buFont typeface="+mj-lt"/>
              <a:buAutoNum type="arabicPeriod"/>
            </a:pPr>
            <a:r>
              <a:rPr lang="en-US" sz="4800" b="1" dirty="0"/>
              <a:t>SURVEYS!!!!</a:t>
            </a:r>
          </a:p>
          <a:p>
            <a:pPr marL="457200" indent="-457200">
              <a:buFont typeface="+mj-lt"/>
              <a:buAutoNum type="arabicPeriod"/>
            </a:pPr>
            <a:r>
              <a:rPr lang="en-US" sz="2000" dirty="0"/>
              <a:t>Address the fundamental problem of causal inference with experimental, quasi-experimental and mixed-methods designs</a:t>
            </a:r>
          </a:p>
          <a:p>
            <a:pPr marL="457200" indent="-457200">
              <a:buFont typeface="+mj-lt"/>
              <a:buAutoNum type="arabicPeriod"/>
            </a:pPr>
            <a:r>
              <a:rPr lang="en-US" sz="2000" dirty="0"/>
              <a:t>Developing the ability to communicate complex research designs to multiple audiences</a:t>
            </a:r>
          </a:p>
        </p:txBody>
      </p:sp>
    </p:spTree>
    <p:extLst>
      <p:ext uri="{BB962C8B-B14F-4D97-AF65-F5344CB8AC3E}">
        <p14:creationId xmlns:p14="http://schemas.microsoft.com/office/powerpoint/2010/main" val="58110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08E3E4-8CCF-4390-8908-37AA9E2FEA6A}"/>
              </a:ext>
            </a:extLst>
          </p:cNvPr>
          <p:cNvSpPr>
            <a:spLocks noGrp="1"/>
          </p:cNvSpPr>
          <p:nvPr>
            <p:ph type="title"/>
          </p:nvPr>
        </p:nvSpPr>
        <p:spPr>
          <a:xfrm>
            <a:off x="1028699" y="294538"/>
            <a:ext cx="7421963" cy="1033669"/>
          </a:xfrm>
        </p:spPr>
        <p:txBody>
          <a:bodyPr>
            <a:normAutofit/>
          </a:bodyPr>
          <a:lstStyle/>
          <a:p>
            <a:r>
              <a:rPr lang="en-US" sz="3200">
                <a:solidFill>
                  <a:srgbClr val="FFFFFF"/>
                </a:solidFill>
              </a:rPr>
              <a:t>How do we accomplish learning objectives? </a:t>
            </a:r>
          </a:p>
        </p:txBody>
      </p:sp>
      <p:sp>
        <p:nvSpPr>
          <p:cNvPr id="3" name="Content Placeholder 2">
            <a:extLst>
              <a:ext uri="{FF2B5EF4-FFF2-40B4-BE49-F238E27FC236}">
                <a16:creationId xmlns:a16="http://schemas.microsoft.com/office/drawing/2014/main" id="{B43B1091-8327-4FB2-8194-517CD0744628}"/>
              </a:ext>
            </a:extLst>
          </p:cNvPr>
          <p:cNvSpPr>
            <a:spLocks noGrp="1"/>
          </p:cNvSpPr>
          <p:nvPr>
            <p:ph idx="1"/>
          </p:nvPr>
        </p:nvSpPr>
        <p:spPr>
          <a:xfrm>
            <a:off x="344512" y="1752601"/>
            <a:ext cx="8266088" cy="4810862"/>
          </a:xfrm>
        </p:spPr>
        <p:txBody>
          <a:bodyPr anchor="ctr">
            <a:normAutofit/>
          </a:bodyPr>
          <a:lstStyle/>
          <a:p>
            <a:pPr marL="457200" indent="-457200">
              <a:buFont typeface="+mj-lt"/>
              <a:buAutoNum type="arabicPeriod"/>
            </a:pPr>
            <a:r>
              <a:rPr lang="en-US" sz="2000" dirty="0"/>
              <a:t>Showing up prepared &amp; lead discussion</a:t>
            </a:r>
          </a:p>
          <a:p>
            <a:pPr marL="457200" indent="-457200">
              <a:buFont typeface="+mj-lt"/>
              <a:buAutoNum type="arabicPeriod"/>
            </a:pPr>
            <a:r>
              <a:rPr lang="en-US" sz="2000" dirty="0"/>
              <a:t>Critically analyzing research published on issues of importance to policy/PA</a:t>
            </a:r>
          </a:p>
          <a:p>
            <a:pPr marL="457200" indent="-457200">
              <a:buFont typeface="+mj-lt"/>
              <a:buAutoNum type="arabicPeriod"/>
            </a:pPr>
            <a:r>
              <a:rPr lang="en-US" sz="2000" dirty="0"/>
              <a:t>Writing the front half of the research design (problem statement, lit review &amp; conceptual framework)</a:t>
            </a:r>
          </a:p>
          <a:p>
            <a:pPr marL="457200" indent="-457200">
              <a:buFont typeface="+mj-lt"/>
              <a:buAutoNum type="arabicPeriod"/>
            </a:pPr>
            <a:r>
              <a:rPr lang="en-US" sz="2000" dirty="0"/>
              <a:t>Carefully crafting research design to uncover causal estimates on question of interest</a:t>
            </a:r>
          </a:p>
          <a:p>
            <a:pPr marL="457200" indent="-457200">
              <a:buFont typeface="+mj-lt"/>
              <a:buAutoNum type="arabicPeriod"/>
            </a:pPr>
            <a:r>
              <a:rPr lang="en-US" sz="2000" dirty="0"/>
              <a:t>Reviewing peer’s research design &amp; critiquing validity </a:t>
            </a:r>
          </a:p>
          <a:p>
            <a:pPr marL="457200" indent="-457200">
              <a:buFont typeface="+mj-lt"/>
              <a:buAutoNum type="arabicPeriod"/>
            </a:pPr>
            <a:r>
              <a:rPr lang="en-US" sz="2000" dirty="0"/>
              <a:t>Presenting research design to class</a:t>
            </a:r>
          </a:p>
        </p:txBody>
      </p:sp>
    </p:spTree>
    <p:extLst>
      <p:ext uri="{BB962C8B-B14F-4D97-AF65-F5344CB8AC3E}">
        <p14:creationId xmlns:p14="http://schemas.microsoft.com/office/powerpoint/2010/main" val="273780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04C102-3133-4847-A81B-F848B8752932}"/>
              </a:ext>
            </a:extLst>
          </p:cNvPr>
          <p:cNvSpPr>
            <a:spLocks noGrp="1"/>
          </p:cNvSpPr>
          <p:nvPr>
            <p:ph type="title"/>
          </p:nvPr>
        </p:nvSpPr>
        <p:spPr>
          <a:xfrm>
            <a:off x="1028699" y="294538"/>
            <a:ext cx="7421963" cy="1033669"/>
          </a:xfrm>
        </p:spPr>
        <p:txBody>
          <a:bodyPr>
            <a:normAutofit/>
          </a:bodyPr>
          <a:lstStyle/>
          <a:p>
            <a:r>
              <a:rPr lang="en-US" sz="3500" dirty="0">
                <a:solidFill>
                  <a:srgbClr val="FFFFFF"/>
                </a:solidFill>
              </a:rPr>
              <a:t>Textbook/readings</a:t>
            </a:r>
          </a:p>
        </p:txBody>
      </p:sp>
      <p:sp>
        <p:nvSpPr>
          <p:cNvPr id="3" name="Content Placeholder 2">
            <a:extLst>
              <a:ext uri="{FF2B5EF4-FFF2-40B4-BE49-F238E27FC236}">
                <a16:creationId xmlns:a16="http://schemas.microsoft.com/office/drawing/2014/main" id="{D2F48AA7-6E47-48B7-A3B6-621314D8D142}"/>
              </a:ext>
            </a:extLst>
          </p:cNvPr>
          <p:cNvSpPr>
            <a:spLocks noGrp="1"/>
          </p:cNvSpPr>
          <p:nvPr>
            <p:ph idx="1"/>
          </p:nvPr>
        </p:nvSpPr>
        <p:spPr>
          <a:xfrm>
            <a:off x="861016" y="1752600"/>
            <a:ext cx="7421963" cy="4245265"/>
          </a:xfrm>
        </p:spPr>
        <p:txBody>
          <a:bodyPr anchor="ctr">
            <a:normAutofit/>
          </a:bodyPr>
          <a:lstStyle/>
          <a:p>
            <a:r>
              <a:rPr lang="en-US" sz="2000" dirty="0"/>
              <a:t>I have gone out of my way to make sure you don’t have to buy a textbook (college is expensive and I don’t want to burden you with yet another fee).</a:t>
            </a:r>
          </a:p>
          <a:p>
            <a:pPr lvl="1"/>
            <a:r>
              <a:rPr lang="en-US" sz="2000" dirty="0"/>
              <a:t> However, if you’re interested in learning more I have a ton of recommendations</a:t>
            </a:r>
          </a:p>
          <a:p>
            <a:r>
              <a:rPr lang="en-US" sz="2000" dirty="0"/>
              <a:t>We will be drawing from:</a:t>
            </a:r>
          </a:p>
          <a:p>
            <a:pPr lvl="1"/>
            <a:r>
              <a:rPr lang="en-US" dirty="0"/>
              <a:t>Creswell—Intro to Quant, Qual &amp; Mixed-Methods designs</a:t>
            </a:r>
          </a:p>
          <a:p>
            <a:pPr lvl="1"/>
            <a:r>
              <a:rPr lang="en-US" dirty="0"/>
              <a:t>The Effect—Quasi-experimental research design &amp; quantitative designs</a:t>
            </a:r>
          </a:p>
          <a:p>
            <a:pPr lvl="2"/>
            <a:r>
              <a:rPr lang="en-US" sz="1400" dirty="0"/>
              <a:t>Sidenote: this dude is funny—read the footnotes </a:t>
            </a:r>
          </a:p>
        </p:txBody>
      </p:sp>
    </p:spTree>
    <p:extLst>
      <p:ext uri="{BB962C8B-B14F-4D97-AF65-F5344CB8AC3E}">
        <p14:creationId xmlns:p14="http://schemas.microsoft.com/office/powerpoint/2010/main" val="1410151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33208A-5C77-46B0-B418-B0B6507C7E45}"/>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Assignments</a:t>
            </a:r>
          </a:p>
        </p:txBody>
      </p:sp>
      <p:sp>
        <p:nvSpPr>
          <p:cNvPr id="3" name="Content Placeholder 2">
            <a:extLst>
              <a:ext uri="{FF2B5EF4-FFF2-40B4-BE49-F238E27FC236}">
                <a16:creationId xmlns:a16="http://schemas.microsoft.com/office/drawing/2014/main" id="{0AF5203E-FD31-4EA1-97DF-B52E2A3DBC2E}"/>
              </a:ext>
            </a:extLst>
          </p:cNvPr>
          <p:cNvSpPr>
            <a:spLocks noGrp="1"/>
          </p:cNvSpPr>
          <p:nvPr>
            <p:ph idx="1"/>
          </p:nvPr>
        </p:nvSpPr>
        <p:spPr>
          <a:xfrm>
            <a:off x="639739" y="2133600"/>
            <a:ext cx="7864522" cy="4248955"/>
          </a:xfrm>
        </p:spPr>
        <p:txBody>
          <a:bodyPr anchor="ctr">
            <a:normAutofit/>
          </a:bodyPr>
          <a:lstStyle/>
          <a:p>
            <a:pPr marL="457200" indent="-457200">
              <a:buFont typeface="+mj-lt"/>
              <a:buAutoNum type="arabicPeriod"/>
            </a:pPr>
            <a:r>
              <a:rPr lang="en-US" sz="2000" b="1" dirty="0"/>
              <a:t>Participation/Discussion Leader (30%): </a:t>
            </a:r>
          </a:p>
          <a:p>
            <a:pPr lvl="1"/>
            <a:r>
              <a:rPr lang="en-US" sz="2000" dirty="0"/>
              <a:t>Discussion Leader (15%)</a:t>
            </a:r>
          </a:p>
          <a:p>
            <a:pPr lvl="1"/>
            <a:r>
              <a:rPr lang="en-US" sz="2000" dirty="0"/>
              <a:t>Quizzes &amp; Class Activities (15%) </a:t>
            </a:r>
          </a:p>
          <a:p>
            <a:pPr marL="457200" indent="-457200">
              <a:buFont typeface="+mj-lt"/>
              <a:buAutoNum type="arabicPeriod"/>
            </a:pPr>
            <a:r>
              <a:rPr lang="en-US" sz="2000" b="1" dirty="0"/>
              <a:t>Final Project: Research Design Proposal (50%):</a:t>
            </a:r>
          </a:p>
          <a:p>
            <a:pPr lvl="1"/>
            <a:r>
              <a:rPr lang="en-US" sz="2000" dirty="0"/>
              <a:t>Problem statement (0%; You submit it to get feedback and approval.)</a:t>
            </a:r>
          </a:p>
          <a:p>
            <a:pPr lvl="1"/>
            <a:r>
              <a:rPr lang="en-US" sz="2000" dirty="0"/>
              <a:t>Literature review and conceptual framework (20%)</a:t>
            </a:r>
          </a:p>
          <a:p>
            <a:pPr lvl="1"/>
            <a:r>
              <a:rPr lang="en-US" sz="2000" dirty="0"/>
              <a:t>Final Proposal (30%)</a:t>
            </a:r>
          </a:p>
          <a:p>
            <a:pPr marL="457200" indent="-457200">
              <a:buFont typeface="+mj-lt"/>
              <a:buAutoNum type="arabicPeriod"/>
            </a:pPr>
            <a:r>
              <a:rPr lang="en-US" sz="2000" b="1" dirty="0"/>
              <a:t>Final Project Presentation &amp; Peer Review (20%)</a:t>
            </a:r>
          </a:p>
          <a:p>
            <a:pPr lvl="1"/>
            <a:r>
              <a:rPr lang="en-US" sz="2000" dirty="0"/>
              <a:t>Final Project Presentation (10%)</a:t>
            </a:r>
          </a:p>
          <a:p>
            <a:pPr lvl="1"/>
            <a:r>
              <a:rPr lang="en-US" sz="2000" dirty="0"/>
              <a:t>Final Project Peer Review (10%)</a:t>
            </a:r>
          </a:p>
          <a:p>
            <a:endParaRPr lang="en-US" sz="2000" dirty="0"/>
          </a:p>
        </p:txBody>
      </p:sp>
    </p:spTree>
    <p:extLst>
      <p:ext uri="{BB962C8B-B14F-4D97-AF65-F5344CB8AC3E}">
        <p14:creationId xmlns:p14="http://schemas.microsoft.com/office/powerpoint/2010/main" val="236492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9800AC-8345-4FE5-8A36-557DF2DC47E6}"/>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Discussion Leader</a:t>
            </a:r>
          </a:p>
        </p:txBody>
      </p:sp>
      <p:sp>
        <p:nvSpPr>
          <p:cNvPr id="3" name="Content Placeholder 2">
            <a:extLst>
              <a:ext uri="{FF2B5EF4-FFF2-40B4-BE49-F238E27FC236}">
                <a16:creationId xmlns:a16="http://schemas.microsoft.com/office/drawing/2014/main" id="{F914602E-F657-4CDD-B120-CC78255068F3}"/>
              </a:ext>
            </a:extLst>
          </p:cNvPr>
          <p:cNvSpPr>
            <a:spLocks noGrp="1"/>
          </p:cNvSpPr>
          <p:nvPr>
            <p:ph idx="1"/>
          </p:nvPr>
        </p:nvSpPr>
        <p:spPr>
          <a:xfrm>
            <a:off x="344513" y="1752600"/>
            <a:ext cx="8106150" cy="4953000"/>
          </a:xfrm>
        </p:spPr>
        <p:txBody>
          <a:bodyPr anchor="ctr">
            <a:normAutofit/>
          </a:bodyPr>
          <a:lstStyle/>
          <a:p>
            <a:pPr marL="0" marR="0" indent="0">
              <a:spcBef>
                <a:spcPts val="5"/>
              </a:spcBef>
              <a:spcAft>
                <a:spcPts val="0"/>
              </a:spcAft>
              <a:buNone/>
            </a:pPr>
            <a:r>
              <a:rPr lang="en-US" sz="1800" dirty="0">
                <a:effectLst/>
                <a:latin typeface="Palatino Linotype" panose="02040502050505030304" pitchFamily="18" charset="0"/>
                <a:ea typeface="Times New Roman" panose="02020603050405020304" pitchFamily="18" charset="0"/>
              </a:rPr>
              <a:t>For the week you are leading discussion, you will:</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5"/>
              </a:spcBef>
              <a:spcAft>
                <a:spcPts val="0"/>
              </a:spcAft>
              <a:buFont typeface="+mj-lt"/>
              <a:buAutoNum type="arabicPeriod"/>
            </a:pPr>
            <a:r>
              <a:rPr lang="en-US" sz="1800" dirty="0">
                <a:effectLst/>
                <a:latin typeface="Palatino Linotype" panose="02040502050505030304" pitchFamily="18" charset="0"/>
                <a:ea typeface="Times New Roman" panose="02020603050405020304" pitchFamily="18" charset="0"/>
              </a:rPr>
              <a:t>Prepare a 30-45 minute discussion on one of the example articles listed with “*” in the reading list. You will need to use all the key concepts and criteria you learn in the week’s readings to assess the published research article.</a:t>
            </a:r>
            <a:endParaRPr lang="en-US" sz="1800" dirty="0">
              <a:effectLst/>
              <a:latin typeface="Times New Roman" panose="02020603050405020304" pitchFamily="18" charset="0"/>
              <a:ea typeface="Times New Roman" panose="02020603050405020304" pitchFamily="18" charset="0"/>
            </a:endParaRPr>
          </a:p>
          <a:p>
            <a:pPr marL="742950" marR="0" lvl="1" indent="-285750">
              <a:spcBef>
                <a:spcPts val="5"/>
              </a:spcBef>
              <a:spcAft>
                <a:spcPts val="0"/>
              </a:spcAft>
              <a:buFont typeface="Courier New" panose="02070309020205020404" pitchFamily="49" charset="0"/>
              <a:buChar char="o"/>
            </a:pPr>
            <a:r>
              <a:rPr lang="en-US" dirty="0">
                <a:effectLst/>
                <a:latin typeface="Palatino Linotype" panose="02040502050505030304" pitchFamily="18" charset="0"/>
                <a:ea typeface="Times New Roman" panose="02020603050405020304" pitchFamily="18" charset="0"/>
              </a:rPr>
              <a:t>In this discussion, you are expected to discuss how the authors designed their research and evaluate how well they did based on the criteria we have learned in the class. In addition, you also want to provide constructive suggestions to the paper if possible.</a:t>
            </a:r>
            <a:endParaRPr lang="en-US" dirty="0">
              <a:effectLst/>
              <a:latin typeface="Times New Roman" panose="02020603050405020304" pitchFamily="18" charset="0"/>
              <a:ea typeface="Times New Roman" panose="02020603050405020304" pitchFamily="18" charset="0"/>
            </a:endParaRPr>
          </a:p>
          <a:p>
            <a:pPr marL="457200" marR="0">
              <a:spcBef>
                <a:spcPts val="5"/>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spcBef>
                <a:spcPts val="5"/>
              </a:spcBef>
              <a:spcAft>
                <a:spcPts val="0"/>
              </a:spcAft>
            </a:pPr>
            <a:r>
              <a:rPr lang="en-US" sz="1800" dirty="0">
                <a:effectLst/>
                <a:latin typeface="Palatino Linotype" panose="02040502050505030304" pitchFamily="18" charset="0"/>
                <a:ea typeface="Times New Roman" panose="02020603050405020304" pitchFamily="18" charset="0"/>
              </a:rPr>
              <a:t>I use these published research articles as examples to learn how to design each step in a research project</a:t>
            </a:r>
            <a:r>
              <a:rPr lang="en-US" sz="1500" dirty="0"/>
              <a:t>.</a:t>
            </a:r>
          </a:p>
        </p:txBody>
      </p:sp>
    </p:spTree>
    <p:extLst>
      <p:ext uri="{BB962C8B-B14F-4D97-AF65-F5344CB8AC3E}">
        <p14:creationId xmlns:p14="http://schemas.microsoft.com/office/powerpoint/2010/main" val="95852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00762" y="563918"/>
            <a:ext cx="3089954"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325DA999-25B6-4DBF-85DE-A4AC74C54BBF}"/>
              </a:ext>
            </a:extLst>
          </p:cNvPr>
          <p:cNvSpPr>
            <a:spLocks noGrp="1"/>
          </p:cNvSpPr>
          <p:nvPr>
            <p:ph type="title"/>
          </p:nvPr>
        </p:nvSpPr>
        <p:spPr>
          <a:xfrm>
            <a:off x="823851" y="885651"/>
            <a:ext cx="2422352" cy="4624603"/>
          </a:xfrm>
        </p:spPr>
        <p:txBody>
          <a:bodyPr>
            <a:normAutofit/>
          </a:bodyPr>
          <a:lstStyle/>
          <a:p>
            <a:r>
              <a:rPr lang="en-US" sz="3100">
                <a:solidFill>
                  <a:srgbClr val="FFFFFF"/>
                </a:solidFill>
              </a:rPr>
              <a:t>Problem Statement—not graded, just give you feedback</a:t>
            </a:r>
          </a:p>
        </p:txBody>
      </p:sp>
      <p:sp>
        <p:nvSpPr>
          <p:cNvPr id="3" name="Content Placeholder 2">
            <a:extLst>
              <a:ext uri="{FF2B5EF4-FFF2-40B4-BE49-F238E27FC236}">
                <a16:creationId xmlns:a16="http://schemas.microsoft.com/office/drawing/2014/main" id="{AE50A185-BEB1-4A08-9C76-BFE41EF1D9AB}"/>
              </a:ext>
            </a:extLst>
          </p:cNvPr>
          <p:cNvSpPr>
            <a:spLocks noGrp="1"/>
          </p:cNvSpPr>
          <p:nvPr>
            <p:ph idx="1"/>
          </p:nvPr>
        </p:nvSpPr>
        <p:spPr>
          <a:xfrm>
            <a:off x="3734031" y="885651"/>
            <a:ext cx="5009207" cy="5710965"/>
          </a:xfrm>
        </p:spPr>
        <p:txBody>
          <a:bodyPr anchor="ctr">
            <a:normAutofit/>
          </a:bodyPr>
          <a:lstStyle/>
          <a:p>
            <a:pPr marL="0" indent="0">
              <a:buNone/>
            </a:pPr>
            <a:r>
              <a:rPr lang="en-US" sz="1900" i="0" dirty="0">
                <a:effectLst/>
              </a:rPr>
              <a:t>1-page problem statement:</a:t>
            </a:r>
          </a:p>
          <a:p>
            <a:pPr marL="457200" indent="-457200">
              <a:buFont typeface="+mj-lt"/>
              <a:buAutoNum type="arabicPeriod"/>
            </a:pPr>
            <a:r>
              <a:rPr lang="en-US" sz="1900" i="0" dirty="0">
                <a:effectLst/>
              </a:rPr>
              <a:t>Clearly state what the research question(s) is.</a:t>
            </a:r>
          </a:p>
          <a:p>
            <a:pPr lvl="1"/>
            <a:r>
              <a:rPr lang="en-US" sz="1900" dirty="0"/>
              <a:t>Y</a:t>
            </a:r>
            <a:r>
              <a:rPr lang="en-US" sz="1900" i="0" dirty="0">
                <a:effectLst/>
              </a:rPr>
              <a:t>our research question should be an explanatory research question </a:t>
            </a:r>
          </a:p>
          <a:p>
            <a:pPr marL="457200" indent="-457200">
              <a:buFont typeface="+mj-lt"/>
              <a:buAutoNum type="arabicPeriod" startAt="2"/>
            </a:pPr>
            <a:r>
              <a:rPr lang="en-US" sz="1900" i="0" dirty="0">
                <a:effectLst/>
              </a:rPr>
              <a:t>Why it is important and what your contribution is going to be:</a:t>
            </a:r>
          </a:p>
          <a:p>
            <a:pPr lvl="1"/>
            <a:r>
              <a:rPr lang="en-US" sz="1900" i="0" dirty="0">
                <a:effectLst/>
              </a:rPr>
              <a:t>Implications for public management or policymaking</a:t>
            </a:r>
          </a:p>
          <a:p>
            <a:pPr lvl="1"/>
            <a:r>
              <a:rPr lang="en-US" sz="1900" i="0" dirty="0">
                <a:effectLst/>
              </a:rPr>
              <a:t>Contribution to existing knowledge/literature</a:t>
            </a:r>
          </a:p>
          <a:p>
            <a:pPr marL="457200" indent="-457200">
              <a:buFont typeface="+mj-lt"/>
              <a:buAutoNum type="arabicPeriod" startAt="3"/>
            </a:pPr>
            <a:r>
              <a:rPr lang="en-US" sz="1900" i="0" dirty="0">
                <a:effectLst/>
              </a:rPr>
              <a:t>Clearly state your unit of analysis.</a:t>
            </a:r>
          </a:p>
          <a:p>
            <a:pPr lvl="1"/>
            <a:r>
              <a:rPr lang="en-US" sz="1900" i="0" dirty="0">
                <a:effectLst/>
              </a:rPr>
              <a:t>If you have citations, please use the APA style. </a:t>
            </a:r>
          </a:p>
          <a:p>
            <a:pPr marL="0" indent="0">
              <a:buNone/>
            </a:pPr>
            <a:r>
              <a:rPr lang="en-US" sz="2000" b="1" dirty="0">
                <a:solidFill>
                  <a:srgbClr val="FF0000"/>
                </a:solidFill>
              </a:rPr>
              <a:t>Due: September 14</a:t>
            </a:r>
            <a:r>
              <a:rPr lang="en-US" sz="2000" b="1" baseline="30000" dirty="0">
                <a:solidFill>
                  <a:srgbClr val="FF0000"/>
                </a:solidFill>
              </a:rPr>
              <a:t>th</a:t>
            </a:r>
            <a:r>
              <a:rPr lang="en-US" sz="2000" b="1" dirty="0">
                <a:solidFill>
                  <a:srgbClr val="FF0000"/>
                </a:solidFill>
              </a:rPr>
              <a:t> </a:t>
            </a:r>
          </a:p>
          <a:p>
            <a:endParaRPr lang="en-US" sz="1900" dirty="0"/>
          </a:p>
        </p:txBody>
      </p:sp>
    </p:spTree>
    <p:extLst>
      <p:ext uri="{BB962C8B-B14F-4D97-AF65-F5344CB8AC3E}">
        <p14:creationId xmlns:p14="http://schemas.microsoft.com/office/powerpoint/2010/main" val="3789961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Rectangle 3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EEB5F-1D2B-497D-8292-D595789EF581}"/>
              </a:ext>
            </a:extLst>
          </p:cNvPr>
          <p:cNvSpPr>
            <a:spLocks noGrp="1"/>
          </p:cNvSpPr>
          <p:nvPr>
            <p:ph type="title"/>
          </p:nvPr>
        </p:nvSpPr>
        <p:spPr>
          <a:xfrm>
            <a:off x="350041" y="586855"/>
            <a:ext cx="2401025" cy="3387497"/>
          </a:xfrm>
        </p:spPr>
        <p:txBody>
          <a:bodyPr anchor="b">
            <a:normAutofit/>
          </a:bodyPr>
          <a:lstStyle/>
          <a:p>
            <a:pPr algn="r"/>
            <a:r>
              <a:rPr lang="en-US" sz="3500" dirty="0">
                <a:solidFill>
                  <a:srgbClr val="FFFFFF"/>
                </a:solidFill>
              </a:rPr>
              <a:t>Extra Credit: Meme activity</a:t>
            </a:r>
          </a:p>
        </p:txBody>
      </p:sp>
      <p:sp>
        <p:nvSpPr>
          <p:cNvPr id="3" name="Content Placeholder 2">
            <a:extLst>
              <a:ext uri="{FF2B5EF4-FFF2-40B4-BE49-F238E27FC236}">
                <a16:creationId xmlns:a16="http://schemas.microsoft.com/office/drawing/2014/main" id="{7C3D0DA9-DF73-4549-8F4B-B878C4652090}"/>
              </a:ext>
            </a:extLst>
          </p:cNvPr>
          <p:cNvSpPr>
            <a:spLocks noGrp="1"/>
          </p:cNvSpPr>
          <p:nvPr>
            <p:ph idx="1"/>
          </p:nvPr>
        </p:nvSpPr>
        <p:spPr>
          <a:xfrm>
            <a:off x="3070384" y="329809"/>
            <a:ext cx="1870922" cy="6218658"/>
          </a:xfrm>
        </p:spPr>
        <p:txBody>
          <a:bodyPr anchor="ctr">
            <a:normAutofit/>
          </a:bodyPr>
          <a:lstStyle/>
          <a:p>
            <a:r>
              <a:rPr lang="en-US" sz="1700" dirty="0"/>
              <a:t>Can earn 1 point on Research Design Project by creating a meme related to themes of course, or other public admin/policy topics!  </a:t>
            </a:r>
          </a:p>
        </p:txBody>
      </p:sp>
      <p:sp>
        <p:nvSpPr>
          <p:cNvPr id="6" name="TextBox 5">
            <a:extLst>
              <a:ext uri="{FF2B5EF4-FFF2-40B4-BE49-F238E27FC236}">
                <a16:creationId xmlns:a16="http://schemas.microsoft.com/office/drawing/2014/main" id="{03F0AB9A-A9C6-40DA-9B48-7315A71C79D8}"/>
              </a:ext>
            </a:extLst>
          </p:cNvPr>
          <p:cNvSpPr txBox="1"/>
          <p:nvPr/>
        </p:nvSpPr>
        <p:spPr>
          <a:xfrm>
            <a:off x="6172200" y="3145919"/>
            <a:ext cx="1626649" cy="369332"/>
          </a:xfrm>
          <a:prstGeom prst="rect">
            <a:avLst/>
          </a:prstGeom>
          <a:noFill/>
        </p:spPr>
        <p:txBody>
          <a:bodyPr wrap="square" rtlCol="0">
            <a:spAutoFit/>
          </a:bodyPr>
          <a:lstStyle/>
          <a:p>
            <a:r>
              <a:rPr lang="en-US" b="1" dirty="0">
                <a:solidFill>
                  <a:schemeClr val="bg1"/>
                </a:solidFill>
              </a:rPr>
              <a:t>Omicron</a:t>
            </a:r>
          </a:p>
        </p:txBody>
      </p:sp>
      <p:pic>
        <p:nvPicPr>
          <p:cNvPr id="7" name="Picture 6">
            <a:extLst>
              <a:ext uri="{FF2B5EF4-FFF2-40B4-BE49-F238E27FC236}">
                <a16:creationId xmlns:a16="http://schemas.microsoft.com/office/drawing/2014/main" id="{DF525E83-1AD0-62B6-16BB-D801CF91FC09}"/>
              </a:ext>
            </a:extLst>
          </p:cNvPr>
          <p:cNvPicPr>
            <a:picLocks noChangeAspect="1"/>
          </p:cNvPicPr>
          <p:nvPr/>
        </p:nvPicPr>
        <p:blipFill>
          <a:blip r:embed="rId2"/>
          <a:stretch>
            <a:fillRect/>
          </a:stretch>
        </p:blipFill>
        <p:spPr>
          <a:xfrm>
            <a:off x="4941306" y="1600813"/>
            <a:ext cx="4088435" cy="3676650"/>
          </a:xfrm>
          <a:prstGeom prst="rect">
            <a:avLst/>
          </a:prstGeom>
        </p:spPr>
      </p:pic>
    </p:spTree>
    <p:extLst>
      <p:ext uri="{BB962C8B-B14F-4D97-AF65-F5344CB8AC3E}">
        <p14:creationId xmlns:p14="http://schemas.microsoft.com/office/powerpoint/2010/main" val="3472876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B8AF6B-907D-4D22-BDEF-09BBD096A563}"/>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Notes on My Approach to Teaching</a:t>
            </a:r>
          </a:p>
        </p:txBody>
      </p:sp>
      <p:sp>
        <p:nvSpPr>
          <p:cNvPr id="3" name="Content Placeholder 2">
            <a:extLst>
              <a:ext uri="{FF2B5EF4-FFF2-40B4-BE49-F238E27FC236}">
                <a16:creationId xmlns:a16="http://schemas.microsoft.com/office/drawing/2014/main" id="{E71DAC62-4951-40EE-91CF-D7C851F3EB0C}"/>
              </a:ext>
            </a:extLst>
          </p:cNvPr>
          <p:cNvSpPr>
            <a:spLocks noGrp="1"/>
          </p:cNvSpPr>
          <p:nvPr>
            <p:ph idx="1"/>
          </p:nvPr>
        </p:nvSpPr>
        <p:spPr>
          <a:xfrm>
            <a:off x="208552" y="1751452"/>
            <a:ext cx="8799484" cy="4984409"/>
          </a:xfrm>
        </p:spPr>
        <p:txBody>
          <a:bodyPr anchor="ctr">
            <a:noAutofit/>
          </a:bodyPr>
          <a:lstStyle/>
          <a:p>
            <a:pPr marL="342900" indent="-342900">
              <a:buFont typeface="+mj-lt"/>
              <a:buAutoNum type="arabicPeriod"/>
            </a:pPr>
            <a:endParaRPr lang="en-US" sz="2000" dirty="0"/>
          </a:p>
          <a:p>
            <a:pPr marL="342900" indent="-342900">
              <a:buFont typeface="+mj-lt"/>
              <a:buAutoNum type="arabicPeriod"/>
            </a:pPr>
            <a:r>
              <a:rPr lang="en-US" sz="2000" dirty="0"/>
              <a:t>Be engaged… I care about participation. </a:t>
            </a:r>
          </a:p>
          <a:p>
            <a:pPr marL="342900" indent="-342900">
              <a:buFont typeface="+mj-lt"/>
              <a:buAutoNum type="arabicPeriod"/>
            </a:pPr>
            <a:r>
              <a:rPr lang="en-US" sz="2000" dirty="0"/>
              <a:t>You should monitor your </a:t>
            </a:r>
            <a:r>
              <a:rPr lang="en-US" sz="2000" dirty="0" err="1"/>
              <a:t>emai</a:t>
            </a:r>
            <a:r>
              <a:rPr lang="en-US" sz="2000" dirty="0"/>
              <a:t>!</a:t>
            </a:r>
          </a:p>
          <a:p>
            <a:pPr marL="342900" indent="-342900">
              <a:buFont typeface="+mj-lt"/>
              <a:buAutoNum type="arabicPeriod"/>
            </a:pPr>
            <a:r>
              <a:rPr lang="en-US" sz="2000" dirty="0"/>
              <a:t>We will follow common sense guidelines. If you have a close contact with COVID+, get tested. If you’re sick/positive with COVID or anything else, stay home and it is an excused absence. </a:t>
            </a:r>
          </a:p>
          <a:p>
            <a:pPr marL="342900" indent="-342900">
              <a:buFont typeface="+mj-lt"/>
              <a:buAutoNum type="arabicPeriod"/>
            </a:pPr>
            <a:r>
              <a:rPr lang="en-US" sz="2000" dirty="0"/>
              <a:t>Don’t cheat.</a:t>
            </a:r>
          </a:p>
          <a:p>
            <a:pPr marL="342900" indent="-342900">
              <a:buFont typeface="+mj-lt"/>
              <a:buAutoNum type="arabicPeriod"/>
            </a:pPr>
            <a:r>
              <a:rPr lang="en-US" sz="2000" dirty="0"/>
              <a:t>Every one of you can get an A if you put in the effort</a:t>
            </a:r>
            <a:r>
              <a:rPr lang="en-US" sz="2000" b="1" dirty="0"/>
              <a:t>. </a:t>
            </a:r>
            <a:r>
              <a:rPr lang="en-US" sz="2000" b="1" dirty="0">
                <a:solidFill>
                  <a:srgbClr val="FF0000"/>
                </a:solidFill>
              </a:rPr>
              <a:t>My course is set up for your success, not failure</a:t>
            </a:r>
          </a:p>
          <a:p>
            <a:pPr marL="342900" indent="-342900">
              <a:buFont typeface="+mj-lt"/>
              <a:buAutoNum type="arabicPeriod"/>
            </a:pPr>
            <a:r>
              <a:rPr lang="en-US" sz="2000" dirty="0"/>
              <a:t>I will always be fair and generous whenever I can be. </a:t>
            </a:r>
          </a:p>
        </p:txBody>
      </p:sp>
    </p:spTree>
    <p:extLst>
      <p:ext uri="{BB962C8B-B14F-4D97-AF65-F5344CB8AC3E}">
        <p14:creationId xmlns:p14="http://schemas.microsoft.com/office/powerpoint/2010/main" val="59619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6481" y="2438400"/>
            <a:ext cx="7406640" cy="1472184"/>
          </a:xfrm>
        </p:spPr>
        <p:txBody>
          <a:bodyPr>
            <a:normAutofit fontScale="90000"/>
          </a:bodyPr>
          <a:lstStyle/>
          <a:p>
            <a:br>
              <a:rPr lang="en-US" b="1" dirty="0"/>
            </a:br>
            <a:br>
              <a:rPr lang="en-US" b="1" dirty="0"/>
            </a:br>
            <a:br>
              <a:rPr lang="en-US" b="1" dirty="0"/>
            </a:br>
            <a:br>
              <a:rPr lang="en-US" sz="4400" b="1" dirty="0">
                <a:latin typeface="Palatino Linotype" panose="02040502050505030304" pitchFamily="18" charset="0"/>
              </a:rPr>
            </a:br>
            <a:r>
              <a:rPr lang="en-US" sz="4000" b="1" dirty="0"/>
              <a:t>Intro to Scientific Research, Research Questions &amp; Ethics</a:t>
            </a:r>
          </a:p>
        </p:txBody>
      </p:sp>
      <p:sp>
        <p:nvSpPr>
          <p:cNvPr id="3" name="Subtitle 2"/>
          <p:cNvSpPr>
            <a:spLocks noGrp="1"/>
          </p:cNvSpPr>
          <p:nvPr>
            <p:ph type="subTitle" idx="1"/>
          </p:nvPr>
        </p:nvSpPr>
        <p:spPr>
          <a:xfrm>
            <a:off x="956481" y="4800600"/>
            <a:ext cx="7406640" cy="1752600"/>
          </a:xfrm>
        </p:spPr>
        <p:txBody>
          <a:bodyPr>
            <a:noAutofit/>
          </a:bodyPr>
          <a:lstStyle/>
          <a:p>
            <a:r>
              <a:rPr lang="en-US" sz="2800" dirty="0"/>
              <a:t>PUAD 5319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3652"/>
            <a:ext cx="7886700" cy="1325563"/>
          </a:xfrm>
        </p:spPr>
        <p:txBody>
          <a:bodyPr>
            <a:normAutofit/>
          </a:bodyPr>
          <a:lstStyle/>
          <a:p>
            <a:pPr lvl="0"/>
            <a:r>
              <a:rPr lang="en-US" sz="3000" b="1" dirty="0">
                <a:latin typeface="Palatino Linotype" panose="02040502050505030304" pitchFamily="18" charset="0"/>
              </a:rPr>
              <a:t>What is scientific research?</a:t>
            </a:r>
          </a:p>
        </p:txBody>
      </p:sp>
      <p:sp>
        <p:nvSpPr>
          <p:cNvPr id="3" name="Content Placeholder 2"/>
          <p:cNvSpPr>
            <a:spLocks noGrp="1"/>
          </p:cNvSpPr>
          <p:nvPr>
            <p:ph idx="1"/>
          </p:nvPr>
        </p:nvSpPr>
        <p:spPr>
          <a:xfrm>
            <a:off x="628650" y="1366837"/>
            <a:ext cx="7886700" cy="5110163"/>
          </a:xfrm>
        </p:spPr>
        <p:txBody>
          <a:bodyPr>
            <a:normAutofit fontScale="92500" lnSpcReduction="20000"/>
          </a:bodyPr>
          <a:lstStyle/>
          <a:p>
            <a:r>
              <a:rPr lang="en-US" altLang="en-US" sz="2400" b="1" dirty="0"/>
              <a:t>Scientific research is the process of producing generalized understanding (theory) through systematic observation.</a:t>
            </a:r>
          </a:p>
          <a:p>
            <a:endParaRPr lang="en-US" altLang="en-US" sz="2400" b="1" dirty="0"/>
          </a:p>
          <a:p>
            <a:pPr marL="0" indent="0">
              <a:buNone/>
            </a:pPr>
            <a:r>
              <a:rPr lang="en-US" altLang="en-US" sz="2400" b="1" dirty="0"/>
              <a:t>Three types/purposes of research: </a:t>
            </a:r>
          </a:p>
          <a:p>
            <a:pPr marL="0" indent="0">
              <a:buNone/>
            </a:pPr>
            <a:r>
              <a:rPr lang="en-US" altLang="ko-KR" sz="2400" b="1" dirty="0">
                <a:ea typeface="굴림" pitchFamily="34" charset="-127"/>
                <a:cs typeface="Times New Roman" panose="02020603050405020304" pitchFamily="18" charset="0"/>
              </a:rPr>
              <a:t>1) Exploratory research</a:t>
            </a:r>
          </a:p>
          <a:p>
            <a:pPr marL="0" indent="0">
              <a:buNone/>
            </a:pPr>
            <a:r>
              <a:rPr lang="en-US" altLang="ko-KR" sz="2400" dirty="0">
                <a:ea typeface="굴림" pitchFamily="34" charset="-127"/>
                <a:cs typeface="Times New Roman" panose="02020603050405020304" pitchFamily="18" charset="0"/>
              </a:rPr>
              <a:t>Explore a phenomenon in order to formulate a more precise research problem for further study</a:t>
            </a:r>
          </a:p>
          <a:p>
            <a:endParaRPr lang="en-US" altLang="ko-KR" sz="2400" dirty="0">
              <a:ea typeface="굴림" pitchFamily="34" charset="-127"/>
              <a:cs typeface="Times New Roman" panose="02020603050405020304" pitchFamily="18" charset="0"/>
            </a:endParaRPr>
          </a:p>
          <a:p>
            <a:pPr marL="0" indent="0">
              <a:buNone/>
            </a:pPr>
            <a:r>
              <a:rPr lang="en-US" altLang="ko-KR" sz="2400" b="1" dirty="0">
                <a:ea typeface="굴림" pitchFamily="34" charset="-127"/>
                <a:cs typeface="Times New Roman" panose="02020603050405020304" pitchFamily="18" charset="0"/>
              </a:rPr>
              <a:t>2) Descriptive research</a:t>
            </a:r>
          </a:p>
          <a:p>
            <a:pPr marL="0" indent="0">
              <a:buNone/>
            </a:pPr>
            <a:r>
              <a:rPr lang="en-US" altLang="ko-KR" sz="2400" dirty="0">
                <a:ea typeface="굴림" pitchFamily="34" charset="-127"/>
                <a:cs typeface="Times New Roman" panose="02020603050405020304" pitchFamily="18" charset="0"/>
              </a:rPr>
              <a:t> Describe a particular community, group, or situation as completely, precisely, and accurately as possible</a:t>
            </a:r>
          </a:p>
          <a:p>
            <a:pPr marL="0" indent="0">
              <a:buNone/>
            </a:pPr>
            <a:r>
              <a:rPr lang="en-US" altLang="ko-KR" sz="2400" dirty="0">
                <a:ea typeface="굴림" pitchFamily="34" charset="-127"/>
                <a:cs typeface="Times New Roman" panose="02020603050405020304" pitchFamily="18" charset="0"/>
              </a:rPr>
              <a:t>	</a:t>
            </a:r>
          </a:p>
          <a:p>
            <a:pPr marL="0" indent="0">
              <a:buNone/>
            </a:pPr>
            <a:r>
              <a:rPr lang="en-US" altLang="ko-KR" sz="2400" b="1" dirty="0">
                <a:ea typeface="굴림" pitchFamily="34" charset="-127"/>
                <a:cs typeface="Times New Roman" panose="02020603050405020304" pitchFamily="18" charset="0"/>
              </a:rPr>
              <a:t>3) Explanatory research</a:t>
            </a:r>
            <a:endParaRPr lang="en-US" altLang="ko-KR" sz="2400" b="1" dirty="0">
              <a:solidFill>
                <a:srgbClr val="FF0000"/>
              </a:solidFill>
              <a:ea typeface="굴림" pitchFamily="34" charset="-127"/>
              <a:cs typeface="Times New Roman" panose="02020603050405020304" pitchFamily="18" charset="0"/>
              <a:sym typeface="Wingdings" panose="05000000000000000000" pitchFamily="2" charset="2"/>
            </a:endParaRPr>
          </a:p>
          <a:p>
            <a:pPr marL="0" indent="0">
              <a:buNone/>
            </a:pPr>
            <a:r>
              <a:rPr lang="en-US" altLang="ko-KR" sz="2400" dirty="0">
                <a:ea typeface="굴림" pitchFamily="34" charset="-127"/>
                <a:cs typeface="Times New Roman" panose="02020603050405020304" pitchFamily="18" charset="0"/>
              </a:rPr>
              <a:t>Explain a social phenomenon, and find out causal or correlational relationships. Answers questions of </a:t>
            </a:r>
            <a:r>
              <a:rPr lang="en-US" altLang="ko-KR" sz="2400" dirty="0">
                <a:solidFill>
                  <a:srgbClr val="FF0000"/>
                </a:solidFill>
                <a:ea typeface="굴림" pitchFamily="34" charset="-127"/>
                <a:cs typeface="Times New Roman" panose="02020603050405020304" pitchFamily="18" charset="0"/>
              </a:rPr>
              <a:t>WHY</a:t>
            </a:r>
            <a:r>
              <a:rPr lang="en-US" altLang="ko-KR" sz="2400" dirty="0">
                <a:ea typeface="굴림" pitchFamily="34" charset="-127"/>
                <a:cs typeface="Times New Roman" panose="02020603050405020304" pitchFamily="18" charset="0"/>
              </a:rPr>
              <a:t> or </a:t>
            </a:r>
            <a:r>
              <a:rPr lang="en-US" altLang="ko-KR" sz="2400" dirty="0">
                <a:solidFill>
                  <a:srgbClr val="FF0000"/>
                </a:solidFill>
                <a:ea typeface="굴림" pitchFamily="34" charset="-127"/>
                <a:cs typeface="Times New Roman" panose="02020603050405020304" pitchFamily="18" charset="0"/>
              </a:rPr>
              <a:t>HOW.</a:t>
            </a:r>
            <a:endParaRPr lang="en-US" altLang="en-US" sz="2400" dirty="0">
              <a:solidFill>
                <a:srgbClr val="FF0000"/>
              </a:solidFill>
            </a:endParaRPr>
          </a:p>
          <a:p>
            <a:pPr marL="0" indent="0">
              <a:buNone/>
            </a:pPr>
            <a:endParaRPr lang="en-US" sz="2400" b="1" dirty="0"/>
          </a:p>
          <a:p>
            <a:pPr marL="0" indent="0">
              <a:buNone/>
            </a:pPr>
            <a:endParaRPr lang="en-US" sz="2400" dirty="0"/>
          </a:p>
          <a:p>
            <a:pPr marL="0" indent="0">
              <a:buNone/>
            </a:pPr>
            <a:endParaRPr lang="en-US" dirty="0"/>
          </a:p>
        </p:txBody>
      </p:sp>
    </p:spTree>
    <p:custDataLst>
      <p:tags r:id="rId1"/>
    </p:custDataLst>
    <p:extLst>
      <p:ext uri="{BB962C8B-B14F-4D97-AF65-F5344CB8AC3E}">
        <p14:creationId xmlns:p14="http://schemas.microsoft.com/office/powerpoint/2010/main" val="112870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1D835E-1C8B-46E5-B231-3B702DA87C20}"/>
              </a:ext>
            </a:extLst>
          </p:cNvPr>
          <p:cNvSpPr>
            <a:spLocks noGrp="1"/>
          </p:cNvSpPr>
          <p:nvPr>
            <p:ph type="title"/>
          </p:nvPr>
        </p:nvSpPr>
        <p:spPr>
          <a:xfrm>
            <a:off x="1028699" y="294538"/>
            <a:ext cx="7421963" cy="1033669"/>
          </a:xfrm>
        </p:spPr>
        <p:txBody>
          <a:bodyPr>
            <a:normAutofit/>
          </a:bodyPr>
          <a:lstStyle/>
          <a:p>
            <a:r>
              <a:rPr lang="en-US" sz="3500">
                <a:solidFill>
                  <a:srgbClr val="FFFFFF"/>
                </a:solidFill>
              </a:rPr>
              <a:t>Writing activity</a:t>
            </a:r>
          </a:p>
        </p:txBody>
      </p:sp>
      <p:sp>
        <p:nvSpPr>
          <p:cNvPr id="3" name="Content Placeholder 2">
            <a:extLst>
              <a:ext uri="{FF2B5EF4-FFF2-40B4-BE49-F238E27FC236}">
                <a16:creationId xmlns:a16="http://schemas.microsoft.com/office/drawing/2014/main" id="{BD5ADE17-14DA-4CAF-8EC2-92BC02D9A3D0}"/>
              </a:ext>
            </a:extLst>
          </p:cNvPr>
          <p:cNvSpPr>
            <a:spLocks noGrp="1"/>
          </p:cNvSpPr>
          <p:nvPr>
            <p:ph idx="1"/>
          </p:nvPr>
        </p:nvSpPr>
        <p:spPr>
          <a:xfrm>
            <a:off x="460967" y="958641"/>
            <a:ext cx="8222062" cy="4940717"/>
          </a:xfrm>
        </p:spPr>
        <p:txBody>
          <a:bodyPr anchor="ctr">
            <a:normAutofit/>
          </a:bodyPr>
          <a:lstStyle/>
          <a:p>
            <a:r>
              <a:rPr lang="en-US" sz="2000" dirty="0"/>
              <a:t>Your boss asks you to provide the best possible evidence on the following question (this is a real priority for FEMA): </a:t>
            </a:r>
          </a:p>
          <a:p>
            <a:pPr lvl="1"/>
            <a:r>
              <a:rPr lang="en-US" sz="2000" dirty="0"/>
              <a:t>Does changing the number of forms to fill out to receive post-disaster individual assistance affect the program and program outcomes? If so, how?</a:t>
            </a:r>
          </a:p>
          <a:p>
            <a:pPr marL="342900" lvl="1" indent="0">
              <a:buNone/>
            </a:pPr>
            <a:endParaRPr lang="en-US" sz="2000" dirty="0"/>
          </a:p>
          <a:p>
            <a:r>
              <a:rPr lang="en-US" sz="2000" dirty="0"/>
              <a:t>Take 5-10 minutes to write down how you would design a study to address the question and provide as much detail as possible. How would you gather data? How would you measure the key concepts?</a:t>
            </a:r>
          </a:p>
        </p:txBody>
      </p:sp>
    </p:spTree>
    <p:extLst>
      <p:ext uri="{BB962C8B-B14F-4D97-AF65-F5344CB8AC3E}">
        <p14:creationId xmlns:p14="http://schemas.microsoft.com/office/powerpoint/2010/main" val="3859159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292734"/>
            <a:ext cx="2209800" cy="6651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Research Questions:</a:t>
            </a:r>
          </a:p>
          <a:p>
            <a:pPr algn="ctr"/>
            <a:r>
              <a:rPr lang="en-US" sz="1600" dirty="0">
                <a:latin typeface="Palatino Linotype" panose="02040502050505030304" pitchFamily="18" charset="0"/>
              </a:rPr>
              <a:t>X </a:t>
            </a:r>
            <a:r>
              <a:rPr lang="en-US" sz="1600" dirty="0">
                <a:latin typeface="Palatino Linotype" panose="02040502050505030304" pitchFamily="18" charset="0"/>
                <a:sym typeface="Wingdings" panose="05000000000000000000" pitchFamily="2" charset="2"/>
              </a:rPr>
              <a:t> Y?</a:t>
            </a:r>
          </a:p>
        </p:txBody>
      </p:sp>
      <p:sp>
        <p:nvSpPr>
          <p:cNvPr id="5" name="Rectangle 4"/>
          <p:cNvSpPr/>
          <p:nvPr/>
        </p:nvSpPr>
        <p:spPr>
          <a:xfrm>
            <a:off x="4163647" y="124868"/>
            <a:ext cx="4176143" cy="923330"/>
          </a:xfrm>
          <a:prstGeom prst="rect">
            <a:avLst/>
          </a:prstGeom>
        </p:spPr>
        <p:txBody>
          <a:bodyPr wrap="none">
            <a:spAutoFit/>
          </a:bodyPr>
          <a:lstStyle/>
          <a:p>
            <a:r>
              <a:rPr lang="en-US" dirty="0">
                <a:latin typeface="Palatino Linotype" panose="02040502050505030304" pitchFamily="18" charset="0"/>
                <a:sym typeface="Wingdings" panose="05000000000000000000" pitchFamily="2" charset="2"/>
              </a:rPr>
              <a:t>“So what”?: </a:t>
            </a:r>
          </a:p>
          <a:p>
            <a:pPr marL="342900" indent="-342900">
              <a:buAutoNum type="arabicParenR"/>
            </a:pPr>
            <a:r>
              <a:rPr lang="en-US" dirty="0">
                <a:latin typeface="Palatino Linotype" panose="02040502050505030304" pitchFamily="18" charset="0"/>
                <a:sym typeface="Wingdings" panose="05000000000000000000" pitchFamily="2" charset="2"/>
              </a:rPr>
              <a:t>Management/Policy implications</a:t>
            </a:r>
          </a:p>
          <a:p>
            <a:pPr marL="342900" indent="-342900">
              <a:buAutoNum type="arabicParenR"/>
            </a:pPr>
            <a:r>
              <a:rPr lang="en-US" dirty="0">
                <a:latin typeface="Palatino Linotype" panose="02040502050505030304" pitchFamily="18" charset="0"/>
                <a:sym typeface="Wingdings" panose="05000000000000000000" pitchFamily="2" charset="2"/>
              </a:rPr>
              <a:t>Contribution to existing knowledge</a:t>
            </a:r>
          </a:p>
        </p:txBody>
      </p:sp>
      <p:sp>
        <p:nvSpPr>
          <p:cNvPr id="8" name="Down Arrow 7"/>
          <p:cNvSpPr/>
          <p:nvPr/>
        </p:nvSpPr>
        <p:spPr>
          <a:xfrm>
            <a:off x="2289331" y="972399"/>
            <a:ext cx="609600" cy="38100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9" name="Rectangle 8"/>
          <p:cNvSpPr/>
          <p:nvPr/>
        </p:nvSpPr>
        <p:spPr>
          <a:xfrm>
            <a:off x="1331958" y="1367272"/>
            <a:ext cx="2955132" cy="1655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Conceptual Framework: </a:t>
            </a:r>
          </a:p>
          <a:p>
            <a:pPr marL="342900" indent="-342900" algn="ctr">
              <a:buAutoNum type="arabicParenR"/>
            </a:pPr>
            <a:r>
              <a:rPr lang="en-US" sz="1600" dirty="0">
                <a:latin typeface="Palatino Linotype" panose="02040502050505030304" pitchFamily="18" charset="0"/>
              </a:rPr>
              <a:t>Hypotheses: </a:t>
            </a:r>
          </a:p>
          <a:p>
            <a:pPr algn="ctr"/>
            <a:r>
              <a:rPr lang="en-US" sz="1600" dirty="0">
                <a:latin typeface="Palatino Linotype" panose="02040502050505030304" pitchFamily="18" charset="0"/>
              </a:rPr>
              <a:t>X1</a:t>
            </a:r>
            <a:r>
              <a:rPr lang="en-US" sz="1600" dirty="0">
                <a:latin typeface="Palatino Linotype" panose="02040502050505030304" pitchFamily="18" charset="0"/>
                <a:sym typeface="Wingdings" panose="05000000000000000000" pitchFamily="2" charset="2"/>
              </a:rPr>
              <a:t>Y, X2 Y, …</a:t>
            </a:r>
          </a:p>
          <a:p>
            <a:r>
              <a:rPr lang="en-US" sz="1600" dirty="0">
                <a:latin typeface="Palatino Linotype" panose="02040502050505030304" pitchFamily="18" charset="0"/>
                <a:sym typeface="Wingdings" panose="05000000000000000000" pitchFamily="2" charset="2"/>
              </a:rPr>
              <a:t>2) Theories/plausible causal mechanisms underlying the hypotheses</a:t>
            </a:r>
            <a:endParaRPr lang="en-US" sz="1600" dirty="0">
              <a:latin typeface="Palatino Linotype" panose="02040502050505030304" pitchFamily="18" charset="0"/>
            </a:endParaRPr>
          </a:p>
        </p:txBody>
      </p:sp>
      <p:sp>
        <p:nvSpPr>
          <p:cNvPr id="11" name="Down Arrow 10"/>
          <p:cNvSpPr/>
          <p:nvPr/>
        </p:nvSpPr>
        <p:spPr>
          <a:xfrm rot="16200000">
            <a:off x="4346470" y="1904700"/>
            <a:ext cx="609600" cy="499621"/>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12" name="Rectangle 11"/>
          <p:cNvSpPr/>
          <p:nvPr/>
        </p:nvSpPr>
        <p:spPr>
          <a:xfrm>
            <a:off x="5015450" y="1358258"/>
            <a:ext cx="3045056" cy="1706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Measurement for each variable:</a:t>
            </a:r>
          </a:p>
          <a:p>
            <a:pPr algn="ctr"/>
            <a:r>
              <a:rPr lang="en-US" sz="1600" dirty="0">
                <a:latin typeface="Palatino Linotype" panose="02040502050505030304" pitchFamily="18" charset="0"/>
              </a:rPr>
              <a:t>X1 </a:t>
            </a:r>
            <a:r>
              <a:rPr lang="en-US" sz="1600" dirty="0">
                <a:latin typeface="Palatino Linotype" panose="02040502050505030304" pitchFamily="18" charset="0"/>
                <a:sym typeface="Wingdings" panose="05000000000000000000" pitchFamily="2" charset="2"/>
              </a:rPr>
              <a:t>-- </a:t>
            </a:r>
            <a:r>
              <a:rPr lang="en-US" sz="1600" dirty="0">
                <a:latin typeface="Palatino Linotype" panose="02040502050505030304" pitchFamily="18" charset="0"/>
              </a:rPr>
              <a:t>X1’</a:t>
            </a:r>
          </a:p>
          <a:p>
            <a:pPr algn="ctr"/>
            <a:r>
              <a:rPr lang="en-US" sz="1600" dirty="0">
                <a:latin typeface="Palatino Linotype" panose="02040502050505030304" pitchFamily="18" charset="0"/>
              </a:rPr>
              <a:t>X2 – </a:t>
            </a:r>
            <a:r>
              <a:rPr lang="en-US" sz="1600" dirty="0">
                <a:latin typeface="Palatino Linotype" panose="02040502050505030304" pitchFamily="18" charset="0"/>
                <a:sym typeface="Wingdings" panose="05000000000000000000" pitchFamily="2" charset="2"/>
              </a:rPr>
              <a:t>X2’</a:t>
            </a:r>
          </a:p>
          <a:p>
            <a:pPr algn="ctr"/>
            <a:endParaRPr lang="en-US" sz="1600" dirty="0">
              <a:latin typeface="Palatino Linotype" panose="02040502050505030304" pitchFamily="18" charset="0"/>
            </a:endParaRPr>
          </a:p>
          <a:p>
            <a:pPr algn="ctr"/>
            <a:r>
              <a:rPr lang="en-US" sz="1600" dirty="0">
                <a:latin typeface="Palatino Linotype" panose="02040502050505030304" pitchFamily="18" charset="0"/>
              </a:rPr>
              <a:t>Validity? Reliability?</a:t>
            </a:r>
          </a:p>
        </p:txBody>
      </p:sp>
      <p:sp>
        <p:nvSpPr>
          <p:cNvPr id="13" name="Right Arrow 12"/>
          <p:cNvSpPr/>
          <p:nvPr/>
        </p:nvSpPr>
        <p:spPr>
          <a:xfrm rot="5400000">
            <a:off x="2078448" y="2995352"/>
            <a:ext cx="471327"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14" name="Rectangle 13"/>
          <p:cNvSpPr/>
          <p:nvPr/>
        </p:nvSpPr>
        <p:spPr>
          <a:xfrm>
            <a:off x="873269" y="1098317"/>
            <a:ext cx="7596849" cy="238778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alatino Linotype" panose="02040502050505030304" pitchFamily="18" charset="0"/>
            </a:endParaRPr>
          </a:p>
        </p:txBody>
      </p:sp>
      <p:sp>
        <p:nvSpPr>
          <p:cNvPr id="15" name="Rectangle 14"/>
          <p:cNvSpPr/>
          <p:nvPr/>
        </p:nvSpPr>
        <p:spPr>
          <a:xfrm>
            <a:off x="3670625" y="3707367"/>
            <a:ext cx="1956824" cy="213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Sampling/Case Selection:</a:t>
            </a:r>
          </a:p>
          <a:p>
            <a:pPr algn="ctr"/>
            <a:r>
              <a:rPr lang="en-US" sz="1600" dirty="0">
                <a:latin typeface="Palatino Linotype" panose="02040502050505030304" pitchFamily="18" charset="0"/>
              </a:rPr>
              <a:t>-Probability sampling v. nonprobability </a:t>
            </a:r>
          </a:p>
          <a:p>
            <a:pPr algn="ctr"/>
            <a:endParaRPr lang="en-US" sz="1600" dirty="0">
              <a:latin typeface="Palatino Linotype" panose="02040502050505030304" pitchFamily="18" charset="0"/>
            </a:endParaRPr>
          </a:p>
          <a:p>
            <a:pPr algn="ctr"/>
            <a:r>
              <a:rPr lang="en-US" sz="1600" dirty="0">
                <a:latin typeface="Palatino Linotype" panose="02040502050505030304" pitchFamily="18" charset="0"/>
              </a:rPr>
              <a:t>- Single case v. Multiple cases?</a:t>
            </a:r>
          </a:p>
          <a:p>
            <a:pPr algn="ctr"/>
            <a:endParaRPr lang="en-US" sz="1600" dirty="0">
              <a:latin typeface="Palatino Linotype" panose="02040502050505030304" pitchFamily="18" charset="0"/>
            </a:endParaRPr>
          </a:p>
        </p:txBody>
      </p:sp>
      <p:sp>
        <p:nvSpPr>
          <p:cNvPr id="16" name="Rectangle 15"/>
          <p:cNvSpPr/>
          <p:nvPr/>
        </p:nvSpPr>
        <p:spPr>
          <a:xfrm>
            <a:off x="6447678" y="3707367"/>
            <a:ext cx="2041332" cy="216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Data Collection</a:t>
            </a:r>
          </a:p>
          <a:p>
            <a:pPr marL="342900" indent="-342900" algn="ctr">
              <a:buAutoNum type="arabicPeriod"/>
            </a:pPr>
            <a:r>
              <a:rPr lang="en-US" sz="1600" dirty="0">
                <a:latin typeface="Palatino Linotype" panose="02040502050505030304" pitchFamily="18" charset="0"/>
              </a:rPr>
              <a:t>First-hand:</a:t>
            </a:r>
          </a:p>
          <a:p>
            <a:pPr algn="ctr"/>
            <a:r>
              <a:rPr lang="en-US" sz="1600" dirty="0">
                <a:latin typeface="Palatino Linotype" panose="02040502050505030304" pitchFamily="18" charset="0"/>
              </a:rPr>
              <a:t>Survey, interview, focus group, field observation</a:t>
            </a:r>
          </a:p>
          <a:p>
            <a:pPr algn="ctr"/>
            <a:endParaRPr lang="en-US" sz="1600" dirty="0">
              <a:latin typeface="Palatino Linotype" panose="02040502050505030304" pitchFamily="18" charset="0"/>
            </a:endParaRPr>
          </a:p>
          <a:p>
            <a:pPr algn="ctr"/>
            <a:r>
              <a:rPr lang="en-US" sz="1600" dirty="0">
                <a:latin typeface="Palatino Linotype" panose="02040502050505030304" pitchFamily="18" charset="0"/>
              </a:rPr>
              <a:t>2. Secondary data</a:t>
            </a:r>
          </a:p>
        </p:txBody>
      </p:sp>
      <p:sp>
        <p:nvSpPr>
          <p:cNvPr id="17" name="Right Arrow 16"/>
          <p:cNvSpPr/>
          <p:nvPr/>
        </p:nvSpPr>
        <p:spPr>
          <a:xfrm rot="5400000">
            <a:off x="4257797" y="3059758"/>
            <a:ext cx="471327"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18" name="Rectangle 17"/>
          <p:cNvSpPr/>
          <p:nvPr/>
        </p:nvSpPr>
        <p:spPr>
          <a:xfrm>
            <a:off x="751169" y="3690160"/>
            <a:ext cx="2293424" cy="2168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Designs</a:t>
            </a:r>
          </a:p>
          <a:p>
            <a:pPr marL="342900" indent="-342900">
              <a:buAutoNum type="arabicPeriod"/>
            </a:pPr>
            <a:r>
              <a:rPr lang="en-US" sz="1600" dirty="0">
                <a:latin typeface="Palatino Linotype" panose="02040502050505030304" pitchFamily="18" charset="0"/>
              </a:rPr>
              <a:t>Quantitative</a:t>
            </a:r>
          </a:p>
          <a:p>
            <a:r>
              <a:rPr lang="en-US" sz="1600" dirty="0">
                <a:latin typeface="Palatino Linotype" panose="02040502050505030304" pitchFamily="18" charset="0"/>
              </a:rPr>
              <a:t>-experiment</a:t>
            </a:r>
          </a:p>
          <a:p>
            <a:r>
              <a:rPr lang="en-US" sz="1600" dirty="0">
                <a:latin typeface="Palatino Linotype" panose="02040502050505030304" pitchFamily="18" charset="0"/>
              </a:rPr>
              <a:t>-quasi-experiment</a:t>
            </a:r>
          </a:p>
          <a:p>
            <a:r>
              <a:rPr lang="en-US" sz="1600" dirty="0">
                <a:latin typeface="Palatino Linotype" panose="02040502050505030304" pitchFamily="18" charset="0"/>
              </a:rPr>
              <a:t> </a:t>
            </a:r>
          </a:p>
          <a:p>
            <a:r>
              <a:rPr lang="en-US" sz="1600" dirty="0">
                <a:latin typeface="Palatino Linotype" panose="02040502050505030304" pitchFamily="18" charset="0"/>
              </a:rPr>
              <a:t>2. Qualitative</a:t>
            </a:r>
          </a:p>
          <a:p>
            <a:endParaRPr lang="en-US" sz="1600" dirty="0">
              <a:latin typeface="Palatino Linotype" panose="02040502050505030304" pitchFamily="18" charset="0"/>
            </a:endParaRPr>
          </a:p>
          <a:p>
            <a:r>
              <a:rPr lang="en-US" sz="1600" dirty="0">
                <a:latin typeface="Palatino Linotype" panose="02040502050505030304" pitchFamily="18" charset="0"/>
              </a:rPr>
              <a:t>3. Mixed-Methods</a:t>
            </a:r>
          </a:p>
        </p:txBody>
      </p:sp>
      <p:sp>
        <p:nvSpPr>
          <p:cNvPr id="20" name="Right Arrow 19"/>
          <p:cNvSpPr/>
          <p:nvPr/>
        </p:nvSpPr>
        <p:spPr>
          <a:xfrm rot="5400000">
            <a:off x="6803756" y="3059759"/>
            <a:ext cx="471327"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25" name="Left-Right Arrow 24"/>
          <p:cNvSpPr/>
          <p:nvPr/>
        </p:nvSpPr>
        <p:spPr>
          <a:xfrm>
            <a:off x="3060335" y="4508574"/>
            <a:ext cx="685800" cy="381000"/>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26" name="Left-Right Arrow 25"/>
          <p:cNvSpPr/>
          <p:nvPr/>
        </p:nvSpPr>
        <p:spPr>
          <a:xfrm>
            <a:off x="5728289" y="4508574"/>
            <a:ext cx="685800" cy="381000"/>
          </a:xfrm>
          <a:prstGeom prst="lef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27" name="TextBox 26"/>
          <p:cNvSpPr txBox="1"/>
          <p:nvPr/>
        </p:nvSpPr>
        <p:spPr>
          <a:xfrm>
            <a:off x="5545614" y="2984275"/>
            <a:ext cx="1112805" cy="646331"/>
          </a:xfrm>
          <a:prstGeom prst="rect">
            <a:avLst/>
          </a:prstGeom>
          <a:noFill/>
        </p:spPr>
        <p:txBody>
          <a:bodyPr wrap="none" rtlCol="0">
            <a:spAutoFit/>
          </a:bodyPr>
          <a:lstStyle/>
          <a:p>
            <a:r>
              <a:rPr lang="en-US" b="1" dirty="0">
                <a:latin typeface="Palatino Linotype" panose="02040502050505030304" pitchFamily="18" charset="0"/>
              </a:rPr>
              <a:t>External </a:t>
            </a:r>
          </a:p>
          <a:p>
            <a:r>
              <a:rPr lang="en-US" b="1" dirty="0">
                <a:latin typeface="Palatino Linotype" panose="02040502050505030304" pitchFamily="18" charset="0"/>
              </a:rPr>
              <a:t>Validity</a:t>
            </a:r>
          </a:p>
        </p:txBody>
      </p:sp>
      <p:sp>
        <p:nvSpPr>
          <p:cNvPr id="28" name="TextBox 27"/>
          <p:cNvSpPr txBox="1"/>
          <p:nvPr/>
        </p:nvSpPr>
        <p:spPr>
          <a:xfrm>
            <a:off x="2769218" y="2975519"/>
            <a:ext cx="1088824" cy="646331"/>
          </a:xfrm>
          <a:prstGeom prst="rect">
            <a:avLst/>
          </a:prstGeom>
          <a:noFill/>
        </p:spPr>
        <p:txBody>
          <a:bodyPr wrap="none" rtlCol="0">
            <a:spAutoFit/>
          </a:bodyPr>
          <a:lstStyle/>
          <a:p>
            <a:r>
              <a:rPr lang="en-US" b="1" dirty="0">
                <a:latin typeface="Palatino Linotype" panose="02040502050505030304" pitchFamily="18" charset="0"/>
              </a:rPr>
              <a:t>Internal</a:t>
            </a:r>
          </a:p>
          <a:p>
            <a:r>
              <a:rPr lang="en-US" b="1" dirty="0">
                <a:latin typeface="Palatino Linotype" panose="02040502050505030304" pitchFamily="18" charset="0"/>
              </a:rPr>
              <a:t> Validity</a:t>
            </a:r>
          </a:p>
        </p:txBody>
      </p:sp>
      <p:sp>
        <p:nvSpPr>
          <p:cNvPr id="29" name="Rectangle 28"/>
          <p:cNvSpPr/>
          <p:nvPr/>
        </p:nvSpPr>
        <p:spPr>
          <a:xfrm>
            <a:off x="553941" y="3597992"/>
            <a:ext cx="8305801" cy="241610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Palatino Linotype" panose="02040502050505030304" pitchFamily="18" charset="0"/>
            </a:endParaRPr>
          </a:p>
        </p:txBody>
      </p:sp>
      <p:sp>
        <p:nvSpPr>
          <p:cNvPr id="3" name="TextBox 2"/>
          <p:cNvSpPr txBox="1"/>
          <p:nvPr/>
        </p:nvSpPr>
        <p:spPr>
          <a:xfrm>
            <a:off x="21898" y="1353399"/>
            <a:ext cx="461665" cy="2161654"/>
          </a:xfrm>
          <a:prstGeom prst="rect">
            <a:avLst/>
          </a:prstGeom>
          <a:noFill/>
        </p:spPr>
        <p:txBody>
          <a:bodyPr vert="eaVert" wrap="square" rtlCol="0">
            <a:spAutoFit/>
          </a:bodyPr>
          <a:lstStyle/>
          <a:p>
            <a:r>
              <a:rPr lang="en-US" b="1" dirty="0">
                <a:solidFill>
                  <a:srgbClr val="FF0000"/>
                </a:solidFill>
                <a:latin typeface="Palatino Linotype" panose="02040502050505030304" pitchFamily="18" charset="0"/>
              </a:rPr>
              <a:t>Conceptualization</a:t>
            </a:r>
          </a:p>
        </p:txBody>
      </p:sp>
      <p:sp>
        <p:nvSpPr>
          <p:cNvPr id="32" name="TextBox 31"/>
          <p:cNvSpPr txBox="1"/>
          <p:nvPr/>
        </p:nvSpPr>
        <p:spPr>
          <a:xfrm>
            <a:off x="47076" y="3626567"/>
            <a:ext cx="461665" cy="3009798"/>
          </a:xfrm>
          <a:prstGeom prst="rect">
            <a:avLst/>
          </a:prstGeom>
          <a:noFill/>
        </p:spPr>
        <p:txBody>
          <a:bodyPr vert="eaVert" wrap="none" rtlCol="0">
            <a:spAutoFit/>
          </a:bodyPr>
          <a:lstStyle/>
          <a:p>
            <a:r>
              <a:rPr lang="en-US" b="1" dirty="0">
                <a:solidFill>
                  <a:srgbClr val="FF0000"/>
                </a:solidFill>
                <a:latin typeface="Palatino Linotype" panose="02040502050505030304" pitchFamily="18" charset="0"/>
              </a:rPr>
              <a:t>Design and Data Collection</a:t>
            </a:r>
          </a:p>
        </p:txBody>
      </p:sp>
      <p:sp>
        <p:nvSpPr>
          <p:cNvPr id="10" name="TextBox 9"/>
          <p:cNvSpPr txBox="1"/>
          <p:nvPr/>
        </p:nvSpPr>
        <p:spPr>
          <a:xfrm>
            <a:off x="-26570" y="750092"/>
            <a:ext cx="1279517" cy="646331"/>
          </a:xfrm>
          <a:prstGeom prst="rect">
            <a:avLst/>
          </a:prstGeom>
          <a:noFill/>
        </p:spPr>
        <p:txBody>
          <a:bodyPr wrap="none" rtlCol="0">
            <a:spAutoFit/>
          </a:bodyPr>
          <a:lstStyle/>
          <a:p>
            <a:r>
              <a:rPr lang="en-US" b="1" u="sng" dirty="0">
                <a:latin typeface="Palatino Linotype" panose="02040502050505030304" pitchFamily="18" charset="0"/>
              </a:rPr>
              <a:t>Literature </a:t>
            </a:r>
          </a:p>
          <a:p>
            <a:r>
              <a:rPr lang="en-US" b="1" u="sng" dirty="0">
                <a:latin typeface="Palatino Linotype" panose="02040502050505030304" pitchFamily="18" charset="0"/>
              </a:rPr>
              <a:t>Review</a:t>
            </a:r>
          </a:p>
        </p:txBody>
      </p:sp>
      <p:sp>
        <p:nvSpPr>
          <p:cNvPr id="33" name="Rectangle 32"/>
          <p:cNvSpPr/>
          <p:nvPr/>
        </p:nvSpPr>
        <p:spPr>
          <a:xfrm>
            <a:off x="1647388" y="6144921"/>
            <a:ext cx="2000768" cy="60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Data Analysis </a:t>
            </a:r>
          </a:p>
        </p:txBody>
      </p:sp>
      <p:sp>
        <p:nvSpPr>
          <p:cNvPr id="34" name="Rectangle 33"/>
          <p:cNvSpPr/>
          <p:nvPr/>
        </p:nvSpPr>
        <p:spPr>
          <a:xfrm>
            <a:off x="4727905" y="6124922"/>
            <a:ext cx="2000768" cy="602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u="sng" dirty="0">
                <a:latin typeface="Palatino Linotype" panose="02040502050505030304" pitchFamily="18" charset="0"/>
              </a:rPr>
              <a:t>Conclusions</a:t>
            </a:r>
          </a:p>
        </p:txBody>
      </p:sp>
      <p:sp>
        <p:nvSpPr>
          <p:cNvPr id="35" name="Right Arrow 34"/>
          <p:cNvSpPr/>
          <p:nvPr/>
        </p:nvSpPr>
        <p:spPr>
          <a:xfrm rot="5400000">
            <a:off x="2516964" y="5717340"/>
            <a:ext cx="471327" cy="76200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
        <p:nvSpPr>
          <p:cNvPr id="38" name="Down Arrow 37"/>
          <p:cNvSpPr/>
          <p:nvPr/>
        </p:nvSpPr>
        <p:spPr>
          <a:xfrm rot="16200000">
            <a:off x="3938850" y="6172509"/>
            <a:ext cx="609600" cy="499621"/>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latin typeface="Palatino Linotype" panose="02040502050505030304" pitchFamily="18" charset="0"/>
            </a:endParaRPr>
          </a:p>
        </p:txBody>
      </p:sp>
    </p:spTree>
    <p:extLst>
      <p:ext uri="{BB962C8B-B14F-4D97-AF65-F5344CB8AC3E}">
        <p14:creationId xmlns:p14="http://schemas.microsoft.com/office/powerpoint/2010/main" val="2367099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a:xfrm>
            <a:off x="1447800" y="304800"/>
            <a:ext cx="7010400" cy="838200"/>
          </a:xfrm>
        </p:spPr>
        <p:txBody>
          <a:bodyPr>
            <a:normAutofit fontScale="90000"/>
          </a:bodyPr>
          <a:lstStyle/>
          <a:p>
            <a:r>
              <a:rPr lang="en-US" sz="3200" b="1" dirty="0"/>
              <a:t>Key Elements of Social Scientific Research</a:t>
            </a:r>
            <a:endParaRPr lang="en-US" altLang="ko-KR" sz="2000" b="1" dirty="0">
              <a:solidFill>
                <a:schemeClr val="hlink"/>
              </a:solidFill>
              <a:ea typeface="굴림" pitchFamily="34" charset="-127"/>
            </a:endParaRPr>
          </a:p>
        </p:txBody>
      </p:sp>
      <p:sp>
        <p:nvSpPr>
          <p:cNvPr id="28675"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
        <p:nvSpPr>
          <p:cNvPr id="28676" name="Rectangle 2"/>
          <p:cNvSpPr txBox="1">
            <a:spLocks noChangeArrowheads="1"/>
          </p:cNvSpPr>
          <p:nvPr/>
        </p:nvSpPr>
        <p:spPr bwMode="auto">
          <a:xfrm>
            <a:off x="767255" y="1300655"/>
            <a:ext cx="8077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buFont typeface="Arial" panose="020B0604020202020204" pitchFamily="34" charset="0"/>
              <a:buNone/>
            </a:pPr>
            <a:r>
              <a:rPr lang="en-US" altLang="ko-KR" sz="2000" dirty="0">
                <a:latin typeface="Palatino Linotype" panose="02040502050505030304" pitchFamily="18" charset="0"/>
                <a:ea typeface="굴림" pitchFamily="34" charset="-127"/>
                <a:cs typeface="Times New Roman" panose="02020603050405020304" pitchFamily="18" charset="0"/>
              </a:rPr>
              <a:t>Major steps in social scientific research:</a:t>
            </a:r>
          </a:p>
          <a:p>
            <a:pPr eaLnBrk="1" hangingPunct="1">
              <a:buFont typeface="Arial" panose="020B0604020202020204" pitchFamily="34" charset="0"/>
              <a:buNone/>
            </a:pPr>
            <a:endParaRPr lang="en-US" altLang="ko-KR" sz="2000" dirty="0">
              <a:latin typeface="Palatino Linotype" panose="02040502050505030304" pitchFamily="18" charset="0"/>
              <a:ea typeface="굴림" pitchFamily="34" charset="-127"/>
              <a:cs typeface="Times New Roman" panose="02020603050405020304" pitchFamily="18" charset="0"/>
            </a:endParaRPr>
          </a:p>
          <a:p>
            <a:pPr eaLnBrk="1" hangingPunct="1"/>
            <a:r>
              <a:rPr lang="en-US" altLang="ko-KR" sz="2000" b="1" dirty="0">
                <a:latin typeface="Palatino Linotype" panose="02040502050505030304" pitchFamily="18" charset="0"/>
                <a:ea typeface="굴림" pitchFamily="34" charset="-127"/>
                <a:cs typeface="Times New Roman" panose="02020603050405020304" pitchFamily="18" charset="0"/>
              </a:rPr>
              <a:t>1) Formation of the </a:t>
            </a:r>
            <a:r>
              <a:rPr lang="en-US" altLang="ko-KR" sz="2000" b="1" dirty="0">
                <a:solidFill>
                  <a:srgbClr val="FF0000"/>
                </a:solidFill>
                <a:latin typeface="Palatino Linotype" panose="02040502050505030304" pitchFamily="18" charset="0"/>
                <a:ea typeface="굴림" pitchFamily="34" charset="-127"/>
                <a:cs typeface="Times New Roman" panose="02020603050405020304" pitchFamily="18" charset="0"/>
              </a:rPr>
              <a:t>explanatory</a:t>
            </a:r>
            <a:r>
              <a:rPr lang="en-US" altLang="ko-KR" sz="2000" b="1" dirty="0">
                <a:latin typeface="Palatino Linotype" panose="02040502050505030304" pitchFamily="18" charset="0"/>
                <a:ea typeface="굴림" pitchFamily="34" charset="-127"/>
                <a:cs typeface="Times New Roman" panose="02020603050405020304" pitchFamily="18" charset="0"/>
              </a:rPr>
              <a:t> research problem</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Research begins with a well-defined question or problem which has theoretical or/and practical implications</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Most students should plan to ask a question along the lines of “How X policy impacts Y outcome”</a:t>
            </a:r>
          </a:p>
          <a:p>
            <a:pPr marL="1085850" lvl="1" indent="-342900">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Problems initially chosen almost always require more precise formation. It’s okay to change throughout semester!</a:t>
            </a:r>
          </a:p>
          <a:p>
            <a:pPr lvl="1" indent="0"/>
            <a:endParaRPr lang="en-US" altLang="ko-KR" sz="2000" dirty="0">
              <a:latin typeface="Palatino Linotype" panose="02040502050505030304" pitchFamily="18" charset="0"/>
              <a:ea typeface="굴림" pitchFamily="34" charset="-127"/>
              <a:cs typeface="Times New Roman" panose="02020603050405020304" pitchFamily="18" charset="0"/>
            </a:endParaRPr>
          </a:p>
          <a:p>
            <a:pPr eaLnBrk="1" hangingPunct="1"/>
            <a:r>
              <a:rPr lang="en-US" altLang="ko-KR" sz="2000" b="1" dirty="0">
                <a:latin typeface="Palatino Linotype" panose="02040502050505030304" pitchFamily="18" charset="0"/>
                <a:ea typeface="굴림" pitchFamily="34" charset="-127"/>
                <a:cs typeface="Times New Roman" panose="02020603050405020304" pitchFamily="18" charset="0"/>
              </a:rPr>
              <a:t>2) Conceptualization </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sym typeface="Wingdings" panose="05000000000000000000" pitchFamily="2" charset="2"/>
              </a:rPr>
              <a:t>Propose possible explanations for the phenomenon you are studying based on existing research (literature review) and your initial observation (e.g. explorative research)</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sym typeface="Wingdings" panose="05000000000000000000" pitchFamily="2" charset="2"/>
              </a:rPr>
              <a:t>Formulate hypotheses to test, clearly define each variable/concept</a:t>
            </a:r>
          </a:p>
          <a:p>
            <a:pPr marL="342900" indent="-342900" eaLnBrk="1" hangingPunct="1">
              <a:buFontTx/>
              <a:buChar char="-"/>
            </a:pPr>
            <a:endParaRPr lang="en-US" altLang="ko-KR" sz="2000" dirty="0">
              <a:solidFill>
                <a:schemeClr val="tx2"/>
              </a:solidFill>
              <a:latin typeface="Palatino Linotype" panose="02040502050505030304" pitchFamily="18" charset="0"/>
              <a:ea typeface="굴림" pitchFamily="34" charset="-127"/>
              <a:cs typeface="Times New Roman" panose="02020603050405020304" pitchFamily="18" charset="0"/>
            </a:endParaRPr>
          </a:p>
        </p:txBody>
      </p:sp>
    </p:spTree>
    <p:custDataLst>
      <p:tags r:id="rId1"/>
    </p:custDataLst>
    <p:extLst>
      <p:ext uri="{BB962C8B-B14F-4D97-AF65-F5344CB8AC3E}">
        <p14:creationId xmlns:p14="http://schemas.microsoft.com/office/powerpoint/2010/main" val="2639020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ctrTitle" idx="4294967295"/>
          </p:nvPr>
        </p:nvSpPr>
        <p:spPr>
          <a:xfrm>
            <a:off x="1143000" y="304800"/>
            <a:ext cx="7315200" cy="838200"/>
          </a:xfrm>
        </p:spPr>
        <p:txBody>
          <a:bodyPr>
            <a:normAutofit fontScale="90000"/>
          </a:bodyPr>
          <a:lstStyle/>
          <a:p>
            <a:pPr algn="ctr"/>
            <a:r>
              <a:rPr lang="en-US" sz="3200" b="1" dirty="0"/>
              <a:t>Key Elements of Social Scientific Research</a:t>
            </a:r>
            <a:endParaRPr lang="en-US" altLang="ko-KR" sz="2000" b="1" dirty="0">
              <a:solidFill>
                <a:schemeClr val="hlink"/>
              </a:solidFill>
              <a:ea typeface="굴림" pitchFamily="34" charset="-127"/>
            </a:endParaRPr>
          </a:p>
        </p:txBody>
      </p:sp>
      <p:sp>
        <p:nvSpPr>
          <p:cNvPr id="29699"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
        <p:nvSpPr>
          <p:cNvPr id="29700" name="Rectangle 2"/>
          <p:cNvSpPr txBox="1">
            <a:spLocks noChangeArrowheads="1"/>
          </p:cNvSpPr>
          <p:nvPr/>
        </p:nvSpPr>
        <p:spPr bwMode="auto">
          <a:xfrm>
            <a:off x="914400" y="11430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r>
              <a:rPr lang="en-US" altLang="ko-KR" sz="2400" b="1" dirty="0">
                <a:latin typeface="+mn-lt"/>
                <a:ea typeface="굴림" pitchFamily="34" charset="-127"/>
                <a:cs typeface="Times New Roman" panose="02020603050405020304" pitchFamily="18" charset="0"/>
              </a:rPr>
              <a:t>3) Measurement</a:t>
            </a:r>
          </a:p>
          <a:p>
            <a:pPr eaLnBrk="1" hangingPunct="1"/>
            <a:r>
              <a:rPr lang="en-US" altLang="ko-KR" sz="2400" dirty="0">
                <a:latin typeface="+mn-lt"/>
                <a:ea typeface="굴림" pitchFamily="34" charset="-127"/>
                <a:cs typeface="Times New Roman" panose="02020603050405020304" pitchFamily="18" charset="0"/>
              </a:rPr>
              <a:t>- Devise operations that will link specific concepts to empirically observable events.</a:t>
            </a:r>
          </a:p>
          <a:p>
            <a:pPr eaLnBrk="1" hangingPunct="1"/>
            <a:endParaRPr lang="en-US" altLang="ko-KR" sz="2400" dirty="0">
              <a:latin typeface="+mn-lt"/>
              <a:ea typeface="굴림" pitchFamily="34" charset="-127"/>
              <a:cs typeface="Times New Roman" panose="02020603050405020304" pitchFamily="18" charset="0"/>
            </a:endParaRPr>
          </a:p>
          <a:p>
            <a:pPr eaLnBrk="1" hangingPunct="1"/>
            <a:r>
              <a:rPr lang="en-US" altLang="ko-KR" sz="2400" b="1" dirty="0">
                <a:latin typeface="+mn-lt"/>
                <a:ea typeface="굴림" pitchFamily="34" charset="-127"/>
                <a:cs typeface="Times New Roman" panose="02020603050405020304" pitchFamily="18" charset="0"/>
              </a:rPr>
              <a:t>4) Sampling</a:t>
            </a:r>
          </a:p>
          <a:p>
            <a:r>
              <a:rPr lang="en-US" altLang="ko-KR" sz="2400" dirty="0">
                <a:latin typeface="+mn-lt"/>
                <a:ea typeface="굴림" pitchFamily="34" charset="-127"/>
                <a:cs typeface="Times New Roman" panose="02020603050405020304" pitchFamily="18" charset="0"/>
              </a:rPr>
              <a:t>- Select observations that will allow them to generalize to people and events not observed. </a:t>
            </a:r>
          </a:p>
          <a:p>
            <a:pPr eaLnBrk="1" hangingPunct="1"/>
            <a:endParaRPr lang="en-US" altLang="ko-KR" sz="2400" dirty="0">
              <a:latin typeface="+mn-lt"/>
              <a:ea typeface="굴림" pitchFamily="34" charset="-127"/>
              <a:cs typeface="Times New Roman" panose="02020603050405020304" pitchFamily="18" charset="0"/>
            </a:endParaRPr>
          </a:p>
          <a:p>
            <a:r>
              <a:rPr lang="en-US" altLang="ko-KR" sz="2400" b="1" dirty="0">
                <a:latin typeface="+mn-lt"/>
                <a:ea typeface="굴림" pitchFamily="34" charset="-127"/>
                <a:cs typeface="Times New Roman" panose="02020603050405020304" pitchFamily="18" charset="0"/>
              </a:rPr>
              <a:t>5) Choosing appropriate designs and data collection</a:t>
            </a:r>
          </a:p>
          <a:p>
            <a:pPr marL="342900" indent="-342900">
              <a:buFontTx/>
              <a:buChar char="-"/>
            </a:pPr>
            <a:r>
              <a:rPr lang="en-US" altLang="ko-KR" sz="2400" dirty="0">
                <a:latin typeface="+mn-lt"/>
                <a:ea typeface="굴림" pitchFamily="34" charset="-127"/>
                <a:cs typeface="Times New Roman" panose="02020603050405020304" pitchFamily="18" charset="0"/>
              </a:rPr>
              <a:t>Choose appropriate methods to establish causal relationships using your sample (experiment, quasi-experiment, case study). </a:t>
            </a:r>
          </a:p>
          <a:p>
            <a:pPr marL="342900" indent="-342900">
              <a:buFontTx/>
              <a:buChar char="-"/>
            </a:pPr>
            <a:r>
              <a:rPr lang="en-US" altLang="ko-KR" sz="2400" dirty="0">
                <a:latin typeface="+mn-lt"/>
                <a:ea typeface="굴림" pitchFamily="34" charset="-127"/>
                <a:cs typeface="Times New Roman" panose="02020603050405020304" pitchFamily="18" charset="0"/>
              </a:rPr>
              <a:t>Make observation (collect first-hand data or use secondary data)</a:t>
            </a:r>
            <a:endParaRPr lang="en-US" altLang="ko-KR" sz="2400" b="1" dirty="0">
              <a:solidFill>
                <a:schemeClr val="tx2"/>
              </a:solidFill>
              <a:ea typeface="굴림" pitchFamily="34" charset="-127"/>
              <a:cs typeface="Times New Roman" panose="02020603050405020304" pitchFamily="18" charset="0"/>
            </a:endParaRPr>
          </a:p>
        </p:txBody>
      </p:sp>
    </p:spTree>
    <p:custDataLst>
      <p:tags r:id="rId1"/>
    </p:custDataLst>
    <p:extLst>
      <p:ext uri="{BB962C8B-B14F-4D97-AF65-F5344CB8AC3E}">
        <p14:creationId xmlns:p14="http://schemas.microsoft.com/office/powerpoint/2010/main" val="2243531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0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70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70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700">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700">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70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a:xfrm>
            <a:off x="1295400" y="304800"/>
            <a:ext cx="7010400" cy="838200"/>
          </a:xfrm>
        </p:spPr>
        <p:txBody>
          <a:bodyPr>
            <a:normAutofit fontScale="90000"/>
          </a:bodyPr>
          <a:lstStyle/>
          <a:p>
            <a:r>
              <a:rPr lang="en-US" sz="3200" b="1" dirty="0"/>
              <a:t>Key Elements of Social Scientific Research</a:t>
            </a:r>
            <a:endParaRPr lang="en-US" altLang="ko-KR" sz="2000" b="1" dirty="0">
              <a:solidFill>
                <a:schemeClr val="hlink"/>
              </a:solidFill>
              <a:ea typeface="굴림" pitchFamily="34" charset="-127"/>
            </a:endParaRPr>
          </a:p>
        </p:txBody>
      </p:sp>
      <p:sp>
        <p:nvSpPr>
          <p:cNvPr id="30723"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
        <p:nvSpPr>
          <p:cNvPr id="30724" name="Rectangle 2"/>
          <p:cNvSpPr txBox="1">
            <a:spLocks noChangeArrowheads="1"/>
          </p:cNvSpPr>
          <p:nvPr/>
        </p:nvSpPr>
        <p:spPr bwMode="auto">
          <a:xfrm>
            <a:off x="989162" y="1199072"/>
            <a:ext cx="7620000" cy="475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r>
              <a:rPr lang="en-US" altLang="ko-KR" sz="2400" b="1" dirty="0">
                <a:solidFill>
                  <a:schemeClr val="tx2"/>
                </a:solidFill>
                <a:ea typeface="굴림" pitchFamily="34" charset="-127"/>
                <a:cs typeface="Times New Roman" panose="02020603050405020304" pitchFamily="18" charset="0"/>
              </a:rPr>
              <a:t>	</a:t>
            </a:r>
          </a:p>
          <a:p>
            <a:r>
              <a:rPr lang="en-US" altLang="ko-KR" sz="2400" b="1" dirty="0">
                <a:latin typeface="+mn-lt"/>
                <a:ea typeface="굴림" pitchFamily="34" charset="-127"/>
                <a:cs typeface="Times New Roman" panose="02020603050405020304" pitchFamily="18" charset="0"/>
              </a:rPr>
              <a:t>6) Data analysis and interpretation </a:t>
            </a:r>
            <a:r>
              <a:rPr lang="en-US" altLang="ko-KR" sz="2400" b="1" dirty="0">
                <a:latin typeface="Palatino Linotype" panose="02040502050505030304" pitchFamily="18" charset="0"/>
                <a:ea typeface="굴림" pitchFamily="34" charset="-127"/>
                <a:cs typeface="Times New Roman" panose="02020603050405020304" pitchFamily="18" charset="0"/>
              </a:rPr>
              <a:t>(NOT IN THIS CLASS—you’ll do this in 5320)</a:t>
            </a:r>
            <a:endParaRPr lang="en-US" altLang="ko-KR" sz="2400" b="1" dirty="0">
              <a:latin typeface="+mn-lt"/>
              <a:ea typeface="굴림" pitchFamily="34" charset="-127"/>
              <a:cs typeface="Times New Roman" panose="02020603050405020304" pitchFamily="18" charset="0"/>
            </a:endParaRPr>
          </a:p>
          <a:p>
            <a:pPr eaLnBrk="1" hangingPunct="1">
              <a:buFontTx/>
              <a:buChar char="•"/>
            </a:pPr>
            <a:r>
              <a:rPr lang="en-US" altLang="ko-KR" sz="2400" dirty="0">
                <a:latin typeface="+mn-lt"/>
                <a:ea typeface="굴림" pitchFamily="34" charset="-127"/>
                <a:cs typeface="Times New Roman" panose="02020603050405020304" pitchFamily="18" charset="0"/>
              </a:rPr>
              <a:t> The data collected on your observations are processed and analyzed using qualitative data analytic methods or statistical methods to confirm or reject your hypotheses. </a:t>
            </a:r>
          </a:p>
          <a:p>
            <a:pPr eaLnBrk="1" hangingPunct="1"/>
            <a:endParaRPr lang="en-US" altLang="ko-KR" sz="2400" dirty="0">
              <a:latin typeface="+mn-lt"/>
              <a:ea typeface="굴림" pitchFamily="34" charset="-127"/>
              <a:cs typeface="Times New Roman" panose="02020603050405020304" pitchFamily="18" charset="0"/>
            </a:endParaRPr>
          </a:p>
          <a:p>
            <a:pPr eaLnBrk="1" hangingPunct="1">
              <a:buFontTx/>
              <a:buChar char="•"/>
            </a:pPr>
            <a:r>
              <a:rPr lang="en-US" altLang="ko-KR" sz="2400" dirty="0">
                <a:latin typeface="+mn-lt"/>
                <a:ea typeface="굴림" pitchFamily="34" charset="-127"/>
                <a:cs typeface="Times New Roman" panose="02020603050405020304" pitchFamily="18" charset="0"/>
              </a:rPr>
              <a:t> Draw conclusion about hypotheses and theory that guided the research and, if appropriate, assesses the practical implications of the findings.</a:t>
            </a:r>
          </a:p>
        </p:txBody>
      </p:sp>
    </p:spTree>
    <p:extLst>
      <p:ext uri="{BB962C8B-B14F-4D97-AF65-F5344CB8AC3E}">
        <p14:creationId xmlns:p14="http://schemas.microsoft.com/office/powerpoint/2010/main" val="34630164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Specifying Research Questions</a:t>
            </a:r>
            <a:endParaRPr lang="en-US" dirty="0"/>
          </a:p>
        </p:txBody>
      </p:sp>
      <p:sp>
        <p:nvSpPr>
          <p:cNvPr id="3" name="Text Placeholder 2"/>
          <p:cNvSpPr>
            <a:spLocks noGrp="1"/>
          </p:cNvSpPr>
          <p:nvPr>
            <p:ph type="body" idx="1"/>
          </p:nvPr>
        </p:nvSpPr>
        <p:spPr/>
        <p:txBody>
          <a:bodyPr/>
          <a:lstStyle/>
          <a:p>
            <a:r>
              <a:rPr lang="en-US" dirty="0"/>
              <a:t>The Effect Ch. 2; </a:t>
            </a:r>
            <a:r>
              <a:rPr lang="en-US" dirty="0" err="1"/>
              <a:t>Leedy</a:t>
            </a:r>
            <a:r>
              <a:rPr lang="en-US" dirty="0"/>
              <a:t> and Ormrod, Ch.2</a:t>
            </a:r>
          </a:p>
          <a:p>
            <a:endParaRPr lang="en-US" dirty="0"/>
          </a:p>
        </p:txBody>
      </p:sp>
    </p:spTree>
    <p:extLst>
      <p:ext uri="{BB962C8B-B14F-4D97-AF65-F5344CB8AC3E}">
        <p14:creationId xmlns:p14="http://schemas.microsoft.com/office/powerpoint/2010/main" val="4185466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1339850" y="76199"/>
            <a:ext cx="6477000" cy="838200"/>
          </a:xfrm>
        </p:spPr>
        <p:txBody>
          <a:bodyPr/>
          <a:lstStyle/>
          <a:p>
            <a:pPr algn="ctr" eaLnBrk="1" hangingPunct="1"/>
            <a:r>
              <a:rPr lang="en-US" altLang="ko-KR" sz="3200" b="1" dirty="0">
                <a:ea typeface="굴림" pitchFamily="34" charset="-127"/>
              </a:rPr>
              <a:t>Finding A Research Topic</a:t>
            </a:r>
            <a:endParaRPr lang="en-US" altLang="ko-KR" sz="2000" b="1" dirty="0">
              <a:solidFill>
                <a:schemeClr val="hlink"/>
              </a:solidFill>
              <a:ea typeface="굴림" pitchFamily="34" charset="-127"/>
            </a:endParaRPr>
          </a:p>
        </p:txBody>
      </p:sp>
      <p:sp>
        <p:nvSpPr>
          <p:cNvPr id="6147"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
        <p:nvSpPr>
          <p:cNvPr id="6148" name="Rectangle 2"/>
          <p:cNvSpPr txBox="1">
            <a:spLocks noChangeArrowheads="1"/>
          </p:cNvSpPr>
          <p:nvPr/>
        </p:nvSpPr>
        <p:spPr bwMode="auto">
          <a:xfrm>
            <a:off x="497305" y="1106904"/>
            <a:ext cx="8646695" cy="5181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eaLnBrk="1" hangingPunct="1">
              <a:buFont typeface="Arial" panose="020B0604020202020204" pitchFamily="34" charset="0"/>
              <a:buChar char="•"/>
            </a:pPr>
            <a:r>
              <a:rPr lang="en-US" altLang="ko-KR" b="1" dirty="0">
                <a:solidFill>
                  <a:schemeClr val="tx2"/>
                </a:solidFill>
                <a:latin typeface="Palatino Linotype" panose="02040502050505030304" pitchFamily="18" charset="0"/>
                <a:ea typeface="굴림" pitchFamily="34" charset="-127"/>
                <a:cs typeface="Times New Roman" panose="02020603050405020304" pitchFamily="18" charset="0"/>
              </a:rPr>
              <a:t> </a:t>
            </a:r>
            <a:r>
              <a:rPr lang="en-US" altLang="ko-KR" sz="2000" b="1" dirty="0">
                <a:latin typeface="Palatino Linotype" panose="02040502050505030304" pitchFamily="18" charset="0"/>
                <a:ea typeface="굴림" pitchFamily="34" charset="-127"/>
                <a:cs typeface="Times New Roman" panose="02020603050405020304" pitchFamily="18" charset="0"/>
              </a:rPr>
              <a:t>Starting point for research: selection of a topic (the “so what?” test)</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Address an important question – answers to that problem will “make a difference”, useful to practitioners and policymakers—</a:t>
            </a:r>
            <a:r>
              <a:rPr lang="en-US" altLang="ko-KR" sz="2000" dirty="0">
                <a:solidFill>
                  <a:srgbClr val="FF0000"/>
                </a:solidFill>
                <a:latin typeface="Palatino Linotype" panose="02040502050505030304" pitchFamily="18" charset="0"/>
                <a:ea typeface="굴림" pitchFamily="34" charset="-127"/>
                <a:cs typeface="Times New Roman" panose="02020603050405020304" pitchFamily="18" charset="0"/>
              </a:rPr>
              <a:t>Applied research</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Advance the frontier of knowledge </a:t>
            </a:r>
          </a:p>
          <a:p>
            <a:pPr eaLnBrk="1" hangingPunct="1"/>
            <a:endParaRPr lang="en-US" altLang="ko-KR" sz="2000" dirty="0">
              <a:latin typeface="Palatino Linotype" panose="02040502050505030304" pitchFamily="18" charset="0"/>
              <a:ea typeface="굴림" pitchFamily="34" charset="-127"/>
              <a:cs typeface="Times New Roman" panose="02020603050405020304" pitchFamily="18" charset="0"/>
            </a:endParaRPr>
          </a:p>
          <a:p>
            <a:pPr eaLnBrk="1" hangingPunct="1">
              <a:buFont typeface="Arial" panose="020B0604020202020204" pitchFamily="34" charset="0"/>
              <a:buChar char="•"/>
            </a:pPr>
            <a:r>
              <a:rPr lang="en-US" altLang="ko-KR" sz="2000" dirty="0">
                <a:latin typeface="Palatino Linotype" panose="02040502050505030304" pitchFamily="18" charset="0"/>
                <a:ea typeface="굴림" pitchFamily="34" charset="-127"/>
                <a:cs typeface="Times New Roman" panose="02020603050405020304" pitchFamily="18" charset="0"/>
              </a:rPr>
              <a:t> </a:t>
            </a:r>
            <a:r>
              <a:rPr lang="en-US" altLang="ko-KR" sz="2000" b="1" dirty="0">
                <a:latin typeface="Palatino Linotype" panose="02040502050505030304" pitchFamily="18" charset="0"/>
                <a:ea typeface="굴림" pitchFamily="34" charset="-127"/>
                <a:cs typeface="Times New Roman" panose="02020603050405020304" pitchFamily="18" charset="0"/>
              </a:rPr>
              <a:t>Finding a “legitimate problem”</a:t>
            </a:r>
          </a:p>
          <a:p>
            <a:r>
              <a:rPr lang="en-US" altLang="ko-KR" sz="2000" dirty="0">
                <a:latin typeface="Palatino Linotype" panose="02040502050505030304" pitchFamily="18" charset="0"/>
                <a:ea typeface="굴림" pitchFamily="34" charset="-127"/>
                <a:cs typeface="Times New Roman" panose="02020603050405020304" pitchFamily="18" charset="0"/>
              </a:rPr>
              <a:t>1) Choose a topic that intrigues and motivates you </a:t>
            </a:r>
          </a:p>
          <a:p>
            <a:r>
              <a:rPr lang="en-US" altLang="ko-KR" sz="2000" dirty="0">
                <a:latin typeface="Palatino Linotype" panose="02040502050505030304" pitchFamily="18" charset="0"/>
                <a:ea typeface="굴림" pitchFamily="34" charset="-127"/>
                <a:cs typeface="Times New Roman" panose="02020603050405020304" pitchFamily="18" charset="0"/>
              </a:rPr>
              <a:t>2) Choose a topic that others find interesting and worthy of attention</a:t>
            </a:r>
          </a:p>
          <a:p>
            <a:r>
              <a:rPr lang="en-US" altLang="ko-KR" sz="2000" dirty="0">
                <a:latin typeface="Palatino Linotype" panose="02040502050505030304" pitchFamily="18" charset="0"/>
                <a:ea typeface="굴림" pitchFamily="34" charset="-127"/>
                <a:cs typeface="Times New Roman" panose="02020603050405020304" pitchFamily="18" charset="0"/>
              </a:rPr>
              <a:t>3) Previous literature:</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Address the suggestions for future research</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Replicate a research project in a different setting/Apply existing explanation to a new situation</a:t>
            </a:r>
          </a:p>
          <a:p>
            <a:pPr marL="342900" indent="-342900" eaLnBrk="1" hangingPunct="1">
              <a:buFontTx/>
              <a:buChar char="-"/>
            </a:pPr>
            <a:r>
              <a:rPr lang="en-US" altLang="ko-KR" sz="2000" dirty="0">
                <a:latin typeface="Palatino Linotype" panose="02040502050505030304" pitchFamily="18" charset="0"/>
                <a:ea typeface="굴림" pitchFamily="34" charset="-127"/>
                <a:cs typeface="Times New Roman" panose="02020603050405020304" pitchFamily="18" charset="0"/>
              </a:rPr>
              <a:t>Explore unexpected or contradictory findings in previous research</a:t>
            </a:r>
          </a:p>
          <a:p>
            <a:pPr eaLnBrk="1" hangingPunct="1"/>
            <a:r>
              <a:rPr lang="en-US" altLang="ko-KR" sz="2000" dirty="0">
                <a:latin typeface="Palatino Linotype" panose="02040502050505030304" pitchFamily="18" charset="0"/>
                <a:ea typeface="굴림" pitchFamily="34" charset="-127"/>
                <a:cs typeface="Times New Roman" panose="02020603050405020304" pitchFamily="18" charset="0"/>
              </a:rPr>
              <a:t>4) Practical consideration: cost (time, money, personnel), data availability</a:t>
            </a:r>
          </a:p>
        </p:txBody>
      </p:sp>
    </p:spTree>
    <p:custDataLst>
      <p:tags r:id="rId1"/>
    </p:custDataLst>
    <p:extLst>
      <p:ext uri="{BB962C8B-B14F-4D97-AF65-F5344CB8AC3E}">
        <p14:creationId xmlns:p14="http://schemas.microsoft.com/office/powerpoint/2010/main" val="1084419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48">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48">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8">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4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69BA1C8-3204-47B3-9888-0F70093C534E}"/>
              </a:ext>
            </a:extLst>
          </p:cNvPr>
          <p:cNvSpPr>
            <a:spLocks noGrp="1"/>
          </p:cNvSpPr>
          <p:nvPr>
            <p:ph type="title"/>
          </p:nvPr>
        </p:nvSpPr>
        <p:spPr>
          <a:xfrm>
            <a:off x="1028699" y="294538"/>
            <a:ext cx="7421963" cy="1033669"/>
          </a:xfrm>
        </p:spPr>
        <p:txBody>
          <a:bodyPr>
            <a:normAutofit/>
          </a:bodyPr>
          <a:lstStyle/>
          <a:p>
            <a:r>
              <a:rPr lang="en-US" sz="3200">
                <a:solidFill>
                  <a:srgbClr val="FFFFFF"/>
                </a:solidFill>
              </a:rPr>
              <a:t>What makes for a good research question?</a:t>
            </a:r>
          </a:p>
        </p:txBody>
      </p:sp>
      <p:sp>
        <p:nvSpPr>
          <p:cNvPr id="5" name="Content Placeholder 4">
            <a:extLst>
              <a:ext uri="{FF2B5EF4-FFF2-40B4-BE49-F238E27FC236}">
                <a16:creationId xmlns:a16="http://schemas.microsoft.com/office/drawing/2014/main" id="{2E78B602-F287-4778-BBC4-5279E044163E}"/>
              </a:ext>
            </a:extLst>
          </p:cNvPr>
          <p:cNvSpPr>
            <a:spLocks noGrp="1"/>
          </p:cNvSpPr>
          <p:nvPr>
            <p:ph idx="1"/>
          </p:nvPr>
        </p:nvSpPr>
        <p:spPr>
          <a:xfrm>
            <a:off x="685800" y="1891970"/>
            <a:ext cx="8077199" cy="4671492"/>
          </a:xfrm>
        </p:spPr>
        <p:txBody>
          <a:bodyPr anchor="ctr">
            <a:normAutofit fontScale="92500" lnSpcReduction="20000"/>
          </a:bodyPr>
          <a:lstStyle/>
          <a:p>
            <a:pPr marL="0" indent="0">
              <a:buNone/>
            </a:pPr>
            <a:r>
              <a:rPr lang="en-US" altLang="ko-KR" sz="2000" b="1" dirty="0">
                <a:ea typeface="굴림" pitchFamily="34" charset="-127"/>
              </a:rPr>
              <a:t>Once a general topic has been chosen, it must be stated in </a:t>
            </a:r>
            <a:r>
              <a:rPr lang="en-US" altLang="ko-KR" sz="2000" b="1" dirty="0">
                <a:solidFill>
                  <a:srgbClr val="FF0000"/>
                </a:solidFill>
                <a:ea typeface="굴림" pitchFamily="34" charset="-127"/>
              </a:rPr>
              <a:t>researchable terms. </a:t>
            </a:r>
          </a:p>
          <a:p>
            <a:pPr marL="0" indent="0">
              <a:buNone/>
            </a:pPr>
            <a:endParaRPr lang="en-US" sz="2000" dirty="0"/>
          </a:p>
          <a:p>
            <a:pPr marL="0" indent="0">
              <a:buNone/>
            </a:pPr>
            <a:r>
              <a:rPr lang="en-US" sz="2000" dirty="0"/>
              <a:t>Two conditions:</a:t>
            </a:r>
          </a:p>
          <a:p>
            <a:pPr marL="457200" indent="-457200">
              <a:buFont typeface="+mj-lt"/>
              <a:buAutoNum type="arabicPeriod"/>
            </a:pPr>
            <a:r>
              <a:rPr lang="en-US" sz="2000" dirty="0"/>
              <a:t>You have to be able to answer it with empirical (quant/qual) evidence. </a:t>
            </a:r>
          </a:p>
          <a:p>
            <a:pPr lvl="1"/>
            <a:r>
              <a:rPr lang="en-US" sz="2000" dirty="0"/>
              <a:t>What is the best James Bond movie? Vs. Who is the most popular Bond among movie-watchers? Vs. How did/does watching Casino Royale affect movie-watchers’ opinions of Daniel Craig?</a:t>
            </a:r>
            <a:br>
              <a:rPr lang="en-US" sz="2000" dirty="0"/>
            </a:br>
            <a:endParaRPr lang="en-US" sz="2000" dirty="0"/>
          </a:p>
          <a:p>
            <a:pPr marL="457200" indent="-457200">
              <a:buFont typeface="+mj-lt"/>
              <a:buAutoNum type="arabicPeriod"/>
            </a:pPr>
            <a:r>
              <a:rPr lang="en-US" sz="2000" dirty="0"/>
              <a:t>It should help us understand the way the world works</a:t>
            </a:r>
          </a:p>
          <a:p>
            <a:pPr marL="0" indent="0">
              <a:buNone/>
            </a:pPr>
            <a:endParaRPr lang="en-US" sz="2000" dirty="0"/>
          </a:p>
          <a:p>
            <a:pPr marL="0" indent="0">
              <a:buNone/>
            </a:pPr>
            <a:r>
              <a:rPr lang="en-US" sz="2000" dirty="0"/>
              <a:t>A good question gives an indication of what your theory may be as to how the world works.</a:t>
            </a:r>
          </a:p>
          <a:p>
            <a:pPr marL="0" indent="0">
              <a:buNone/>
            </a:pPr>
            <a:endParaRPr lang="en-US" sz="2000" dirty="0">
              <a:sym typeface="Wingdings" panose="05000000000000000000" pitchFamily="2" charset="2"/>
            </a:endParaRPr>
          </a:p>
          <a:p>
            <a:pPr marL="0" indent="0">
              <a:buNone/>
            </a:pPr>
            <a:r>
              <a:rPr lang="en-US" sz="2000" dirty="0">
                <a:sym typeface="Wingdings" panose="05000000000000000000" pitchFamily="2" charset="2"/>
              </a:rPr>
              <a:t>Good research design practice helps us avoid the problem of data mining. We don’t start with the data and then create theory</a:t>
            </a:r>
          </a:p>
        </p:txBody>
      </p:sp>
    </p:spTree>
    <p:extLst>
      <p:ext uri="{BB962C8B-B14F-4D97-AF65-F5344CB8AC3E}">
        <p14:creationId xmlns:p14="http://schemas.microsoft.com/office/powerpoint/2010/main" val="3456370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2" name="Title 1">
            <a:extLst>
              <a:ext uri="{FF2B5EF4-FFF2-40B4-BE49-F238E27FC236}">
                <a16:creationId xmlns:a16="http://schemas.microsoft.com/office/drawing/2014/main" id="{D165AE94-1143-415A-A7EB-9F83D98B4ABD}"/>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What to consider in developing your RQ? </a:t>
            </a:r>
          </a:p>
        </p:txBody>
      </p:sp>
      <p:sp>
        <p:nvSpPr>
          <p:cNvPr id="3" name="Content Placeholder 2">
            <a:extLst>
              <a:ext uri="{FF2B5EF4-FFF2-40B4-BE49-F238E27FC236}">
                <a16:creationId xmlns:a16="http://schemas.microsoft.com/office/drawing/2014/main" id="{5F18DA9E-5949-474A-9A0A-C9610A961A5A}"/>
              </a:ext>
            </a:extLst>
          </p:cNvPr>
          <p:cNvSpPr>
            <a:spLocks noGrp="1"/>
          </p:cNvSpPr>
          <p:nvPr>
            <p:ph idx="1"/>
          </p:nvPr>
        </p:nvSpPr>
        <p:spPr>
          <a:xfrm>
            <a:off x="3461773" y="457199"/>
            <a:ext cx="5307706" cy="2706663"/>
          </a:xfrm>
        </p:spPr>
        <p:txBody>
          <a:bodyPr anchor="ctr">
            <a:normAutofit/>
          </a:bodyPr>
          <a:lstStyle/>
          <a:p>
            <a:pPr marL="0" indent="0">
              <a:buNone/>
            </a:pPr>
            <a:r>
              <a:rPr lang="en-US" sz="1800" b="1" dirty="0"/>
              <a:t>Consider potential results</a:t>
            </a:r>
            <a:r>
              <a:rPr lang="en-US" sz="1800" dirty="0"/>
              <a:t>—what possible answers could you get? What would be the implications for policy? </a:t>
            </a:r>
          </a:p>
          <a:p>
            <a:pPr marL="0" indent="0">
              <a:buNone/>
            </a:pPr>
            <a:r>
              <a:rPr lang="en-US" sz="1600" u="sng" dirty="0"/>
              <a:t>Causality &amp; Spuriousness</a:t>
            </a:r>
            <a:r>
              <a:rPr lang="en-US" sz="1600" dirty="0"/>
              <a:t>: If we find that ice cream production is correlated with drowning, what do we do with that? If we find children who play video games are more aggressive, what would that tell us? </a:t>
            </a:r>
          </a:p>
          <a:p>
            <a:pPr marL="457200" indent="-457200">
              <a:buFont typeface="+mj-lt"/>
              <a:buAutoNum type="arabicPeriod"/>
            </a:pPr>
            <a:endParaRPr lang="en-US" sz="1800" dirty="0"/>
          </a:p>
        </p:txBody>
      </p:sp>
      <p:pic>
        <p:nvPicPr>
          <p:cNvPr id="11" name="Picture 10">
            <a:extLst>
              <a:ext uri="{FF2B5EF4-FFF2-40B4-BE49-F238E27FC236}">
                <a16:creationId xmlns:a16="http://schemas.microsoft.com/office/drawing/2014/main" id="{0F13C515-4D1B-4C5C-A535-7B3276EB03DE}"/>
              </a:ext>
            </a:extLst>
          </p:cNvPr>
          <p:cNvPicPr>
            <a:picLocks noChangeAspect="1"/>
          </p:cNvPicPr>
          <p:nvPr/>
        </p:nvPicPr>
        <p:blipFill>
          <a:blip r:embed="rId2"/>
          <a:stretch>
            <a:fillRect/>
          </a:stretch>
        </p:blipFill>
        <p:spPr>
          <a:xfrm>
            <a:off x="3073586" y="2854888"/>
            <a:ext cx="5498958" cy="3206869"/>
          </a:xfrm>
          <a:prstGeom prst="rect">
            <a:avLst/>
          </a:prstGeom>
        </p:spPr>
      </p:pic>
      <p:sp>
        <p:nvSpPr>
          <p:cNvPr id="13" name="TextBox 12">
            <a:extLst>
              <a:ext uri="{FF2B5EF4-FFF2-40B4-BE49-F238E27FC236}">
                <a16:creationId xmlns:a16="http://schemas.microsoft.com/office/drawing/2014/main" id="{50C95DC4-8B54-49B4-825F-701FE2B9F567}"/>
              </a:ext>
            </a:extLst>
          </p:cNvPr>
          <p:cNvSpPr txBox="1"/>
          <p:nvPr/>
        </p:nvSpPr>
        <p:spPr>
          <a:xfrm>
            <a:off x="3477799" y="6101835"/>
            <a:ext cx="5307706"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1200" cap="none" spc="0" normalizeH="0" baseline="0" noProof="0" dirty="0">
                <a:ln>
                  <a:noFill/>
                </a:ln>
                <a:solidFill>
                  <a:srgbClr val="FF0000"/>
                </a:solidFill>
                <a:effectLst/>
                <a:uLnTx/>
                <a:uFillTx/>
                <a:latin typeface="Palatino Linotype" panose="02040502050505030304" pitchFamily="18" charset="0"/>
                <a:ea typeface="굴림" pitchFamily="34" charset="-127"/>
                <a:cs typeface="Times New Roman" panose="02020603050405020304" pitchFamily="18" charset="0"/>
              </a:rPr>
              <a:t>Spurious relationship occurs when a correlation has been produced by an unmeasured third factor.</a:t>
            </a:r>
          </a:p>
        </p:txBody>
      </p:sp>
    </p:spTree>
    <p:extLst>
      <p:ext uri="{BB962C8B-B14F-4D97-AF65-F5344CB8AC3E}">
        <p14:creationId xmlns:p14="http://schemas.microsoft.com/office/powerpoint/2010/main" val="361066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Palatino Linotype" panose="02040502050505030304" pitchFamily="18" charset="0"/>
              <a:ea typeface="+mn-ea"/>
              <a:cs typeface="+mn-cs"/>
            </a:endParaRPr>
          </a:p>
        </p:txBody>
      </p:sp>
      <p:sp>
        <p:nvSpPr>
          <p:cNvPr id="2" name="Title 1">
            <a:extLst>
              <a:ext uri="{FF2B5EF4-FFF2-40B4-BE49-F238E27FC236}">
                <a16:creationId xmlns:a16="http://schemas.microsoft.com/office/drawing/2014/main" id="{D165AE94-1143-415A-A7EB-9F83D98B4ABD}"/>
              </a:ext>
            </a:extLst>
          </p:cNvPr>
          <p:cNvSpPr>
            <a:spLocks noGrp="1"/>
          </p:cNvSpPr>
          <p:nvPr>
            <p:ph type="title"/>
          </p:nvPr>
        </p:nvSpPr>
        <p:spPr>
          <a:xfrm>
            <a:off x="350041" y="586855"/>
            <a:ext cx="2401025" cy="3387497"/>
          </a:xfrm>
        </p:spPr>
        <p:txBody>
          <a:bodyPr anchor="b">
            <a:normAutofit/>
          </a:bodyPr>
          <a:lstStyle/>
          <a:p>
            <a:pPr algn="r"/>
            <a:r>
              <a:rPr lang="en-US" sz="3500">
                <a:solidFill>
                  <a:srgbClr val="FFFFFF"/>
                </a:solidFill>
              </a:rPr>
              <a:t>What to consider in developing your RQ? </a:t>
            </a:r>
          </a:p>
        </p:txBody>
      </p:sp>
      <p:sp>
        <p:nvSpPr>
          <p:cNvPr id="3" name="Content Placeholder 2">
            <a:extLst>
              <a:ext uri="{FF2B5EF4-FFF2-40B4-BE49-F238E27FC236}">
                <a16:creationId xmlns:a16="http://schemas.microsoft.com/office/drawing/2014/main" id="{5F18DA9E-5949-474A-9A0A-C9610A961A5A}"/>
              </a:ext>
            </a:extLst>
          </p:cNvPr>
          <p:cNvSpPr>
            <a:spLocks noGrp="1"/>
          </p:cNvSpPr>
          <p:nvPr>
            <p:ph idx="1"/>
          </p:nvPr>
        </p:nvSpPr>
        <p:spPr>
          <a:xfrm>
            <a:off x="3461773" y="457200"/>
            <a:ext cx="5307706" cy="6185388"/>
          </a:xfrm>
        </p:spPr>
        <p:txBody>
          <a:bodyPr anchor="ctr">
            <a:normAutofit/>
          </a:bodyPr>
          <a:lstStyle/>
          <a:p>
            <a:pPr marL="457200" indent="-457200">
              <a:buFont typeface="+mj-lt"/>
              <a:buAutoNum type="arabicPeriod"/>
            </a:pPr>
            <a:r>
              <a:rPr lang="en-US" sz="1800" b="1" dirty="0"/>
              <a:t>Consider potential results</a:t>
            </a:r>
            <a:r>
              <a:rPr lang="en-US" sz="1800" dirty="0"/>
              <a:t>—what possible answers could you get? How would you make sense of that result? What would be the implications for policy? </a:t>
            </a:r>
          </a:p>
          <a:p>
            <a:pPr marL="457200" indent="-457200">
              <a:buFont typeface="+mj-lt"/>
              <a:buAutoNum type="arabicPeriod"/>
            </a:pPr>
            <a:r>
              <a:rPr lang="en-US" sz="1800" b="1" dirty="0"/>
              <a:t>Consider feasibility</a:t>
            </a:r>
            <a:r>
              <a:rPr lang="en-US" sz="1800" dirty="0"/>
              <a:t>—is the data available? Can you measure the outcome?</a:t>
            </a:r>
          </a:p>
          <a:p>
            <a:pPr marL="457200" indent="-457200">
              <a:buFont typeface="+mj-lt"/>
              <a:buAutoNum type="arabicPeriod"/>
            </a:pPr>
            <a:r>
              <a:rPr lang="en-US" sz="1800" b="1" dirty="0"/>
              <a:t>Consider design</a:t>
            </a:r>
            <a:r>
              <a:rPr lang="en-US" sz="1800" dirty="0"/>
              <a:t>—is there a way to design my research such that I can uncover unbiased causal estimates?</a:t>
            </a:r>
          </a:p>
          <a:p>
            <a:pPr marL="457200" indent="-457200">
              <a:buFont typeface="+mj-lt"/>
              <a:buAutoNum type="arabicPeriod"/>
            </a:pPr>
            <a:r>
              <a:rPr lang="en-US" sz="1800" b="1" dirty="0"/>
              <a:t>Keep it simple</a:t>
            </a:r>
            <a:r>
              <a:rPr lang="en-US" sz="1800" dirty="0"/>
              <a:t>—Questions that could have more than one answer are tough (e.g. What are the determinants of social mobility?)</a:t>
            </a:r>
          </a:p>
          <a:p>
            <a:pPr marL="457200" indent="-457200">
              <a:buFont typeface="+mj-lt"/>
              <a:buAutoNum type="arabicPeriod"/>
            </a:pPr>
            <a:endParaRPr lang="en-US" sz="1800" dirty="0"/>
          </a:p>
        </p:txBody>
      </p:sp>
    </p:spTree>
    <p:extLst>
      <p:ext uri="{BB962C8B-B14F-4D97-AF65-F5344CB8AC3E}">
        <p14:creationId xmlns:p14="http://schemas.microsoft.com/office/powerpoint/2010/main" val="311745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Rectangle 8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2" name="Rectangle 2"/>
          <p:cNvSpPr>
            <a:spLocks noGrp="1" noChangeArrowheads="1"/>
          </p:cNvSpPr>
          <p:nvPr>
            <p:ph type="ctrTitle"/>
          </p:nvPr>
        </p:nvSpPr>
        <p:spPr>
          <a:xfrm>
            <a:off x="350041" y="586855"/>
            <a:ext cx="2401025" cy="3387497"/>
          </a:xfrm>
        </p:spPr>
        <p:txBody>
          <a:bodyPr vert="horz" lIns="91440" tIns="45720" rIns="91440" bIns="45720" rtlCol="0" anchor="b">
            <a:normAutofit/>
          </a:bodyPr>
          <a:lstStyle/>
          <a:p>
            <a:pPr algn="r" defTabSz="914400"/>
            <a:r>
              <a:rPr lang="en-US" altLang="ko-KR" sz="3500" b="1" kern="1200" dirty="0">
                <a:solidFill>
                  <a:srgbClr val="FFFFFF"/>
                </a:solidFill>
              </a:rPr>
              <a:t>Specifying the Research Questions </a:t>
            </a:r>
          </a:p>
        </p:txBody>
      </p:sp>
      <p:sp>
        <p:nvSpPr>
          <p:cNvPr id="5124" name="Rectangle 2"/>
          <p:cNvSpPr txBox="1">
            <a:spLocks noChangeArrowheads="1"/>
          </p:cNvSpPr>
          <p:nvPr/>
        </p:nvSpPr>
        <p:spPr bwMode="auto">
          <a:xfrm>
            <a:off x="3607694" y="649480"/>
            <a:ext cx="5079106" cy="605612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lnSpcReduction="10000"/>
          </a:bodyPr>
          <a:lstStyle>
            <a:lvl1pPr marL="342900" indent="-342900">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indent="0">
              <a:lnSpc>
                <a:spcPct val="90000"/>
              </a:lnSpc>
              <a:spcBef>
                <a:spcPct val="0"/>
              </a:spcBef>
            </a:pPr>
            <a:endParaRPr lang="en-US" altLang="ko-KR" dirty="0">
              <a:latin typeface="Palatino Linotype" panose="02040502050505030304" pitchFamily="18" charset="0"/>
              <a:ea typeface="굴림" pitchFamily="34" charset="-127"/>
            </a:endParaRPr>
          </a:p>
          <a:p>
            <a:pPr>
              <a:spcBef>
                <a:spcPct val="0"/>
              </a:spcBef>
            </a:pPr>
            <a:r>
              <a:rPr lang="en-US" altLang="ko-KR" dirty="0">
                <a:latin typeface="Palatino Linotype" panose="02040502050505030304" pitchFamily="18" charset="0"/>
                <a:ea typeface="굴림" pitchFamily="34" charset="-127"/>
              </a:rPr>
              <a:t>A general research question can be further broken down into several sub-problems. It makes your research question more specific. </a:t>
            </a:r>
          </a:p>
          <a:p>
            <a:pPr indent="-228600">
              <a:lnSpc>
                <a:spcPct val="90000"/>
              </a:lnSpc>
              <a:spcAft>
                <a:spcPts val="600"/>
              </a:spcAft>
              <a:buFont typeface="Arial" panose="020B0604020202020204" pitchFamily="34" charset="0"/>
              <a:buChar char="•"/>
            </a:pPr>
            <a:endParaRPr lang="en-US" altLang="ko-KR" sz="1700" dirty="0">
              <a:latin typeface="Palatino Linotype" panose="02040502050505030304" pitchFamily="18" charset="0"/>
            </a:endParaRPr>
          </a:p>
          <a:p>
            <a:pPr marL="114300" indent="0">
              <a:lnSpc>
                <a:spcPct val="90000"/>
              </a:lnSpc>
              <a:spcAft>
                <a:spcPts val="600"/>
              </a:spcAft>
            </a:pPr>
            <a:r>
              <a:rPr lang="en-US" altLang="ko-KR" sz="1700" dirty="0">
                <a:latin typeface="Palatino Linotype" panose="02040502050505030304" pitchFamily="18" charset="0"/>
              </a:rPr>
              <a:t>Three main concerns that help the researcher </a:t>
            </a:r>
            <a:r>
              <a:rPr lang="en-US" altLang="ko-KR" sz="1700" b="1" dirty="0">
                <a:latin typeface="Palatino Linotype" panose="02040502050505030304" pitchFamily="18" charset="0"/>
              </a:rPr>
              <a:t>narrow down</a:t>
            </a:r>
            <a:r>
              <a:rPr lang="en-US" altLang="ko-KR" sz="1700" dirty="0">
                <a:latin typeface="Palatino Linotype" panose="02040502050505030304" pitchFamily="18" charset="0"/>
              </a:rPr>
              <a:t> the problem to researchable questions:</a:t>
            </a:r>
          </a:p>
          <a:p>
            <a:pPr marL="628650">
              <a:lnSpc>
                <a:spcPct val="90000"/>
              </a:lnSpc>
              <a:spcAft>
                <a:spcPts val="600"/>
              </a:spcAft>
              <a:buFont typeface="+mj-lt"/>
              <a:buAutoNum type="arabicPeriod"/>
            </a:pPr>
            <a:r>
              <a:rPr lang="en-US" altLang="ko-KR" sz="1700" dirty="0">
                <a:latin typeface="Palatino Linotype" panose="02040502050505030304" pitchFamily="18" charset="0"/>
              </a:rPr>
              <a:t>What entities (individual, people, groups, formal organizations, nations) are to be studied </a:t>
            </a:r>
            <a:r>
              <a:rPr lang="en-US" altLang="ko-KR" sz="1700" dirty="0">
                <a:latin typeface="Palatino Linotype" panose="02040502050505030304" pitchFamily="18" charset="0"/>
                <a:sym typeface="Wingdings" panose="05000000000000000000" pitchFamily="2" charset="2"/>
              </a:rPr>
              <a:t> </a:t>
            </a:r>
            <a:r>
              <a:rPr lang="en-US" altLang="ko-KR" sz="1700" dirty="0">
                <a:solidFill>
                  <a:srgbClr val="FF0000"/>
                </a:solidFill>
                <a:latin typeface="Palatino Linotype" panose="02040502050505030304" pitchFamily="18" charset="0"/>
                <a:sym typeface="Wingdings" panose="05000000000000000000" pitchFamily="2" charset="2"/>
              </a:rPr>
              <a:t>Unit of analysis</a:t>
            </a:r>
          </a:p>
          <a:p>
            <a:pPr marL="628650">
              <a:lnSpc>
                <a:spcPct val="90000"/>
              </a:lnSpc>
              <a:spcAft>
                <a:spcPts val="600"/>
              </a:spcAft>
              <a:buFont typeface="+mj-lt"/>
              <a:buAutoNum type="arabicPeriod"/>
            </a:pPr>
            <a:endParaRPr lang="en-US" altLang="ko-KR" sz="1700" dirty="0">
              <a:latin typeface="Palatino Linotype" panose="02040502050505030304" pitchFamily="18" charset="0"/>
              <a:sym typeface="Wingdings" panose="05000000000000000000" pitchFamily="2" charset="2"/>
            </a:endParaRPr>
          </a:p>
          <a:p>
            <a:pPr marL="628650">
              <a:lnSpc>
                <a:spcPct val="90000"/>
              </a:lnSpc>
              <a:spcAft>
                <a:spcPts val="600"/>
              </a:spcAft>
              <a:buFont typeface="+mj-lt"/>
              <a:buAutoNum type="arabicPeriod"/>
            </a:pPr>
            <a:r>
              <a:rPr lang="en-US" altLang="ko-KR" sz="1700" dirty="0">
                <a:latin typeface="Palatino Linotype" panose="02040502050505030304" pitchFamily="18" charset="0"/>
              </a:rPr>
              <a:t>What aspects or characteristics of these entities/phenomena are of interests </a:t>
            </a:r>
            <a:r>
              <a:rPr lang="en-US" altLang="ko-KR" sz="1700" dirty="0">
                <a:latin typeface="Palatino Linotype" panose="02040502050505030304" pitchFamily="18" charset="0"/>
                <a:sym typeface="Wingdings" panose="05000000000000000000" pitchFamily="2" charset="2"/>
              </a:rPr>
              <a:t> </a:t>
            </a:r>
            <a:r>
              <a:rPr lang="en-US" altLang="ko-KR" sz="1700" dirty="0">
                <a:solidFill>
                  <a:srgbClr val="FF0000"/>
                </a:solidFill>
                <a:latin typeface="Palatino Linotype" panose="02040502050505030304" pitchFamily="18" charset="0"/>
                <a:sym typeface="Wingdings" panose="05000000000000000000" pitchFamily="2" charset="2"/>
              </a:rPr>
              <a:t>Variables </a:t>
            </a:r>
          </a:p>
          <a:p>
            <a:pPr marL="628650">
              <a:lnSpc>
                <a:spcPct val="90000"/>
              </a:lnSpc>
              <a:spcAft>
                <a:spcPts val="600"/>
              </a:spcAft>
              <a:buFont typeface="+mj-lt"/>
              <a:buAutoNum type="arabicPeriod"/>
            </a:pPr>
            <a:endParaRPr lang="en-US" altLang="ko-KR" sz="1700" dirty="0">
              <a:latin typeface="Palatino Linotype" panose="02040502050505030304" pitchFamily="18" charset="0"/>
              <a:sym typeface="Wingdings" panose="05000000000000000000" pitchFamily="2" charset="2"/>
            </a:endParaRPr>
          </a:p>
          <a:p>
            <a:pPr marL="628650">
              <a:lnSpc>
                <a:spcPct val="90000"/>
              </a:lnSpc>
              <a:spcAft>
                <a:spcPts val="600"/>
              </a:spcAft>
              <a:buFont typeface="+mj-lt"/>
              <a:buAutoNum type="arabicPeriod"/>
            </a:pPr>
            <a:r>
              <a:rPr lang="en-US" altLang="ko-KR" sz="1700" dirty="0">
                <a:latin typeface="Palatino Linotype" panose="02040502050505030304" pitchFamily="18" charset="0"/>
              </a:rPr>
              <a:t>What kinds of relationships among the characteristics are anticipated </a:t>
            </a:r>
            <a:r>
              <a:rPr lang="en-US" altLang="ko-KR" sz="1700" dirty="0">
                <a:latin typeface="Palatino Linotype" panose="02040502050505030304" pitchFamily="18" charset="0"/>
                <a:sym typeface="Wingdings" panose="05000000000000000000" pitchFamily="2" charset="2"/>
              </a:rPr>
              <a:t> </a:t>
            </a:r>
            <a:r>
              <a:rPr lang="en-US" altLang="ko-KR" sz="1700" dirty="0">
                <a:solidFill>
                  <a:srgbClr val="FF0000"/>
                </a:solidFill>
                <a:latin typeface="Palatino Linotype" panose="02040502050505030304" pitchFamily="18" charset="0"/>
                <a:sym typeface="Wingdings" panose="05000000000000000000" pitchFamily="2" charset="2"/>
              </a:rPr>
              <a:t>Relationships between variables</a:t>
            </a:r>
            <a:endParaRPr lang="en-US" altLang="ko-KR" sz="1700" dirty="0">
              <a:solidFill>
                <a:srgbClr val="FF0000"/>
              </a:solidFill>
              <a:latin typeface="Palatino Linotype" panose="02040502050505030304" pitchFamily="18" charset="0"/>
            </a:endParaRPr>
          </a:p>
          <a:p>
            <a:pPr marL="0" indent="-228600">
              <a:lnSpc>
                <a:spcPct val="90000"/>
              </a:lnSpc>
              <a:spcAft>
                <a:spcPts val="600"/>
              </a:spcAft>
              <a:buFont typeface="Arial" panose="020B0604020202020204" pitchFamily="34" charset="0"/>
              <a:buChar char="•"/>
            </a:pPr>
            <a:endParaRPr lang="en-US" altLang="ko-KR" sz="1700" dirty="0">
              <a:latin typeface="Palatino Linotype" panose="02040502050505030304" pitchFamily="18" charset="0"/>
            </a:endParaRPr>
          </a:p>
          <a:p>
            <a:pPr marL="0" indent="0">
              <a:lnSpc>
                <a:spcPct val="90000"/>
              </a:lnSpc>
              <a:spcAft>
                <a:spcPts val="600"/>
              </a:spcAft>
            </a:pPr>
            <a:r>
              <a:rPr lang="en-US" altLang="ko-KR" sz="1700" dirty="0">
                <a:latin typeface="Palatino Linotype" panose="02040502050505030304" pitchFamily="18" charset="0"/>
              </a:rPr>
              <a:t>While these questions are related to later steps in research design, you should start to think about it from the very beginning. They help you fully comprehend the meaning of your research questions.</a:t>
            </a:r>
          </a:p>
        </p:txBody>
      </p:sp>
      <p:sp>
        <p:nvSpPr>
          <p:cNvPr id="5123"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Tree>
    <p:custDataLst>
      <p:tags r:id="rId1"/>
    </p:custDataLst>
    <p:extLst>
      <p:ext uri="{BB962C8B-B14F-4D97-AF65-F5344CB8AC3E}">
        <p14:creationId xmlns:p14="http://schemas.microsoft.com/office/powerpoint/2010/main" val="344472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ectangle 7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Freeform: Shape 8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Rectangle 8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p:cNvSpPr>
            <a:spLocks noGrp="1" noChangeArrowheads="1"/>
          </p:cNvSpPr>
          <p:nvPr>
            <p:ph type="ctrTitle"/>
          </p:nvPr>
        </p:nvSpPr>
        <p:spPr>
          <a:xfrm>
            <a:off x="350041" y="586855"/>
            <a:ext cx="2401025" cy="3387497"/>
          </a:xfrm>
        </p:spPr>
        <p:txBody>
          <a:bodyPr vert="horz" lIns="91440" tIns="45720" rIns="91440" bIns="45720" rtlCol="0" anchor="b">
            <a:normAutofit/>
          </a:bodyPr>
          <a:lstStyle/>
          <a:p>
            <a:pPr algn="r" defTabSz="914400"/>
            <a:r>
              <a:rPr lang="en-US" altLang="ko-KR" sz="3500" b="1" kern="1200" dirty="0">
                <a:solidFill>
                  <a:srgbClr val="FFFFFF"/>
                </a:solidFill>
              </a:rPr>
              <a:t>Units of Analysis</a:t>
            </a:r>
          </a:p>
        </p:txBody>
      </p:sp>
      <p:sp>
        <p:nvSpPr>
          <p:cNvPr id="8196" name="Rectangle 2"/>
          <p:cNvSpPr txBox="1">
            <a:spLocks noChangeArrowheads="1"/>
          </p:cNvSpPr>
          <p:nvPr/>
        </p:nvSpPr>
        <p:spPr bwMode="auto">
          <a:xfrm>
            <a:off x="3200400" y="381000"/>
            <a:ext cx="5486400" cy="62484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nSpc>
                <a:spcPct val="90000"/>
              </a:lnSpc>
              <a:spcAft>
                <a:spcPts val="600"/>
              </a:spcAft>
            </a:pPr>
            <a:r>
              <a:rPr lang="en-US" altLang="ko-KR" sz="2000" dirty="0">
                <a:latin typeface="Palatino Linotype" panose="02040502050505030304" pitchFamily="18" charset="0"/>
              </a:rPr>
              <a:t>Units of analysis: </a:t>
            </a:r>
          </a:p>
          <a:p>
            <a:pPr marL="457200" indent="-228600">
              <a:lnSpc>
                <a:spcPct val="90000"/>
              </a:lnSpc>
              <a:spcAft>
                <a:spcPts val="600"/>
              </a:spcAft>
              <a:buFont typeface="Arial" panose="020B0604020202020204" pitchFamily="34" charset="0"/>
              <a:buChar char="•"/>
            </a:pPr>
            <a:r>
              <a:rPr lang="en-US" altLang="ko-KR" sz="2000" dirty="0">
                <a:latin typeface="Palatino Linotype" panose="02040502050505030304" pitchFamily="18" charset="0"/>
              </a:rPr>
              <a:t>the entities (objects or events) you study</a:t>
            </a:r>
          </a:p>
          <a:p>
            <a:pPr marL="457200" indent="-228600">
              <a:lnSpc>
                <a:spcPct val="90000"/>
              </a:lnSpc>
              <a:spcAft>
                <a:spcPts val="600"/>
              </a:spcAft>
              <a:buFont typeface="Arial" panose="020B0604020202020204" pitchFamily="34" charset="0"/>
              <a:buChar char="•"/>
            </a:pPr>
            <a:r>
              <a:rPr lang="en-US" altLang="ko-KR" sz="2000" dirty="0">
                <a:latin typeface="Palatino Linotype" panose="02040502050505030304" pitchFamily="18" charset="0"/>
              </a:rPr>
              <a:t>could be individuals, social groupings(e.g. organizations, interest groups), social artifacts (e.g. programs, policies, administrative jurisdictions) etc. </a:t>
            </a:r>
          </a:p>
          <a:p>
            <a:pPr indent="-228600">
              <a:lnSpc>
                <a:spcPct val="90000"/>
              </a:lnSpc>
              <a:spcAft>
                <a:spcPts val="600"/>
              </a:spcAft>
              <a:buFont typeface="Arial" panose="020B0604020202020204" pitchFamily="34" charset="0"/>
              <a:buChar char="•"/>
            </a:pPr>
            <a:endParaRPr lang="en-US" altLang="ko-KR" sz="2000" dirty="0">
              <a:latin typeface="Palatino Linotype" panose="02040502050505030304" pitchFamily="18" charset="0"/>
            </a:endParaRPr>
          </a:p>
          <a:p>
            <a:pPr>
              <a:lnSpc>
                <a:spcPct val="90000"/>
              </a:lnSpc>
              <a:spcAft>
                <a:spcPts val="600"/>
              </a:spcAft>
            </a:pPr>
            <a:r>
              <a:rPr lang="en-US" altLang="ko-KR" sz="2000" dirty="0">
                <a:latin typeface="Palatino Linotype" panose="02040502050505030304" pitchFamily="18" charset="0"/>
              </a:rPr>
              <a:t>Unit of analysis directly determines your observations. You need to collect data at the level of your analysis.</a:t>
            </a:r>
          </a:p>
          <a:p>
            <a:pPr>
              <a:lnSpc>
                <a:spcPct val="90000"/>
              </a:lnSpc>
              <a:spcAft>
                <a:spcPts val="600"/>
              </a:spcAft>
            </a:pPr>
            <a:endParaRPr lang="en-US" altLang="ko-KR" sz="2000" dirty="0">
              <a:latin typeface="Palatino Linotype" panose="02040502050505030304" pitchFamily="18" charset="0"/>
            </a:endParaRPr>
          </a:p>
          <a:p>
            <a:pPr>
              <a:lnSpc>
                <a:spcPct val="90000"/>
              </a:lnSpc>
              <a:spcAft>
                <a:spcPts val="600"/>
              </a:spcAft>
            </a:pPr>
            <a:r>
              <a:rPr lang="en-US" altLang="ko-KR" sz="2000" dirty="0">
                <a:latin typeface="Palatino Linotype" panose="02040502050505030304" pitchFamily="18" charset="0"/>
              </a:rPr>
              <a:t>e.g. General research question: how does application assistance impact equity in access to COVID small business relief funds? </a:t>
            </a:r>
          </a:p>
          <a:p>
            <a:pPr marL="457200" indent="-228600">
              <a:lnSpc>
                <a:spcPct val="90000"/>
              </a:lnSpc>
              <a:spcAft>
                <a:spcPts val="600"/>
              </a:spcAft>
              <a:buFont typeface="Arial" panose="020B0604020202020204" pitchFamily="34" charset="0"/>
              <a:buChar char="•"/>
            </a:pPr>
            <a:r>
              <a:rPr lang="en-US" altLang="ko-KR" sz="2000" dirty="0">
                <a:latin typeface="Palatino Linotype" panose="02040502050505030304" pitchFamily="18" charset="0"/>
              </a:rPr>
              <a:t>Option 1: small businesses in US</a:t>
            </a:r>
          </a:p>
          <a:p>
            <a:pPr marL="457200" indent="-228600">
              <a:lnSpc>
                <a:spcPct val="90000"/>
              </a:lnSpc>
              <a:spcAft>
                <a:spcPts val="600"/>
              </a:spcAft>
              <a:buFont typeface="Arial" panose="020B0604020202020204" pitchFamily="34" charset="0"/>
              <a:buChar char="•"/>
            </a:pPr>
            <a:r>
              <a:rPr lang="en-US" altLang="ko-KR" sz="2000" dirty="0">
                <a:latin typeface="Palatino Linotype" panose="02040502050505030304" pitchFamily="18" charset="0"/>
              </a:rPr>
              <a:t>Option 2: small businesses in a specific state</a:t>
            </a:r>
          </a:p>
          <a:p>
            <a:pPr marL="457200" indent="-228600">
              <a:lnSpc>
                <a:spcPct val="90000"/>
              </a:lnSpc>
              <a:spcAft>
                <a:spcPts val="600"/>
              </a:spcAft>
              <a:buFont typeface="Arial" panose="020B0604020202020204" pitchFamily="34" charset="0"/>
              <a:buChar char="•"/>
            </a:pPr>
            <a:r>
              <a:rPr lang="en-US" altLang="ko-KR" sz="2000" dirty="0">
                <a:latin typeface="Palatino Linotype" panose="02040502050505030304" pitchFamily="18" charset="0"/>
              </a:rPr>
              <a:t>Option 3: small businesses in a specific city</a:t>
            </a:r>
          </a:p>
        </p:txBody>
      </p:sp>
      <p:sp>
        <p:nvSpPr>
          <p:cNvPr id="8195" name="Rectangle 5"/>
          <p:cNvSpPr>
            <a:spLocks noChangeArrowheads="1"/>
          </p:cNvSpPr>
          <p:nvPr/>
        </p:nvSpPr>
        <p:spPr bwMode="auto">
          <a:xfrm>
            <a:off x="1339850" y="4876800"/>
            <a:ext cx="647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algn="ctr" eaLnBrk="1" hangingPunct="1"/>
            <a:endParaRPr lang="en-US" altLang="ko-KR" sz="2000" b="1">
              <a:solidFill>
                <a:schemeClr val="tx2"/>
              </a:solidFill>
              <a:latin typeface="Arial" panose="020B0604020202020204" pitchFamily="34" charset="0"/>
              <a:ea typeface="굴림" pitchFamily="34" charset="-127"/>
            </a:endParaRPr>
          </a:p>
        </p:txBody>
      </p:sp>
    </p:spTree>
    <p:custDataLst>
      <p:tags r:id="rId1"/>
    </p:custDataLst>
    <p:extLst>
      <p:ext uri="{BB962C8B-B14F-4D97-AF65-F5344CB8AC3E}">
        <p14:creationId xmlns:p14="http://schemas.microsoft.com/office/powerpoint/2010/main" val="32542626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6">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9143998"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7201"/>
            <a:ext cx="84582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CC0E0331-6CC0-20B5-6DB2-EB9A1B4E051D}"/>
              </a:ext>
            </a:extLst>
          </p:cNvPr>
          <p:cNvSpPr>
            <a:spLocks noGrp="1"/>
          </p:cNvSpPr>
          <p:nvPr>
            <p:ph type="title"/>
          </p:nvPr>
        </p:nvSpPr>
        <p:spPr>
          <a:xfrm>
            <a:off x="857250" y="990599"/>
            <a:ext cx="7429500" cy="685800"/>
          </a:xfrm>
        </p:spPr>
        <p:txBody>
          <a:bodyPr anchor="t">
            <a:normAutofit/>
          </a:bodyPr>
          <a:lstStyle/>
          <a:p>
            <a:r>
              <a:rPr lang="en-US" sz="3500"/>
              <a:t>Thinking about Variables</a:t>
            </a:r>
          </a:p>
        </p:txBody>
      </p:sp>
      <p:graphicFrame>
        <p:nvGraphicFramePr>
          <p:cNvPr id="16" name="Content Placeholder 2">
            <a:extLst>
              <a:ext uri="{FF2B5EF4-FFF2-40B4-BE49-F238E27FC236}">
                <a16:creationId xmlns:a16="http://schemas.microsoft.com/office/drawing/2014/main" id="{F2734B30-4FFD-F750-CF2B-3D57F6F49DD1}"/>
              </a:ext>
            </a:extLst>
          </p:cNvPr>
          <p:cNvGraphicFramePr>
            <a:graphicFrameLocks noGrp="1"/>
          </p:cNvGraphicFramePr>
          <p:nvPr>
            <p:ph idx="1"/>
            <p:extLst>
              <p:ext uri="{D42A27DB-BD31-4B8C-83A1-F6EECF244321}">
                <p14:modId xmlns:p14="http://schemas.microsoft.com/office/powerpoint/2010/main" val="1491164554"/>
              </p:ext>
            </p:extLst>
          </p:nvPr>
        </p:nvGraphicFramePr>
        <p:xfrm>
          <a:off x="514350" y="2137228"/>
          <a:ext cx="81153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8671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7BB741-6BF4-50C8-090F-6BF12AE8C4B1}"/>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gn="ctr" defTabSz="914400"/>
            <a:r>
              <a:rPr lang="en-US" sz="2800" kern="1200">
                <a:solidFill>
                  <a:schemeClr val="bg1"/>
                </a:solidFill>
                <a:latin typeface="+mj-lt"/>
                <a:ea typeface="+mj-ea"/>
                <a:cs typeface="+mj-cs"/>
              </a:rPr>
              <a:t>Defining Terms</a:t>
            </a:r>
          </a:p>
        </p:txBody>
      </p:sp>
      <p:pic>
        <p:nvPicPr>
          <p:cNvPr id="5" name="Content Placeholder 4">
            <a:extLst>
              <a:ext uri="{FF2B5EF4-FFF2-40B4-BE49-F238E27FC236}">
                <a16:creationId xmlns:a16="http://schemas.microsoft.com/office/drawing/2014/main" id="{72AC1F54-AAF3-9428-E068-3E4FAC11D461}"/>
              </a:ext>
            </a:extLst>
          </p:cNvPr>
          <p:cNvPicPr>
            <a:picLocks noGrp="1" noChangeAspect="1"/>
          </p:cNvPicPr>
          <p:nvPr>
            <p:ph idx="1"/>
          </p:nvPr>
        </p:nvPicPr>
        <p:blipFill rotWithShape="1">
          <a:blip r:embed="rId2"/>
          <a:srcRect l="25374" t="17585" r="29314" b="7115"/>
          <a:stretch/>
        </p:blipFill>
        <p:spPr>
          <a:xfrm>
            <a:off x="424573" y="1676400"/>
            <a:ext cx="8401019" cy="4725573"/>
          </a:xfrm>
          <a:prstGeom prst="rect">
            <a:avLst/>
          </a:prstGeom>
        </p:spPr>
      </p:pic>
    </p:spTree>
    <p:extLst>
      <p:ext uri="{BB962C8B-B14F-4D97-AF65-F5344CB8AC3E}">
        <p14:creationId xmlns:p14="http://schemas.microsoft.com/office/powerpoint/2010/main" val="2689616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think about your project</a:t>
            </a:r>
          </a:p>
        </p:txBody>
      </p:sp>
      <p:sp>
        <p:nvSpPr>
          <p:cNvPr id="3" name="Content Placeholder 2"/>
          <p:cNvSpPr>
            <a:spLocks noGrp="1"/>
          </p:cNvSpPr>
          <p:nvPr>
            <p:ph idx="1"/>
          </p:nvPr>
        </p:nvSpPr>
        <p:spPr/>
        <p:txBody>
          <a:bodyPr>
            <a:normAutofit/>
          </a:bodyPr>
          <a:lstStyle/>
          <a:p>
            <a:r>
              <a:rPr lang="en-US" dirty="0"/>
              <a:t>Take some time to brainstorm a problem you care about &amp; potential research questions </a:t>
            </a:r>
          </a:p>
          <a:p>
            <a:pPr marL="0" indent="0">
              <a:buNone/>
            </a:pPr>
            <a:endParaRPr lang="en-US" dirty="0"/>
          </a:p>
          <a:p>
            <a:r>
              <a:rPr lang="en-US" dirty="0"/>
              <a:t>For one of your research questions answer the following:</a:t>
            </a:r>
          </a:p>
          <a:p>
            <a:pPr marL="685800" lvl="1" indent="-342900">
              <a:buFont typeface="+mj-lt"/>
              <a:buAutoNum type="arabicPeriod"/>
            </a:pPr>
            <a:r>
              <a:rPr lang="en-US" dirty="0"/>
              <a:t>What is the unit of analysis? (or potential units of analysis)</a:t>
            </a:r>
          </a:p>
          <a:p>
            <a:pPr marL="685800" lvl="1" indent="-342900">
              <a:buFont typeface="+mj-lt"/>
              <a:buAutoNum type="arabicPeriod"/>
            </a:pPr>
            <a:r>
              <a:rPr lang="en-US" dirty="0"/>
              <a:t>What are the variables you’d be analyzing?</a:t>
            </a:r>
          </a:p>
          <a:p>
            <a:pPr marL="685800" lvl="1" indent="-342900">
              <a:buFont typeface="+mj-lt"/>
              <a:buAutoNum type="arabicPeriod"/>
            </a:pPr>
            <a:r>
              <a:rPr lang="en-US" dirty="0"/>
              <a:t>What relationship do you predict between the variables? </a:t>
            </a:r>
          </a:p>
          <a:p>
            <a:pPr marL="685800" lvl="1" indent="-342900">
              <a:buFont typeface="+mj-lt"/>
              <a:buAutoNum type="arabicPeriod"/>
            </a:pPr>
            <a:r>
              <a:rPr lang="en-US" dirty="0"/>
              <a:t>What would stakeholders do with your results? </a:t>
            </a:r>
          </a:p>
          <a:p>
            <a:pPr marL="685800" lvl="1" indent="-342900">
              <a:buFont typeface="+mj-lt"/>
              <a:buAutoNum type="arabicPeriod"/>
            </a:pPr>
            <a:r>
              <a:rPr lang="en-US" dirty="0"/>
              <a:t>Is it feasible to answer the question? Can we measure the outcome? </a:t>
            </a:r>
          </a:p>
          <a:p>
            <a:endParaRPr lang="en-US" dirty="0"/>
          </a:p>
        </p:txBody>
      </p:sp>
    </p:spTree>
    <p:extLst>
      <p:ext uri="{BB962C8B-B14F-4D97-AF65-F5344CB8AC3E}">
        <p14:creationId xmlns:p14="http://schemas.microsoft.com/office/powerpoint/2010/main" val="568371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Ethical Issues in Social Science Research</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2416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0AC5698-8A66-4E3B-B65C-3CE9C425DE1B}"/>
              </a:ext>
            </a:extLst>
          </p:cNvPr>
          <p:cNvSpPr>
            <a:spLocks noGrp="1"/>
          </p:cNvSpPr>
          <p:nvPr>
            <p:ph type="title"/>
          </p:nvPr>
        </p:nvSpPr>
        <p:spPr>
          <a:xfrm>
            <a:off x="685801" y="489508"/>
            <a:ext cx="3886198" cy="882092"/>
          </a:xfrm>
        </p:spPr>
        <p:txBody>
          <a:bodyPr anchor="b">
            <a:normAutofit/>
          </a:bodyPr>
          <a:lstStyle/>
          <a:p>
            <a:pPr algn="r"/>
            <a:r>
              <a:rPr lang="en-US" sz="3500" b="1" dirty="0">
                <a:solidFill>
                  <a:srgbClr val="FF0000"/>
                </a:solidFill>
              </a:rPr>
              <a:t>What to NOT DO</a:t>
            </a:r>
          </a:p>
        </p:txBody>
      </p:sp>
      <p:sp>
        <p:nvSpPr>
          <p:cNvPr id="5" name="Content Placeholder 4">
            <a:extLst>
              <a:ext uri="{FF2B5EF4-FFF2-40B4-BE49-F238E27FC236}">
                <a16:creationId xmlns:a16="http://schemas.microsoft.com/office/drawing/2014/main" id="{796344C2-6543-4D41-84CA-D98A2983C6EF}"/>
              </a:ext>
            </a:extLst>
          </p:cNvPr>
          <p:cNvSpPr>
            <a:spLocks noGrp="1"/>
          </p:cNvSpPr>
          <p:nvPr>
            <p:ph idx="1"/>
          </p:nvPr>
        </p:nvSpPr>
        <p:spPr>
          <a:xfrm>
            <a:off x="419432" y="1600200"/>
            <a:ext cx="4304967" cy="4648200"/>
          </a:xfrm>
        </p:spPr>
        <p:txBody>
          <a:bodyPr anchor="t">
            <a:normAutofit fontScale="92500"/>
          </a:bodyPr>
          <a:lstStyle/>
          <a:p>
            <a:r>
              <a:rPr lang="en-US" sz="1800" b="1" dirty="0"/>
              <a:t>San Antonio contraceptive study</a:t>
            </a:r>
            <a:r>
              <a:rPr lang="en-US" sz="1800" dirty="0"/>
              <a:t>: In 1971, an oral contraceptive study was conducted on 70 poor Mexican-American women to evaluate the efficacy of different kinds of female contraceptive pills. </a:t>
            </a:r>
          </a:p>
          <a:p>
            <a:r>
              <a:rPr lang="en-US" sz="1800" dirty="0"/>
              <a:t>They agreed to participate in a study to determine the side-effects of contraceptives. </a:t>
            </a:r>
          </a:p>
          <a:p>
            <a:r>
              <a:rPr lang="en-US" sz="1800" dirty="0"/>
              <a:t>The randomized half received oral contraceptives and the others a placebo. </a:t>
            </a:r>
          </a:p>
          <a:p>
            <a:r>
              <a:rPr lang="en-US" sz="1800" dirty="0"/>
              <a:t>They were not informed that they were subjects of this kind of research or that they might receive inactive medication. As expected, there were high numbers of unplanned pregnancies in the placebo group; ten of the 76 participants became pregnant during the study. </a:t>
            </a:r>
          </a:p>
        </p:txBody>
      </p:sp>
      <p:pic>
        <p:nvPicPr>
          <p:cNvPr id="9" name="Picture 8" descr="A picture containing toy, sky, doll&#10;&#10;Description automatically generated">
            <a:extLst>
              <a:ext uri="{FF2B5EF4-FFF2-40B4-BE49-F238E27FC236}">
                <a16:creationId xmlns:a16="http://schemas.microsoft.com/office/drawing/2014/main" id="{DB155C04-0681-459C-8255-136A6A6FC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6340" y="2004518"/>
            <a:ext cx="3718228" cy="2463326"/>
          </a:xfrm>
          <a:prstGeom prst="rect">
            <a:avLst/>
          </a:prstGeom>
        </p:spPr>
      </p:pic>
      <p:sp>
        <p:nvSpPr>
          <p:cNvPr id="34" name="Rectangle 33">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03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D0AC5698-8A66-4E3B-B65C-3CE9C425DE1B}"/>
              </a:ext>
            </a:extLst>
          </p:cNvPr>
          <p:cNvSpPr>
            <a:spLocks noGrp="1"/>
          </p:cNvSpPr>
          <p:nvPr>
            <p:ph type="title"/>
          </p:nvPr>
        </p:nvSpPr>
        <p:spPr>
          <a:xfrm>
            <a:off x="685801" y="489508"/>
            <a:ext cx="3886198" cy="882092"/>
          </a:xfrm>
        </p:spPr>
        <p:txBody>
          <a:bodyPr anchor="b">
            <a:normAutofit/>
          </a:bodyPr>
          <a:lstStyle/>
          <a:p>
            <a:pPr algn="r"/>
            <a:r>
              <a:rPr lang="en-US" sz="3500" b="1" dirty="0">
                <a:solidFill>
                  <a:srgbClr val="FF0000"/>
                </a:solidFill>
              </a:rPr>
              <a:t>What to NOT DO</a:t>
            </a:r>
          </a:p>
        </p:txBody>
      </p:sp>
      <p:sp>
        <p:nvSpPr>
          <p:cNvPr id="5" name="Content Placeholder 4">
            <a:extLst>
              <a:ext uri="{FF2B5EF4-FFF2-40B4-BE49-F238E27FC236}">
                <a16:creationId xmlns:a16="http://schemas.microsoft.com/office/drawing/2014/main" id="{796344C2-6543-4D41-84CA-D98A2983C6EF}"/>
              </a:ext>
            </a:extLst>
          </p:cNvPr>
          <p:cNvSpPr>
            <a:spLocks noGrp="1"/>
          </p:cNvSpPr>
          <p:nvPr>
            <p:ph idx="1"/>
          </p:nvPr>
        </p:nvSpPr>
        <p:spPr>
          <a:xfrm>
            <a:off x="419432" y="1600200"/>
            <a:ext cx="4304967" cy="4648200"/>
          </a:xfrm>
        </p:spPr>
        <p:txBody>
          <a:bodyPr anchor="t">
            <a:normAutofit fontScale="77500" lnSpcReduction="20000"/>
          </a:bodyPr>
          <a:lstStyle/>
          <a:p>
            <a:r>
              <a:rPr lang="en-US" b="1" dirty="0"/>
              <a:t>RETRACTED: "I am not alone – we are </a:t>
            </a:r>
            <a:r>
              <a:rPr lang="en-US" b="1" i="1" dirty="0"/>
              <a:t>all</a:t>
            </a:r>
            <a:r>
              <a:rPr lang="en-US" b="1" dirty="0"/>
              <a:t> alone: Using masturbation as an ethnographic method in research on </a:t>
            </a:r>
            <a:r>
              <a:rPr lang="en-US" b="1" i="1" dirty="0" err="1"/>
              <a:t>shota</a:t>
            </a:r>
            <a:r>
              <a:rPr lang="en-US" b="1" dirty="0"/>
              <a:t> subculture in Japan“</a:t>
            </a:r>
          </a:p>
          <a:p>
            <a:pPr lvl="1"/>
            <a:r>
              <a:rPr lang="en-US" b="1" dirty="0"/>
              <a:t>This year</a:t>
            </a:r>
          </a:p>
          <a:p>
            <a:r>
              <a:rPr lang="en-US" b="1" dirty="0"/>
              <a:t>“</a:t>
            </a:r>
            <a:r>
              <a:rPr lang="en-US" dirty="0"/>
              <a:t>The author has now explained that the work described in this note was carried out as a piece of independent research in Germany, without institutional ethical oversight. The author stated that they followed professional ethical guidelines for their discipline, including the primary injunction to ‘do no harm’…</a:t>
            </a:r>
          </a:p>
          <a:p>
            <a:r>
              <a:rPr lang="en-US" dirty="0"/>
              <a:t>The Editors are mindful of arguments that moral offense generated by the publication of the note provides problematic grounds for the censoring of scholarship. However, the Editorial Team </a:t>
            </a:r>
            <a:r>
              <a:rPr lang="en-US" dirty="0" err="1"/>
              <a:t>recognises</a:t>
            </a:r>
            <a:r>
              <a:rPr lang="en-US" dirty="0"/>
              <a:t> the argument that the note legitimizes sexual activity involving sexually graphic illustrated images of children and young people, both as an activity in itself and as a research method.”</a:t>
            </a:r>
          </a:p>
          <a:p>
            <a:pPr lvl="1"/>
            <a:endParaRPr lang="en-US" b="1" dirty="0"/>
          </a:p>
        </p:txBody>
      </p:sp>
      <p:pic>
        <p:nvPicPr>
          <p:cNvPr id="9" name="Picture 8" descr="A picture containing toy, sky, doll&#10;&#10;Description automatically generated">
            <a:extLst>
              <a:ext uri="{FF2B5EF4-FFF2-40B4-BE49-F238E27FC236}">
                <a16:creationId xmlns:a16="http://schemas.microsoft.com/office/drawing/2014/main" id="{DB155C04-0681-459C-8255-136A6A6FC1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6340" y="2004518"/>
            <a:ext cx="3718228" cy="2463326"/>
          </a:xfrm>
          <a:prstGeom prst="rect">
            <a:avLst/>
          </a:prstGeom>
        </p:spPr>
      </p:pic>
      <p:sp>
        <p:nvSpPr>
          <p:cNvPr id="34" name="Rectangle 33">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9144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6400799"/>
            <a:ext cx="611504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765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D199AF3E-6FCB-4AFB-93BF-740C0FF5F9BD}" type="slidenum">
              <a:rPr lang="en-US" altLang="en-US"/>
              <a:pPr/>
              <a:t>33</a:t>
            </a:fld>
            <a:endParaRPr lang="en-US" altLang="en-US"/>
          </a:p>
        </p:txBody>
      </p:sp>
      <p:sp>
        <p:nvSpPr>
          <p:cNvPr id="400386" name="Rectangle 2"/>
          <p:cNvSpPr>
            <a:spLocks noGrp="1" noChangeArrowheads="1"/>
          </p:cNvSpPr>
          <p:nvPr>
            <p:ph type="title"/>
          </p:nvPr>
        </p:nvSpPr>
        <p:spPr>
          <a:xfrm>
            <a:off x="618699" y="175383"/>
            <a:ext cx="7467600" cy="1527175"/>
          </a:xfrm>
          <a:noFill/>
          <a:ln/>
        </p:spPr>
        <p:txBody>
          <a:bodyPr lIns="92075" tIns="46038" rIns="92075" bIns="46038"/>
          <a:lstStyle/>
          <a:p>
            <a:r>
              <a:rPr lang="en-US" altLang="en-US" b="1" dirty="0">
                <a:latin typeface="Palatino Linotype" panose="02040502050505030304" pitchFamily="18" charset="0"/>
              </a:rPr>
              <a:t>Ethical Issues in Research</a:t>
            </a:r>
          </a:p>
        </p:txBody>
      </p:sp>
      <p:sp>
        <p:nvSpPr>
          <p:cNvPr id="400387" name="Rectangle 3"/>
          <p:cNvSpPr>
            <a:spLocks noGrp="1" noChangeArrowheads="1"/>
          </p:cNvSpPr>
          <p:nvPr>
            <p:ph type="body" sz="half" idx="1"/>
          </p:nvPr>
        </p:nvSpPr>
        <p:spPr>
          <a:xfrm>
            <a:off x="609600" y="1676400"/>
            <a:ext cx="7696200" cy="4495800"/>
          </a:xfrm>
          <a:noFill/>
          <a:ln/>
        </p:spPr>
        <p:txBody>
          <a:bodyPr>
            <a:normAutofit/>
          </a:bodyPr>
          <a:lstStyle/>
          <a:p>
            <a:pPr marL="495300" indent="-495300">
              <a:lnSpc>
                <a:spcPct val="90000"/>
              </a:lnSpc>
            </a:pPr>
            <a:r>
              <a:rPr lang="en-US" altLang="en-US" sz="2600" dirty="0"/>
              <a:t>Obligations to the scientific research community: Honesty and accuracy </a:t>
            </a:r>
          </a:p>
          <a:p>
            <a:pPr marL="0" indent="0">
              <a:lnSpc>
                <a:spcPct val="90000"/>
              </a:lnSpc>
              <a:buNone/>
            </a:pPr>
            <a:endParaRPr lang="en-US" altLang="en-US" sz="2600" dirty="0"/>
          </a:p>
          <a:p>
            <a:pPr marL="495300" indent="-495300">
              <a:lnSpc>
                <a:spcPct val="90000"/>
              </a:lnSpc>
            </a:pPr>
            <a:r>
              <a:rPr lang="en-US" altLang="en-US" sz="2600" dirty="0"/>
              <a:t>Obligations to participants in your research (IRB process)</a:t>
            </a:r>
          </a:p>
          <a:p>
            <a:pPr>
              <a:lnSpc>
                <a:spcPct val="90000"/>
              </a:lnSpc>
              <a:buFontTx/>
              <a:buChar char="-"/>
            </a:pPr>
            <a:r>
              <a:rPr lang="en-US" altLang="en-US" sz="2600" dirty="0"/>
              <a:t>Voluntary participation and informed consent</a:t>
            </a:r>
          </a:p>
          <a:p>
            <a:pPr>
              <a:lnSpc>
                <a:spcPct val="90000"/>
              </a:lnSpc>
              <a:buFontTx/>
              <a:buChar char="-"/>
            </a:pPr>
            <a:r>
              <a:rPr lang="en-US" altLang="en-US" sz="2600" dirty="0"/>
              <a:t>Anonymity and confidentiality </a:t>
            </a:r>
          </a:p>
          <a:p>
            <a:pPr>
              <a:lnSpc>
                <a:spcPct val="90000"/>
              </a:lnSpc>
              <a:buFontTx/>
              <a:buChar char="-"/>
            </a:pPr>
            <a:r>
              <a:rPr lang="en-US" altLang="en-US" sz="2600" dirty="0"/>
              <a:t>No harm to the participants</a:t>
            </a:r>
          </a:p>
          <a:p>
            <a:pPr marL="0" indent="0">
              <a:lnSpc>
                <a:spcPct val="90000"/>
              </a:lnSpc>
              <a:buNone/>
            </a:pPr>
            <a:endParaRPr lang="en-US" altLang="en-US" sz="2600" dirty="0"/>
          </a:p>
          <a:p>
            <a:pPr marL="495300" indent="-495300">
              <a:lnSpc>
                <a:spcPct val="90000"/>
              </a:lnSpc>
            </a:pPr>
            <a:r>
              <a:rPr lang="en-US" altLang="en-US" sz="2600" dirty="0"/>
              <a:t>Value-free research?</a:t>
            </a:r>
          </a:p>
          <a:p>
            <a:pPr marL="0" indent="0">
              <a:lnSpc>
                <a:spcPct val="90000"/>
              </a:lnSpc>
              <a:buNone/>
            </a:pPr>
            <a:endParaRPr lang="en-US" altLang="en-US" sz="2600" dirty="0"/>
          </a:p>
        </p:txBody>
      </p:sp>
    </p:spTree>
    <p:extLst>
      <p:ext uri="{BB962C8B-B14F-4D97-AF65-F5344CB8AC3E}">
        <p14:creationId xmlns:p14="http://schemas.microsoft.com/office/powerpoint/2010/main" val="1891292695"/>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D199AF3E-6FCB-4AFB-93BF-740C0FF5F9BD}" type="slidenum">
              <a:rPr lang="en-US" altLang="en-US"/>
              <a:pPr/>
              <a:t>34</a:t>
            </a:fld>
            <a:endParaRPr lang="en-US" altLang="en-US"/>
          </a:p>
        </p:txBody>
      </p:sp>
      <p:sp>
        <p:nvSpPr>
          <p:cNvPr id="400386" name="Rectangle 2"/>
          <p:cNvSpPr>
            <a:spLocks noGrp="1" noChangeArrowheads="1"/>
          </p:cNvSpPr>
          <p:nvPr>
            <p:ph type="title"/>
          </p:nvPr>
        </p:nvSpPr>
        <p:spPr>
          <a:xfrm>
            <a:off x="533400" y="195649"/>
            <a:ext cx="8331958" cy="1527175"/>
          </a:xfrm>
          <a:noFill/>
          <a:ln/>
        </p:spPr>
        <p:txBody>
          <a:bodyPr lIns="92075" tIns="46038" rIns="92075" bIns="46038"/>
          <a:lstStyle/>
          <a:p>
            <a:r>
              <a:rPr lang="en-US" altLang="en-US" b="1" dirty="0">
                <a:latin typeface="Palatino Linotype" panose="02040502050505030304" pitchFamily="18" charset="0"/>
              </a:rPr>
              <a:t>Ethical Obligations to the Scientific Research Community: Honesty and Accuracy</a:t>
            </a:r>
          </a:p>
        </p:txBody>
      </p:sp>
      <p:sp>
        <p:nvSpPr>
          <p:cNvPr id="400387" name="Rectangle 3"/>
          <p:cNvSpPr>
            <a:spLocks noGrp="1" noChangeArrowheads="1"/>
          </p:cNvSpPr>
          <p:nvPr>
            <p:ph type="body" sz="half" idx="1"/>
          </p:nvPr>
        </p:nvSpPr>
        <p:spPr>
          <a:xfrm>
            <a:off x="533400" y="1600200"/>
            <a:ext cx="7696200" cy="4492625"/>
          </a:xfrm>
          <a:noFill/>
          <a:ln/>
        </p:spPr>
        <p:txBody>
          <a:bodyPr>
            <a:normAutofit fontScale="92500" lnSpcReduction="20000"/>
          </a:bodyPr>
          <a:lstStyle/>
          <a:p>
            <a:pPr marL="495300" indent="-495300">
              <a:lnSpc>
                <a:spcPct val="90000"/>
              </a:lnSpc>
            </a:pPr>
            <a:r>
              <a:rPr lang="en-US" altLang="en-US" sz="2600" dirty="0"/>
              <a:t>Scientific progress is based on mutual trust among investigators who build their ideas and research on the work of one another.</a:t>
            </a:r>
          </a:p>
          <a:p>
            <a:pPr marL="0" indent="0">
              <a:lnSpc>
                <a:spcPct val="90000"/>
              </a:lnSpc>
              <a:buNone/>
            </a:pPr>
            <a:endParaRPr lang="en-US" altLang="en-US" sz="2600" dirty="0"/>
          </a:p>
          <a:p>
            <a:pPr marL="495300" indent="-495300">
              <a:lnSpc>
                <a:spcPct val="90000"/>
              </a:lnSpc>
            </a:pPr>
            <a:r>
              <a:rPr lang="en-US" altLang="en-US" sz="2600" dirty="0"/>
              <a:t>Therefore, dishonesty and inaccuracy in reporting and conducting research undermine science itself.</a:t>
            </a:r>
          </a:p>
          <a:p>
            <a:pPr marL="0" indent="0">
              <a:lnSpc>
                <a:spcPct val="90000"/>
              </a:lnSpc>
              <a:buNone/>
            </a:pPr>
            <a:r>
              <a:rPr lang="en-US" altLang="en-US" sz="2600" dirty="0"/>
              <a:t>-   Use “Turnitin” (or whatever it is called here) for assignments in this class</a:t>
            </a:r>
          </a:p>
          <a:p>
            <a:pPr marL="0" indent="0">
              <a:lnSpc>
                <a:spcPct val="90000"/>
              </a:lnSpc>
              <a:buNone/>
            </a:pPr>
            <a:endParaRPr lang="en-US" altLang="en-US" sz="2600" dirty="0"/>
          </a:p>
          <a:p>
            <a:pPr marL="495300" indent="-495300">
              <a:lnSpc>
                <a:spcPct val="90000"/>
              </a:lnSpc>
            </a:pPr>
            <a:r>
              <a:rPr lang="en-US" altLang="en-US" sz="2600" b="1" dirty="0">
                <a:solidFill>
                  <a:schemeClr val="accent2"/>
                </a:solidFill>
              </a:rPr>
              <a:t>Research should be replicable. </a:t>
            </a:r>
          </a:p>
          <a:p>
            <a:pPr marL="0" indent="0">
              <a:lnSpc>
                <a:spcPct val="90000"/>
              </a:lnSpc>
              <a:buNone/>
            </a:pPr>
            <a:r>
              <a:rPr lang="en-US" altLang="en-US" sz="2600" dirty="0"/>
              <a:t> - Many journals require the researchers to provide their data and the codes/programs they use to analyze the data.</a:t>
            </a:r>
          </a:p>
        </p:txBody>
      </p:sp>
    </p:spTree>
    <p:extLst>
      <p:ext uri="{BB962C8B-B14F-4D97-AF65-F5344CB8AC3E}">
        <p14:creationId xmlns:p14="http://schemas.microsoft.com/office/powerpoint/2010/main" val="107023357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038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0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9BA47D5F-F2C7-4F4F-AD14-C199D1493D76}" type="slidenum">
              <a:rPr lang="en-US" altLang="en-US"/>
              <a:pPr/>
              <a:t>35</a:t>
            </a:fld>
            <a:endParaRPr lang="en-US" altLang="en-US"/>
          </a:p>
        </p:txBody>
      </p:sp>
      <p:sp>
        <p:nvSpPr>
          <p:cNvPr id="445442" name="Rectangle 2"/>
          <p:cNvSpPr>
            <a:spLocks noGrp="1" noChangeArrowheads="1"/>
          </p:cNvSpPr>
          <p:nvPr>
            <p:ph type="title"/>
          </p:nvPr>
        </p:nvSpPr>
        <p:spPr>
          <a:xfrm>
            <a:off x="616424" y="228600"/>
            <a:ext cx="7467600" cy="1527175"/>
          </a:xfrm>
          <a:noFill/>
          <a:ln/>
        </p:spPr>
        <p:txBody>
          <a:bodyPr lIns="92075" tIns="46038" rIns="92075" bIns="46038"/>
          <a:lstStyle/>
          <a:p>
            <a:r>
              <a:rPr lang="en-US" altLang="en-US" b="1" dirty="0">
                <a:latin typeface="Palatino Linotype" panose="02040502050505030304" pitchFamily="18" charset="0"/>
              </a:rPr>
              <a:t>Ethical obligations to participants: Informed consent and voluntary participation</a:t>
            </a:r>
            <a:endParaRPr lang="en-US" altLang="en-US" dirty="0">
              <a:latin typeface="Palatino Linotype" panose="02040502050505030304" pitchFamily="18" charset="0"/>
            </a:endParaRPr>
          </a:p>
        </p:txBody>
      </p:sp>
      <p:sp>
        <p:nvSpPr>
          <p:cNvPr id="445443" name="Rectangle 3"/>
          <p:cNvSpPr>
            <a:spLocks noGrp="1" noChangeArrowheads="1"/>
          </p:cNvSpPr>
          <p:nvPr>
            <p:ph type="body" sz="half" idx="1"/>
          </p:nvPr>
        </p:nvSpPr>
        <p:spPr>
          <a:xfrm>
            <a:off x="609600" y="1981200"/>
            <a:ext cx="7696200" cy="4191000"/>
          </a:xfrm>
          <a:noFill/>
          <a:ln/>
        </p:spPr>
        <p:txBody>
          <a:bodyPr>
            <a:normAutofit lnSpcReduction="10000"/>
          </a:bodyPr>
          <a:lstStyle/>
          <a:p>
            <a:pPr marL="495300" indent="-495300">
              <a:lnSpc>
                <a:spcPct val="90000"/>
              </a:lnSpc>
            </a:pPr>
            <a:r>
              <a:rPr lang="en-US" altLang="en-US" sz="2600" dirty="0"/>
              <a:t>It is conceivable that research participants may be harmed physically, personally (e.g., by being humiliated or embarrassed), psychologically (e.g., by losing their self-esteem), and socially (e.g., by losing their trust in others). </a:t>
            </a:r>
          </a:p>
          <a:p>
            <a:pPr marL="495300" indent="-495300">
              <a:lnSpc>
                <a:spcPct val="90000"/>
              </a:lnSpc>
            </a:pPr>
            <a:endParaRPr lang="en-US" altLang="en-US" sz="2600" dirty="0"/>
          </a:p>
          <a:p>
            <a:pPr marL="495300" indent="-495300"/>
            <a:r>
              <a:rPr lang="en-US" altLang="en-US" sz="2600" dirty="0"/>
              <a:t>Subjects’ </a:t>
            </a:r>
            <a:r>
              <a:rPr lang="en-US" altLang="en-US" sz="2600" dirty="0">
                <a:solidFill>
                  <a:srgbClr val="FF0000"/>
                </a:solidFill>
              </a:rPr>
              <a:t>informed consent </a:t>
            </a:r>
            <a:r>
              <a:rPr lang="en-US" altLang="en-US" sz="2600" dirty="0"/>
              <a:t>is obtained by making it clear to them that their participation is voluntary, and by providing them with enough information about the research so that they can make an informed decision about whether to participate. </a:t>
            </a:r>
          </a:p>
        </p:txBody>
      </p:sp>
    </p:spTree>
    <p:extLst>
      <p:ext uri="{BB962C8B-B14F-4D97-AF65-F5344CB8AC3E}">
        <p14:creationId xmlns:p14="http://schemas.microsoft.com/office/powerpoint/2010/main" val="1445557450"/>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9BA47D5F-F2C7-4F4F-AD14-C199D1493D76}" type="slidenum">
              <a:rPr lang="en-US" altLang="en-US"/>
              <a:pPr/>
              <a:t>36</a:t>
            </a:fld>
            <a:endParaRPr lang="en-US" altLang="en-US"/>
          </a:p>
        </p:txBody>
      </p:sp>
      <p:sp>
        <p:nvSpPr>
          <p:cNvPr id="445442" name="Rectangle 2"/>
          <p:cNvSpPr>
            <a:spLocks noGrp="1" noChangeArrowheads="1"/>
          </p:cNvSpPr>
          <p:nvPr>
            <p:ph type="title"/>
          </p:nvPr>
        </p:nvSpPr>
        <p:spPr>
          <a:xfrm>
            <a:off x="616424" y="228600"/>
            <a:ext cx="7467600" cy="1527175"/>
          </a:xfrm>
          <a:noFill/>
          <a:ln/>
        </p:spPr>
        <p:txBody>
          <a:bodyPr lIns="92075" tIns="46038" rIns="92075" bIns="46038">
            <a:normAutofit/>
          </a:bodyPr>
          <a:lstStyle/>
          <a:p>
            <a:r>
              <a:rPr lang="en-US" altLang="en-US" sz="3200" b="1" dirty="0">
                <a:latin typeface="Palatino Linotype" panose="02040502050505030304" pitchFamily="18" charset="0"/>
              </a:rPr>
              <a:t>Ethical obligations to participants: Anonymity and confidentiality  </a:t>
            </a:r>
          </a:p>
        </p:txBody>
      </p:sp>
      <p:sp>
        <p:nvSpPr>
          <p:cNvPr id="445443" name="Rectangle 3"/>
          <p:cNvSpPr>
            <a:spLocks noGrp="1" noChangeArrowheads="1"/>
          </p:cNvSpPr>
          <p:nvPr>
            <p:ph type="body" sz="half" idx="1"/>
          </p:nvPr>
        </p:nvSpPr>
        <p:spPr>
          <a:xfrm>
            <a:off x="609600" y="1755775"/>
            <a:ext cx="7696200" cy="4416425"/>
          </a:xfrm>
          <a:noFill/>
          <a:ln/>
        </p:spPr>
        <p:txBody>
          <a:bodyPr>
            <a:normAutofit fontScale="92500" lnSpcReduction="10000"/>
          </a:bodyPr>
          <a:lstStyle/>
          <a:p>
            <a:pPr marL="495300" indent="-495300"/>
            <a:r>
              <a:rPr lang="en-US" altLang="en-US" sz="2600" dirty="0"/>
              <a:t>The right to privacy typically is secured in surveys by promising </a:t>
            </a:r>
            <a:r>
              <a:rPr lang="en-US" altLang="en-US" sz="2600" b="1" i="1" dirty="0">
                <a:solidFill>
                  <a:srgbClr val="FF3300"/>
                </a:solidFill>
              </a:rPr>
              <a:t>anonymity</a:t>
            </a:r>
            <a:r>
              <a:rPr lang="en-US" altLang="en-US" sz="2600" dirty="0"/>
              <a:t>, which is provided by having respondents fill out unmarked questionnaires, or </a:t>
            </a:r>
            <a:r>
              <a:rPr lang="en-US" altLang="en-US" sz="2600" b="1" i="1" dirty="0">
                <a:solidFill>
                  <a:srgbClr val="FF0000"/>
                </a:solidFill>
              </a:rPr>
              <a:t>confidentiality</a:t>
            </a:r>
            <a:r>
              <a:rPr lang="en-US" altLang="en-US" sz="2600" dirty="0"/>
              <a:t>, which is provided by removing identifiers from the data, not disclosing individual identities in research reports, and not divulging individual information without the respondent’s permission. </a:t>
            </a:r>
          </a:p>
          <a:p>
            <a:pPr marL="0" indent="0">
              <a:buNone/>
            </a:pPr>
            <a:endParaRPr lang="en-US" altLang="en-US" sz="2600" dirty="0"/>
          </a:p>
          <a:p>
            <a:pPr marL="495300" indent="-495300"/>
            <a:r>
              <a:rPr lang="en-US" altLang="en-US" sz="2600" dirty="0"/>
              <a:t>This right is protected in field research by altering reports of field studies so as to prevent recognition, and by asking the research participants themselves if the material is objectionable. </a:t>
            </a:r>
            <a:br>
              <a:rPr lang="en-US" altLang="en-US" sz="2600" dirty="0"/>
            </a:br>
            <a:endParaRPr lang="en-US" altLang="en-US" sz="2600" dirty="0"/>
          </a:p>
        </p:txBody>
      </p:sp>
    </p:spTree>
    <p:extLst>
      <p:ext uri="{BB962C8B-B14F-4D97-AF65-F5344CB8AC3E}">
        <p14:creationId xmlns:p14="http://schemas.microsoft.com/office/powerpoint/2010/main" val="67818717"/>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A37C42D6-3790-435F-99D5-EBDD40316BDE}" type="slidenum">
              <a:rPr lang="en-US" altLang="en-US"/>
              <a:pPr/>
              <a:t>37</a:t>
            </a:fld>
            <a:endParaRPr lang="en-US" altLang="en-US"/>
          </a:p>
        </p:txBody>
      </p:sp>
      <p:sp>
        <p:nvSpPr>
          <p:cNvPr id="447490" name="Rectangle 2"/>
          <p:cNvSpPr>
            <a:spLocks noGrp="1" noChangeArrowheads="1"/>
          </p:cNvSpPr>
          <p:nvPr>
            <p:ph type="title"/>
          </p:nvPr>
        </p:nvSpPr>
        <p:spPr>
          <a:xfrm>
            <a:off x="457200" y="228600"/>
            <a:ext cx="7467600" cy="1527175"/>
          </a:xfrm>
          <a:noFill/>
          <a:ln/>
        </p:spPr>
        <p:txBody>
          <a:bodyPr lIns="92075" tIns="46038" rIns="92075" bIns="46038"/>
          <a:lstStyle/>
          <a:p>
            <a:r>
              <a:rPr lang="en-US" altLang="en-US" b="1" dirty="0">
                <a:latin typeface="Palatino Linotype" panose="02040502050505030304" pitchFamily="18" charset="0"/>
              </a:rPr>
              <a:t>Ethical obligations to participants: Protection from harm </a:t>
            </a:r>
            <a:endParaRPr lang="en-US" altLang="en-US" dirty="0">
              <a:latin typeface="Palatino Linotype" panose="02040502050505030304" pitchFamily="18" charset="0"/>
            </a:endParaRPr>
          </a:p>
        </p:txBody>
      </p:sp>
      <p:sp>
        <p:nvSpPr>
          <p:cNvPr id="447491" name="Rectangle 3"/>
          <p:cNvSpPr>
            <a:spLocks noGrp="1" noChangeArrowheads="1"/>
          </p:cNvSpPr>
          <p:nvPr>
            <p:ph type="body" sz="half" idx="1"/>
          </p:nvPr>
        </p:nvSpPr>
        <p:spPr>
          <a:xfrm>
            <a:off x="609600" y="1799897"/>
            <a:ext cx="7848600" cy="4419600"/>
          </a:xfrm>
          <a:noFill/>
          <a:ln/>
        </p:spPr>
        <p:txBody>
          <a:bodyPr>
            <a:normAutofit lnSpcReduction="10000"/>
          </a:bodyPr>
          <a:lstStyle/>
          <a:p>
            <a:pPr>
              <a:buFontTx/>
              <a:buChar char="-"/>
            </a:pPr>
            <a:r>
              <a:rPr lang="en-US" altLang="en-US" sz="2600" dirty="0"/>
              <a:t>Informing subjects about reasonable or foreseeable risks;</a:t>
            </a:r>
          </a:p>
          <a:p>
            <a:pPr marL="0" indent="0">
              <a:buNone/>
            </a:pPr>
            <a:r>
              <a:rPr lang="en-US" altLang="en-US" sz="2600" dirty="0"/>
              <a:t> </a:t>
            </a:r>
          </a:p>
          <a:p>
            <a:pPr>
              <a:buFontTx/>
              <a:buChar char="-"/>
            </a:pPr>
            <a:r>
              <a:rPr lang="en-US" altLang="en-US" sz="2600" dirty="0"/>
              <a:t>Assessing the impact of potentially harmful procedures after an investigation, in order to counteract possible negative effects. </a:t>
            </a:r>
          </a:p>
          <a:p>
            <a:pPr marL="0" indent="0">
              <a:buNone/>
            </a:pPr>
            <a:endParaRPr lang="en-US" altLang="en-US" sz="2600" dirty="0"/>
          </a:p>
          <a:p>
            <a:pPr>
              <a:buFontTx/>
              <a:buChar char="-"/>
            </a:pPr>
            <a:r>
              <a:rPr lang="en-US" altLang="en-US" sz="2600" dirty="0"/>
              <a:t>The basic safeguard against the potentially harmful effects of deception is </a:t>
            </a:r>
            <a:r>
              <a:rPr lang="en-US" altLang="en-US" sz="2600" b="1" i="1" dirty="0">
                <a:solidFill>
                  <a:srgbClr val="FF3300"/>
                </a:solidFill>
              </a:rPr>
              <a:t>debriefing</a:t>
            </a:r>
            <a:r>
              <a:rPr lang="en-US" altLang="en-US" sz="2600" dirty="0"/>
              <a:t>—explaining the true purpose of the study and nature of the deception at the conclusion of the study.</a:t>
            </a:r>
          </a:p>
          <a:p>
            <a:pPr marL="495300" indent="-495300">
              <a:lnSpc>
                <a:spcPct val="90000"/>
              </a:lnSpc>
            </a:pPr>
            <a:endParaRPr lang="en-US" altLang="en-US" sz="2600" dirty="0"/>
          </a:p>
        </p:txBody>
      </p:sp>
    </p:spTree>
    <p:extLst>
      <p:ext uri="{BB962C8B-B14F-4D97-AF65-F5344CB8AC3E}">
        <p14:creationId xmlns:p14="http://schemas.microsoft.com/office/powerpoint/2010/main" val="4109250253"/>
      </p:ext>
    </p:extLst>
  </p:cSld>
  <p:clrMapOvr>
    <a:masterClrMapping/>
  </p:clrMapOvr>
  <p:transition>
    <p:zo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9849B3F3-2E10-4DF7-B93E-C2BE87FE6F17}" type="slidenum">
              <a:rPr lang="en-US" altLang="en-US"/>
              <a:pPr/>
              <a:t>38</a:t>
            </a:fld>
            <a:endParaRPr lang="en-US" altLang="en-US" dirty="0"/>
          </a:p>
        </p:txBody>
      </p:sp>
      <p:sp>
        <p:nvSpPr>
          <p:cNvPr id="463874" name="Rectangle 2"/>
          <p:cNvSpPr>
            <a:spLocks noGrp="1" noChangeArrowheads="1"/>
          </p:cNvSpPr>
          <p:nvPr>
            <p:ph type="title"/>
          </p:nvPr>
        </p:nvSpPr>
        <p:spPr>
          <a:xfrm>
            <a:off x="609600" y="228600"/>
            <a:ext cx="7924800" cy="1527175"/>
          </a:xfrm>
          <a:noFill/>
          <a:ln/>
        </p:spPr>
        <p:txBody>
          <a:bodyPr lIns="92075" tIns="46038" rIns="92075" bIns="46038"/>
          <a:lstStyle/>
          <a:p>
            <a:r>
              <a:rPr lang="en-US" altLang="en-US" b="1" dirty="0">
                <a:latin typeface="Palatino Linotype" panose="02040502050505030304" pitchFamily="18" charset="0"/>
              </a:rPr>
              <a:t>IRB Approval for Human Subjects Research</a:t>
            </a:r>
          </a:p>
        </p:txBody>
      </p:sp>
      <p:sp>
        <p:nvSpPr>
          <p:cNvPr id="463875" name="Rectangle 3"/>
          <p:cNvSpPr>
            <a:spLocks noGrp="1" noChangeArrowheads="1"/>
          </p:cNvSpPr>
          <p:nvPr>
            <p:ph type="body" sz="half" idx="1"/>
          </p:nvPr>
        </p:nvSpPr>
        <p:spPr>
          <a:xfrm>
            <a:off x="633484" y="1524000"/>
            <a:ext cx="8205716" cy="4876800"/>
          </a:xfrm>
          <a:noFill/>
          <a:ln/>
        </p:spPr>
        <p:txBody>
          <a:bodyPr>
            <a:normAutofit fontScale="92500" lnSpcReduction="20000"/>
          </a:bodyPr>
          <a:lstStyle/>
          <a:p>
            <a:pPr marL="495300" indent="-495300"/>
            <a:r>
              <a:rPr lang="en-US" altLang="en-US" sz="2600" dirty="0"/>
              <a:t>Institutional Review Boards (IRBs) are committees at research institutions that are responsible for reviewing research proposals involving the use of human and animal subjects. </a:t>
            </a:r>
          </a:p>
          <a:p>
            <a:pPr marL="0" indent="0">
              <a:buNone/>
            </a:pPr>
            <a:endParaRPr lang="en-US" altLang="en-US" sz="2600" dirty="0"/>
          </a:p>
          <a:p>
            <a:pPr marL="495300" indent="-495300"/>
            <a:r>
              <a:rPr lang="en-US" altLang="en-US" sz="2600" dirty="0"/>
              <a:t>Such boards determine if the investigator has thoroughly considered the potential for harm and has provided adequate safeguards for the protection of subjects’ rights. </a:t>
            </a:r>
          </a:p>
          <a:p>
            <a:pPr marL="495300" indent="-495300"/>
            <a:endParaRPr lang="en-US" altLang="en-US" sz="2600" dirty="0"/>
          </a:p>
          <a:p>
            <a:pPr marL="495300" indent="-495300"/>
            <a:r>
              <a:rPr lang="en-US" altLang="en-US" sz="2600" dirty="0"/>
              <a:t>Don’t forget to get IRB Approval when you develop your proposal if the subjects are individual human beings.</a:t>
            </a:r>
          </a:p>
          <a:p>
            <a:pPr marL="495300" indent="-495300"/>
            <a:endParaRPr lang="en-US" altLang="en-US" sz="2600" dirty="0"/>
          </a:p>
          <a:p>
            <a:pPr marL="495300" indent="-495300"/>
            <a:r>
              <a:rPr lang="en-US" altLang="en-US" sz="2600" dirty="0"/>
              <a:t>TTU IRB website:</a:t>
            </a:r>
          </a:p>
          <a:p>
            <a:pPr marL="838200" lvl="1" indent="-495300"/>
            <a:r>
              <a:rPr lang="en-US" sz="2200" dirty="0">
                <a:hlinkClick r:id="rId3"/>
              </a:rPr>
              <a:t>Human Research Protection Program | Research Home | TTU</a:t>
            </a:r>
            <a:endParaRPr lang="en-US" altLang="en-US" sz="3000" dirty="0"/>
          </a:p>
        </p:txBody>
      </p:sp>
    </p:spTree>
    <p:extLst>
      <p:ext uri="{BB962C8B-B14F-4D97-AF65-F5344CB8AC3E}">
        <p14:creationId xmlns:p14="http://schemas.microsoft.com/office/powerpoint/2010/main" val="4256568358"/>
      </p:ext>
    </p:extLst>
  </p:cSld>
  <p:clrMapOvr>
    <a:masterClrMapping/>
  </p:clrMapOvr>
  <p:transition>
    <p:zo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nvPr>
        </p:nvSpPr>
        <p:spPr/>
        <p:txBody>
          <a:bodyPr/>
          <a:lstStyle/>
          <a:p>
            <a:fld id="{DAE55314-ECF9-45D1-8A10-0FEC56E2CE16}" type="slidenum">
              <a:rPr lang="en-US" altLang="en-US"/>
              <a:pPr/>
              <a:t>39</a:t>
            </a:fld>
            <a:endParaRPr lang="en-US" altLang="en-US"/>
          </a:p>
        </p:txBody>
      </p:sp>
      <p:sp>
        <p:nvSpPr>
          <p:cNvPr id="467970" name="Rectangle 2"/>
          <p:cNvSpPr>
            <a:spLocks noGrp="1" noChangeArrowheads="1"/>
          </p:cNvSpPr>
          <p:nvPr>
            <p:ph type="title"/>
          </p:nvPr>
        </p:nvSpPr>
        <p:spPr>
          <a:xfrm>
            <a:off x="876300" y="165147"/>
            <a:ext cx="7620000" cy="1527175"/>
          </a:xfrm>
          <a:noFill/>
          <a:ln/>
        </p:spPr>
        <p:txBody>
          <a:bodyPr lIns="92075" tIns="46038" rIns="92075" bIns="46038"/>
          <a:lstStyle/>
          <a:p>
            <a:r>
              <a:rPr lang="en-US" altLang="en-US" b="1" dirty="0">
                <a:latin typeface="Palatino Linotype" panose="02040502050505030304" pitchFamily="18" charset="0"/>
              </a:rPr>
              <a:t>Concluding Remarks</a:t>
            </a:r>
          </a:p>
        </p:txBody>
      </p:sp>
      <p:sp>
        <p:nvSpPr>
          <p:cNvPr id="467971" name="Rectangle 3"/>
          <p:cNvSpPr>
            <a:spLocks noGrp="1" noChangeArrowheads="1"/>
          </p:cNvSpPr>
          <p:nvPr>
            <p:ph type="body" sz="half" idx="1"/>
          </p:nvPr>
        </p:nvSpPr>
        <p:spPr>
          <a:xfrm>
            <a:off x="609600" y="1676400"/>
            <a:ext cx="8153400" cy="4191000"/>
          </a:xfrm>
          <a:noFill/>
          <a:ln/>
        </p:spPr>
        <p:txBody>
          <a:bodyPr>
            <a:normAutofit fontScale="92500" lnSpcReduction="10000"/>
          </a:bodyPr>
          <a:lstStyle/>
          <a:p>
            <a:pPr marL="0" indent="0">
              <a:lnSpc>
                <a:spcPct val="90000"/>
              </a:lnSpc>
              <a:buNone/>
            </a:pPr>
            <a:r>
              <a:rPr lang="en-US" altLang="en-US" sz="2600" dirty="0"/>
              <a:t>Doing scientific research in public administration is not only about science, but also art of storytelling. </a:t>
            </a:r>
          </a:p>
          <a:p>
            <a:pPr marL="0" indent="0">
              <a:lnSpc>
                <a:spcPct val="90000"/>
              </a:lnSpc>
              <a:buNone/>
            </a:pPr>
            <a:endParaRPr lang="en-US" altLang="en-US" sz="2600" dirty="0"/>
          </a:p>
          <a:p>
            <a:pPr>
              <a:lnSpc>
                <a:spcPct val="90000"/>
              </a:lnSpc>
              <a:buFontTx/>
              <a:buChar char="-"/>
            </a:pPr>
            <a:r>
              <a:rPr lang="en-US" altLang="en-US" sz="2600" b="1" dirty="0"/>
              <a:t>Appealing: </a:t>
            </a:r>
            <a:r>
              <a:rPr lang="en-US" altLang="en-US" sz="2600" dirty="0"/>
              <a:t>research questions that address important policy or management problems, have implications for policy making and management practice</a:t>
            </a:r>
          </a:p>
          <a:p>
            <a:pPr>
              <a:lnSpc>
                <a:spcPct val="90000"/>
              </a:lnSpc>
              <a:buFontTx/>
              <a:buChar char="-"/>
            </a:pPr>
            <a:endParaRPr lang="en-US" altLang="en-US" sz="2600" dirty="0"/>
          </a:p>
          <a:p>
            <a:pPr>
              <a:lnSpc>
                <a:spcPct val="90000"/>
              </a:lnSpc>
              <a:buFontTx/>
              <a:buChar char="-"/>
            </a:pPr>
            <a:r>
              <a:rPr lang="en-US" altLang="en-US" sz="2600" b="1" dirty="0"/>
              <a:t>Convincing: </a:t>
            </a:r>
            <a:r>
              <a:rPr lang="en-US" altLang="en-US" sz="2600" dirty="0"/>
              <a:t>rigorous research design and implementation</a:t>
            </a:r>
          </a:p>
          <a:p>
            <a:pPr>
              <a:lnSpc>
                <a:spcPct val="90000"/>
              </a:lnSpc>
              <a:buFontTx/>
              <a:buChar char="-"/>
            </a:pPr>
            <a:endParaRPr lang="en-US" altLang="en-US" sz="2600" dirty="0"/>
          </a:p>
          <a:p>
            <a:pPr>
              <a:lnSpc>
                <a:spcPct val="90000"/>
              </a:lnSpc>
              <a:buFontTx/>
              <a:buChar char="-"/>
            </a:pPr>
            <a:r>
              <a:rPr lang="en-US" altLang="en-US" sz="2600" b="1" dirty="0"/>
              <a:t>Ethical: </a:t>
            </a:r>
            <a:r>
              <a:rPr lang="en-US" altLang="en-US" sz="2600" dirty="0"/>
              <a:t>The research process should be ethical.</a:t>
            </a:r>
          </a:p>
        </p:txBody>
      </p:sp>
    </p:spTree>
    <p:extLst>
      <p:ext uri="{BB962C8B-B14F-4D97-AF65-F5344CB8AC3E}">
        <p14:creationId xmlns:p14="http://schemas.microsoft.com/office/powerpoint/2010/main" val="203169381"/>
      </p:ext>
    </p:extLst>
  </p:cSld>
  <p:clrMapOvr>
    <a:masterClrMapping/>
  </p:clrMapOvr>
  <p:transition>
    <p:zoom/>
  </p:transition>
</p:sld>
</file>

<file path=ppt/tags/tag1.xml><?xml version="1.0" encoding="utf-8"?>
<p:tagLst xmlns:a="http://schemas.openxmlformats.org/drawingml/2006/main" xmlns:r="http://schemas.openxmlformats.org/officeDocument/2006/relationships" xmlns:p="http://schemas.openxmlformats.org/presentationml/2006/main">
  <p:tag name="TIMING" val="|30.2|122.8|133.7"/>
</p:tagLst>
</file>

<file path=ppt/tags/tag2.xml><?xml version="1.0" encoding="utf-8"?>
<p:tagLst xmlns:a="http://schemas.openxmlformats.org/drawingml/2006/main" xmlns:r="http://schemas.openxmlformats.org/officeDocument/2006/relationships" xmlns:p="http://schemas.openxmlformats.org/presentationml/2006/main">
  <p:tag name="TIMING" val="|182.5|174.7|164.9"/>
</p:tagLst>
</file>

<file path=ppt/tags/tag3.xml><?xml version="1.0" encoding="utf-8"?>
<p:tagLst xmlns:a="http://schemas.openxmlformats.org/drawingml/2006/main" xmlns:r="http://schemas.openxmlformats.org/officeDocument/2006/relationships" xmlns:p="http://schemas.openxmlformats.org/presentationml/2006/main">
  <p:tag name="TIMING" val="|14.4|45"/>
</p:tagLst>
</file>

<file path=ppt/tags/tag4.xml><?xml version="1.0" encoding="utf-8"?>
<p:tagLst xmlns:a="http://schemas.openxmlformats.org/drawingml/2006/main" xmlns:r="http://schemas.openxmlformats.org/officeDocument/2006/relationships" xmlns:p="http://schemas.openxmlformats.org/presentationml/2006/main">
  <p:tag name="TIMING" val="|1.2|92.2|53.4"/>
</p:tagLst>
</file>

<file path=ppt/tags/tag5.xml><?xml version="1.0" encoding="utf-8"?>
<p:tagLst xmlns:a="http://schemas.openxmlformats.org/drawingml/2006/main" xmlns:r="http://schemas.openxmlformats.org/officeDocument/2006/relationships" xmlns:p="http://schemas.openxmlformats.org/presentationml/2006/main">
  <p:tag name="TIMING" val="|150.1|15.6|41.7|153.2"/>
</p:tagLst>
</file>

<file path=ppt/tags/tag6.xml><?xml version="1.0" encoding="utf-8"?>
<p:tagLst xmlns:a="http://schemas.openxmlformats.org/drawingml/2006/main" xmlns:r="http://schemas.openxmlformats.org/officeDocument/2006/relationships" xmlns:p="http://schemas.openxmlformats.org/presentationml/2006/main">
  <p:tag name="TIMING" val="|33|23.1|17.7|192.6"/>
</p:tagLst>
</file>

<file path=ppt/tags/tag7.xml><?xml version="1.0" encoding="utf-8"?>
<p:tagLst xmlns:a="http://schemas.openxmlformats.org/drawingml/2006/main" xmlns:r="http://schemas.openxmlformats.org/officeDocument/2006/relationships" xmlns:p="http://schemas.openxmlformats.org/presentationml/2006/main">
  <p:tag name="TIMING" val="|141|49.3|56.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18208</TotalTime>
  <Words>4263</Words>
  <Application>Microsoft Office PowerPoint</Application>
  <PresentationFormat>On-screen Show (4:3)</PresentationFormat>
  <Paragraphs>378</Paragraphs>
  <Slides>39</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굴림</vt:lpstr>
      <vt:lpstr>Arial</vt:lpstr>
      <vt:lpstr>Calibri</vt:lpstr>
      <vt:lpstr>Courier New</vt:lpstr>
      <vt:lpstr>Palatino Linotype</vt:lpstr>
      <vt:lpstr>Times New Roman</vt:lpstr>
      <vt:lpstr>Wingdings</vt:lpstr>
      <vt:lpstr>Office Theme</vt:lpstr>
      <vt:lpstr>   Session 1 Introduction to Research Methods (Design) in Public Administration</vt:lpstr>
      <vt:lpstr>In this Session:</vt:lpstr>
      <vt:lpstr>My work/research</vt:lpstr>
      <vt:lpstr>Why should we care about research design in public administration? </vt:lpstr>
      <vt:lpstr>Learning Objectives</vt:lpstr>
      <vt:lpstr>How do we accomplish learning objectives? </vt:lpstr>
      <vt:lpstr>Textbook/readings</vt:lpstr>
      <vt:lpstr>Assignments</vt:lpstr>
      <vt:lpstr>Discussion Leader</vt:lpstr>
      <vt:lpstr>Problem Statement—not graded, just give you feedback</vt:lpstr>
      <vt:lpstr>Extra Credit: Meme activity</vt:lpstr>
      <vt:lpstr>Notes on My Approach to Teaching</vt:lpstr>
      <vt:lpstr>    Intro to Scientific Research, Research Questions &amp; Ethics</vt:lpstr>
      <vt:lpstr>What is scientific research?</vt:lpstr>
      <vt:lpstr>Writing activity</vt:lpstr>
      <vt:lpstr>PowerPoint Presentation</vt:lpstr>
      <vt:lpstr>Key Elements of Social Scientific Research</vt:lpstr>
      <vt:lpstr>Key Elements of Social Scientific Research</vt:lpstr>
      <vt:lpstr>Key Elements of Social Scientific Research</vt:lpstr>
      <vt:lpstr>Specifying Research Questions</vt:lpstr>
      <vt:lpstr>Finding A Research Topic</vt:lpstr>
      <vt:lpstr>What makes for a good research question?</vt:lpstr>
      <vt:lpstr>What to consider in developing your RQ? </vt:lpstr>
      <vt:lpstr>What to consider in developing your RQ? </vt:lpstr>
      <vt:lpstr>Specifying the Research Questions </vt:lpstr>
      <vt:lpstr>Units of Analysis</vt:lpstr>
      <vt:lpstr>Thinking about Variables</vt:lpstr>
      <vt:lpstr>Defining Terms</vt:lpstr>
      <vt:lpstr>How to think about your project</vt:lpstr>
      <vt:lpstr>Ethical Issues in Social Science Research</vt:lpstr>
      <vt:lpstr>What to NOT DO</vt:lpstr>
      <vt:lpstr>What to NOT DO</vt:lpstr>
      <vt:lpstr>Ethical Issues in Research</vt:lpstr>
      <vt:lpstr>Ethical Obligations to the Scientific Research Community: Honesty and Accuracy</vt:lpstr>
      <vt:lpstr>Ethical obligations to participants: Informed consent and voluntary participation</vt:lpstr>
      <vt:lpstr>Ethical obligations to participants: Anonymity and confidentiality  </vt:lpstr>
      <vt:lpstr>Ethical obligations to participants: Protection from harm </vt:lpstr>
      <vt:lpstr>IRB Approval for Human Subjects Research</vt:lpstr>
      <vt:lpstr>Concluding Remarks</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2: Theory Development</dc:title>
  <dc:creator>duncombe</dc:creator>
  <cp:lastModifiedBy>Wehde, Wesley</cp:lastModifiedBy>
  <cp:revision>298</cp:revision>
  <cp:lastPrinted>2011-08-28T19:46:58Z</cp:lastPrinted>
  <dcterms:created xsi:type="dcterms:W3CDTF">2008-08-27T15:06:53Z</dcterms:created>
  <dcterms:modified xsi:type="dcterms:W3CDTF">2025-09-08T22:48:03Z</dcterms:modified>
</cp:coreProperties>
</file>