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258" r:id="rId6"/>
    <p:sldId id="259" r:id="rId7"/>
    <p:sldId id="260" r:id="rId8"/>
    <p:sldId id="261" r:id="rId9"/>
    <p:sldId id="262" r:id="rId10"/>
    <p:sldId id="263"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162" d="100"/>
          <a:sy n="162" d="100"/>
        </p:scale>
        <p:origin x="252"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4/23/2025</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4/23/2025</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4/23/2025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4/23/2025</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4/23/2025</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4/23/2025</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txBody>
          <a:bodyPr/>
          <a:lstStyle/>
          <a:p>
            <a:endParaRPr lang="en-US"/>
          </a:p>
        </p:txBody>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txBody>
          <a:bodyPr/>
          <a:lstStyle/>
          <a:p>
            <a:endParaRPr lang="en-US"/>
          </a:p>
        </p:txBody>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rmAutofit fontScale="90000"/>
          </a:bodyPr>
          <a:lstStyle/>
          <a:p>
            <a:r>
              <a:rPr lang="en-US" sz="4400" dirty="0">
                <a:solidFill>
                  <a:schemeClr val="tx1"/>
                </a:solidFill>
              </a:rPr>
              <a:t>Trapped in America’s Safety Net</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a:normAutofit/>
          </a:bodyPr>
          <a:lstStyle/>
          <a:p>
            <a:pPr>
              <a:spcAft>
                <a:spcPts val="600"/>
              </a:spcAft>
            </a:pPr>
            <a:r>
              <a:rPr lang="en-US" dirty="0">
                <a:solidFill>
                  <a:schemeClr val="tx1"/>
                </a:solidFill>
              </a:rPr>
              <a:t>Ch. 3 &amp; 4</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632BC-3AA4-4903-BE6C-3C455514ECB6}"/>
              </a:ext>
            </a:extLst>
          </p:cNvPr>
          <p:cNvSpPr>
            <a:spLocks noGrp="1"/>
          </p:cNvSpPr>
          <p:nvPr>
            <p:ph type="title"/>
          </p:nvPr>
        </p:nvSpPr>
        <p:spPr/>
        <p:txBody>
          <a:bodyPr/>
          <a:lstStyle/>
          <a:p>
            <a:r>
              <a:rPr lang="en-US" dirty="0"/>
              <a:t>Wage Stagnation</a:t>
            </a:r>
          </a:p>
        </p:txBody>
      </p:sp>
      <p:sp>
        <p:nvSpPr>
          <p:cNvPr id="3" name="Content Placeholder 2">
            <a:extLst>
              <a:ext uri="{FF2B5EF4-FFF2-40B4-BE49-F238E27FC236}">
                <a16:creationId xmlns:a16="http://schemas.microsoft.com/office/drawing/2014/main" id="{5219D624-AE95-4FB6-AAED-0E2D6E6E15BD}"/>
              </a:ext>
            </a:extLst>
          </p:cNvPr>
          <p:cNvSpPr>
            <a:spLocks noGrp="1"/>
          </p:cNvSpPr>
          <p:nvPr>
            <p:ph idx="1"/>
          </p:nvPr>
        </p:nvSpPr>
        <p:spPr/>
        <p:txBody>
          <a:bodyPr>
            <a:normAutofit/>
          </a:bodyPr>
          <a:lstStyle/>
          <a:p>
            <a:r>
              <a:rPr lang="en-US" sz="2800" dirty="0"/>
              <a:t>Huge relatively underdeveloped component</a:t>
            </a:r>
          </a:p>
          <a:p>
            <a:pPr lvl="1"/>
            <a:r>
              <a:rPr lang="en-US" sz="2600" dirty="0"/>
              <a:t>US shift to “knowledge based” economy </a:t>
            </a:r>
          </a:p>
          <a:p>
            <a:pPr lvl="2"/>
            <a:r>
              <a:rPr lang="en-US" sz="2500" dirty="0"/>
              <a:t>Accompanied by labor market concentration for most other jobs</a:t>
            </a:r>
          </a:p>
          <a:p>
            <a:pPr lvl="1"/>
            <a:r>
              <a:rPr lang="en-US" sz="2600" dirty="0"/>
              <a:t>Limited regulation of wages (i.e. minimum wage did not change with the economy – last raise was 11 years ago)</a:t>
            </a:r>
          </a:p>
          <a:p>
            <a:pPr lvl="1"/>
            <a:r>
              <a:rPr lang="en-US" sz="2600" dirty="0"/>
              <a:t>Weak unions</a:t>
            </a:r>
          </a:p>
        </p:txBody>
      </p:sp>
    </p:spTree>
    <p:extLst>
      <p:ext uri="{BB962C8B-B14F-4D97-AF65-F5344CB8AC3E}">
        <p14:creationId xmlns:p14="http://schemas.microsoft.com/office/powerpoint/2010/main" val="386494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1E34-43ED-4EAE-B36F-4311877109B3}"/>
              </a:ext>
            </a:extLst>
          </p:cNvPr>
          <p:cNvSpPr>
            <a:spLocks noGrp="1"/>
          </p:cNvSpPr>
          <p:nvPr>
            <p:ph type="title"/>
          </p:nvPr>
        </p:nvSpPr>
        <p:spPr/>
        <p:txBody>
          <a:bodyPr/>
          <a:lstStyle/>
          <a:p>
            <a:r>
              <a:rPr lang="en-US" dirty="0"/>
              <a:t>Phaseouts, Cliffs and Marginal Tax Rates</a:t>
            </a:r>
          </a:p>
        </p:txBody>
      </p:sp>
      <p:sp>
        <p:nvSpPr>
          <p:cNvPr id="3" name="Content Placeholder 2">
            <a:extLst>
              <a:ext uri="{FF2B5EF4-FFF2-40B4-BE49-F238E27FC236}">
                <a16:creationId xmlns:a16="http://schemas.microsoft.com/office/drawing/2014/main" id="{C4FA06E1-7CBA-4C3A-B315-2D4078853542}"/>
              </a:ext>
            </a:extLst>
          </p:cNvPr>
          <p:cNvSpPr>
            <a:spLocks noGrp="1"/>
          </p:cNvSpPr>
          <p:nvPr>
            <p:ph idx="1"/>
          </p:nvPr>
        </p:nvSpPr>
        <p:spPr/>
        <p:txBody>
          <a:bodyPr>
            <a:normAutofit/>
          </a:bodyPr>
          <a:lstStyle/>
          <a:p>
            <a:r>
              <a:rPr lang="en-US" sz="2400" dirty="0"/>
              <a:t>Campbell compellingly shows those on social assistance pay the highest marginal tax rates – in some cases 100%</a:t>
            </a:r>
          </a:p>
          <a:p>
            <a:pPr lvl="1"/>
            <a:r>
              <a:rPr lang="en-US" sz="2000" dirty="0"/>
              <a:t>The US tax system overall is flat or regressive</a:t>
            </a:r>
          </a:p>
          <a:p>
            <a:pPr lvl="2"/>
            <a:r>
              <a:rPr lang="en-US" sz="2000" dirty="0"/>
              <a:t>Even though income taxes are technically progressive</a:t>
            </a:r>
          </a:p>
          <a:p>
            <a:pPr lvl="3"/>
            <a:r>
              <a:rPr lang="en-US" sz="2000" dirty="0"/>
              <a:t>Tax credits, loopholes, etc. </a:t>
            </a:r>
          </a:p>
          <a:p>
            <a:r>
              <a:rPr lang="en-US" sz="2300" dirty="0"/>
              <a:t>Cliffs occur when ALL benefits are lost by passing an arbitrary threshold</a:t>
            </a:r>
          </a:p>
          <a:p>
            <a:pPr lvl="1"/>
            <a:r>
              <a:rPr lang="en-US" sz="2100" dirty="0"/>
              <a:t>Phaseouts are reductions in benefits over various thresholds</a:t>
            </a:r>
          </a:p>
        </p:txBody>
      </p:sp>
    </p:spTree>
    <p:extLst>
      <p:ext uri="{BB962C8B-B14F-4D97-AF65-F5344CB8AC3E}">
        <p14:creationId xmlns:p14="http://schemas.microsoft.com/office/powerpoint/2010/main" val="3970289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2C761-86A5-4694-A184-E2776B66D49E}"/>
              </a:ext>
            </a:extLst>
          </p:cNvPr>
          <p:cNvSpPr>
            <a:spLocks noGrp="1"/>
          </p:cNvSpPr>
          <p:nvPr>
            <p:ph type="title"/>
          </p:nvPr>
        </p:nvSpPr>
        <p:spPr/>
        <p:txBody>
          <a:bodyPr/>
          <a:lstStyle/>
          <a:p>
            <a:r>
              <a:rPr lang="en-US" dirty="0"/>
              <a:t>Perverse Incentives </a:t>
            </a:r>
          </a:p>
        </p:txBody>
      </p:sp>
      <p:sp>
        <p:nvSpPr>
          <p:cNvPr id="3" name="Content Placeholder 2">
            <a:extLst>
              <a:ext uri="{FF2B5EF4-FFF2-40B4-BE49-F238E27FC236}">
                <a16:creationId xmlns:a16="http://schemas.microsoft.com/office/drawing/2014/main" id="{48F55790-E344-4144-9610-A57C10BB8362}"/>
              </a:ext>
            </a:extLst>
          </p:cNvPr>
          <p:cNvSpPr>
            <a:spLocks noGrp="1"/>
          </p:cNvSpPr>
          <p:nvPr>
            <p:ph idx="1"/>
          </p:nvPr>
        </p:nvSpPr>
        <p:spPr/>
        <p:txBody>
          <a:bodyPr>
            <a:normAutofit/>
          </a:bodyPr>
          <a:lstStyle/>
          <a:p>
            <a:r>
              <a:rPr lang="en-US" sz="2800" dirty="0"/>
              <a:t>Instead of helping lift out of poverty – these policies preserve poverty</a:t>
            </a:r>
          </a:p>
          <a:p>
            <a:pPr lvl="1"/>
            <a:r>
              <a:rPr lang="en-US" sz="2400" dirty="0"/>
              <a:t>Income inequality is a necessary component for some – need someone to look down on</a:t>
            </a:r>
          </a:p>
          <a:p>
            <a:pPr lvl="2"/>
            <a:r>
              <a:rPr lang="en-US" sz="2000" dirty="0"/>
              <a:t>BUT research shows countries with lower income inequality have</a:t>
            </a:r>
          </a:p>
          <a:p>
            <a:pPr lvl="3"/>
            <a:r>
              <a:rPr lang="en-US" sz="2000" dirty="0"/>
              <a:t>Higher standards of living</a:t>
            </a:r>
          </a:p>
          <a:p>
            <a:pPr lvl="3"/>
            <a:r>
              <a:rPr lang="en-US" sz="2000" dirty="0"/>
              <a:t>Are happier </a:t>
            </a:r>
          </a:p>
          <a:p>
            <a:pPr lvl="3"/>
            <a:r>
              <a:rPr lang="en-US" sz="2000" dirty="0"/>
              <a:t>Less depressed</a:t>
            </a:r>
          </a:p>
          <a:p>
            <a:pPr lvl="4"/>
            <a:r>
              <a:rPr lang="en-US" sz="2000" dirty="0"/>
              <a:t>Than countries with high income inequality</a:t>
            </a:r>
          </a:p>
        </p:txBody>
      </p:sp>
    </p:spTree>
    <p:extLst>
      <p:ext uri="{BB962C8B-B14F-4D97-AF65-F5344CB8AC3E}">
        <p14:creationId xmlns:p14="http://schemas.microsoft.com/office/powerpoint/2010/main" val="2528694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FC689-8F95-4C30-8DCE-16F9BE3041D8}"/>
              </a:ext>
            </a:extLst>
          </p:cNvPr>
          <p:cNvSpPr>
            <a:spLocks noGrp="1"/>
          </p:cNvSpPr>
          <p:nvPr>
            <p:ph type="title"/>
          </p:nvPr>
        </p:nvSpPr>
        <p:spPr/>
        <p:txBody>
          <a:bodyPr/>
          <a:lstStyle/>
          <a:p>
            <a:r>
              <a:rPr lang="en-US" dirty="0"/>
              <a:t>Marriage?</a:t>
            </a:r>
          </a:p>
        </p:txBody>
      </p:sp>
      <p:sp>
        <p:nvSpPr>
          <p:cNvPr id="3" name="Content Placeholder 2">
            <a:extLst>
              <a:ext uri="{FF2B5EF4-FFF2-40B4-BE49-F238E27FC236}">
                <a16:creationId xmlns:a16="http://schemas.microsoft.com/office/drawing/2014/main" id="{57480C7C-8D7A-4573-984F-EDB7B29D8217}"/>
              </a:ext>
            </a:extLst>
          </p:cNvPr>
          <p:cNvSpPr>
            <a:spLocks noGrp="1"/>
          </p:cNvSpPr>
          <p:nvPr>
            <p:ph idx="1"/>
          </p:nvPr>
        </p:nvSpPr>
        <p:spPr/>
        <p:txBody>
          <a:bodyPr>
            <a:normAutofit/>
          </a:bodyPr>
          <a:lstStyle/>
          <a:p>
            <a:r>
              <a:rPr lang="en-US" sz="2800" dirty="0"/>
              <a:t>Policy which disincentivizes marriage</a:t>
            </a:r>
          </a:p>
          <a:p>
            <a:pPr lvl="1"/>
            <a:r>
              <a:rPr lang="en-US" sz="2600" dirty="0"/>
              <a:t>Why?</a:t>
            </a:r>
          </a:p>
          <a:p>
            <a:pPr lvl="1"/>
            <a:r>
              <a:rPr lang="en-US" sz="2600" dirty="0"/>
              <a:t>Why might this be a problem?</a:t>
            </a:r>
          </a:p>
          <a:p>
            <a:pPr lvl="2"/>
            <a:r>
              <a:rPr lang="en-US" sz="2500" dirty="0"/>
              <a:t>Culture? Contract? </a:t>
            </a:r>
          </a:p>
        </p:txBody>
      </p:sp>
      <p:pic>
        <p:nvPicPr>
          <p:cNvPr id="6146" name="Picture 2" descr="Marriage Statistics: Do Marriages Really Last? | Betterhelp">
            <a:extLst>
              <a:ext uri="{FF2B5EF4-FFF2-40B4-BE49-F238E27FC236}">
                <a16:creationId xmlns:a16="http://schemas.microsoft.com/office/drawing/2014/main" id="{CFBC1236-EF61-406C-9C4A-360F47D02D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6585" y="4359723"/>
            <a:ext cx="2969093" cy="1978158"/>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same-sex marriage — Men's Vows | Gay Wedding Blog - Relationships, Fashion  &amp; Fitness | MEN'S VOWS">
            <a:extLst>
              <a:ext uri="{FF2B5EF4-FFF2-40B4-BE49-F238E27FC236}">
                <a16:creationId xmlns:a16="http://schemas.microsoft.com/office/drawing/2014/main" id="{616FFA14-8A3E-4556-A04C-145577F227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6585" y="2354152"/>
            <a:ext cx="2969093" cy="1855683"/>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Gay marriage is not about equality but a way of keeping women quiet | Life  and style | The Guardian">
            <a:extLst>
              <a:ext uri="{FF2B5EF4-FFF2-40B4-BE49-F238E27FC236}">
                <a16:creationId xmlns:a16="http://schemas.microsoft.com/office/drawing/2014/main" id="{BD495A58-CA5E-43CD-88D9-4AEE1763ED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6585" y="493394"/>
            <a:ext cx="2969093" cy="1781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583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4B330-9739-4A39-865C-A0C3608CE38F}"/>
              </a:ext>
            </a:extLst>
          </p:cNvPr>
          <p:cNvSpPr>
            <a:spLocks noGrp="1"/>
          </p:cNvSpPr>
          <p:nvPr>
            <p:ph type="title"/>
          </p:nvPr>
        </p:nvSpPr>
        <p:spPr/>
        <p:txBody>
          <a:bodyPr/>
          <a:lstStyle/>
          <a:p>
            <a:r>
              <a:rPr lang="en-US" dirty="0"/>
              <a:t>Solutions</a:t>
            </a:r>
          </a:p>
        </p:txBody>
      </p:sp>
      <p:sp>
        <p:nvSpPr>
          <p:cNvPr id="3" name="Content Placeholder 2">
            <a:extLst>
              <a:ext uri="{FF2B5EF4-FFF2-40B4-BE49-F238E27FC236}">
                <a16:creationId xmlns:a16="http://schemas.microsoft.com/office/drawing/2014/main" id="{2E6AD596-A600-4D41-A2FE-F789B6DACCA2}"/>
              </a:ext>
            </a:extLst>
          </p:cNvPr>
          <p:cNvSpPr>
            <a:spLocks noGrp="1"/>
          </p:cNvSpPr>
          <p:nvPr>
            <p:ph idx="1"/>
          </p:nvPr>
        </p:nvSpPr>
        <p:spPr/>
        <p:txBody>
          <a:bodyPr>
            <a:normAutofit/>
          </a:bodyPr>
          <a:lstStyle/>
          <a:p>
            <a:r>
              <a:rPr lang="en-US" sz="2400" dirty="0"/>
              <a:t>Universal policies – no more means testing</a:t>
            </a:r>
          </a:p>
          <a:p>
            <a:pPr lvl="1"/>
            <a:r>
              <a:rPr lang="en-US" sz="2200" dirty="0"/>
              <a:t>Everyone pays, everyone gets it – like Social Security but without the work requirements</a:t>
            </a:r>
          </a:p>
          <a:p>
            <a:pPr lvl="1"/>
            <a:r>
              <a:rPr lang="en-US" sz="2200" dirty="0"/>
              <a:t>Equality vs. Equity?</a:t>
            </a:r>
          </a:p>
          <a:p>
            <a:r>
              <a:rPr lang="en-US" sz="2400" dirty="0"/>
              <a:t>Tie social welfare and tax policy together</a:t>
            </a:r>
          </a:p>
          <a:p>
            <a:r>
              <a:rPr lang="en-US" sz="2400" dirty="0"/>
              <a:t>Improve conditions for low wage jobs (benefits, wage increases)</a:t>
            </a:r>
          </a:p>
          <a:p>
            <a:endParaRPr lang="en-US" sz="2400" dirty="0"/>
          </a:p>
          <a:p>
            <a:r>
              <a:rPr lang="en-US" sz="2400"/>
              <a:t>Others?</a:t>
            </a:r>
            <a:endParaRPr lang="en-US" sz="2400" dirty="0"/>
          </a:p>
        </p:txBody>
      </p:sp>
    </p:spTree>
    <p:extLst>
      <p:ext uri="{BB962C8B-B14F-4D97-AF65-F5344CB8AC3E}">
        <p14:creationId xmlns:p14="http://schemas.microsoft.com/office/powerpoint/2010/main" val="491701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am's Club is selling 3-tier holiday cakes that look like unicorns -  Business Insider">
            <a:extLst>
              <a:ext uri="{FF2B5EF4-FFF2-40B4-BE49-F238E27FC236}">
                <a16:creationId xmlns:a16="http://schemas.microsoft.com/office/drawing/2014/main" id="{ECC585F4-26E4-4BF2-86DE-7DC233B5A86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28599" y="542925"/>
            <a:ext cx="7696201" cy="5772150"/>
          </a:xfrm>
          <a:prstGeom prst="rect">
            <a:avLst/>
          </a:prstGeom>
          <a:solidFill>
            <a:srgbClr val="FFFFFF"/>
          </a:solidFill>
          <a:ln>
            <a:noFill/>
          </a:ln>
        </p:spPr>
      </p:pic>
      <p:sp>
        <p:nvSpPr>
          <p:cNvPr id="2" name="Title 1">
            <a:extLst>
              <a:ext uri="{FF2B5EF4-FFF2-40B4-BE49-F238E27FC236}">
                <a16:creationId xmlns:a16="http://schemas.microsoft.com/office/drawing/2014/main" id="{8036D9F6-1D57-4FA3-81CC-1DAB5B4FC0A6}"/>
              </a:ext>
            </a:extLst>
          </p:cNvPr>
          <p:cNvSpPr>
            <a:spLocks noGrp="1"/>
          </p:cNvSpPr>
          <p:nvPr>
            <p:ph type="title"/>
          </p:nvPr>
        </p:nvSpPr>
        <p:spPr>
          <a:xfrm>
            <a:off x="8477250" y="603504"/>
            <a:ext cx="3144774" cy="1645920"/>
          </a:xfrm>
        </p:spPr>
        <p:txBody>
          <a:bodyPr anchor="b">
            <a:normAutofit/>
          </a:bodyPr>
          <a:lstStyle/>
          <a:p>
            <a:r>
              <a:rPr lang="en-US" dirty="0"/>
              <a:t>The Place of the Poor</a:t>
            </a:r>
          </a:p>
        </p:txBody>
      </p:sp>
      <p:sp>
        <p:nvSpPr>
          <p:cNvPr id="3" name="Content Placeholder 2">
            <a:extLst>
              <a:ext uri="{FF2B5EF4-FFF2-40B4-BE49-F238E27FC236}">
                <a16:creationId xmlns:a16="http://schemas.microsoft.com/office/drawing/2014/main" id="{259757EF-AACA-4412-81EA-914F55BAE4E1}"/>
              </a:ext>
            </a:extLst>
          </p:cNvPr>
          <p:cNvSpPr>
            <a:spLocks noGrp="1"/>
          </p:cNvSpPr>
          <p:nvPr>
            <p:ph type="body" sz="half" idx="2"/>
          </p:nvPr>
        </p:nvSpPr>
        <p:spPr>
          <a:xfrm>
            <a:off x="8477250" y="2386584"/>
            <a:ext cx="3144774" cy="3511296"/>
          </a:xfrm>
        </p:spPr>
        <p:txBody>
          <a:bodyPr>
            <a:normAutofit/>
          </a:bodyPr>
          <a:lstStyle/>
          <a:p>
            <a:r>
              <a:rPr lang="en-US"/>
              <a:t>Or the 3-tiered social welfare system in more detail</a:t>
            </a:r>
          </a:p>
        </p:txBody>
      </p:sp>
    </p:spTree>
    <p:extLst>
      <p:ext uri="{BB962C8B-B14F-4D97-AF65-F5344CB8AC3E}">
        <p14:creationId xmlns:p14="http://schemas.microsoft.com/office/powerpoint/2010/main" val="1063956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84FC2A7C-B79D-4E0A-86D2-9A91154C9EAF}"/>
              </a:ext>
            </a:extLst>
          </p:cNvPr>
          <p:cNvSpPr>
            <a:spLocks noGrp="1" noChangeArrowheads="1"/>
          </p:cNvSpPr>
          <p:nvPr>
            <p:ph type="ctrTitle"/>
          </p:nvPr>
        </p:nvSpPr>
        <p:spPr bwMode="auto">
          <a:xfrm>
            <a:off x="1629103" y="2244830"/>
            <a:ext cx="8933796" cy="243723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 anchorCtr="0" compatLnSpc="1">
            <a:prstTxWarp prst="textNoShape">
              <a:avLst/>
            </a:prstTxWarp>
            <a:normAutofit fontScale="90000"/>
          </a:bodyPr>
          <a:lstStyle/>
          <a:p>
            <a:pPr marL="0" marR="0" lvl="0" indent="0" defTabSz="914400" rtl="0" eaLnBrk="0" fontAlgn="base" latinLnBrk="0" hangingPunct="0">
              <a:spcBef>
                <a:spcPct val="0"/>
              </a:spcBef>
              <a:spcAft>
                <a:spcPct val="0"/>
              </a:spcAft>
              <a:buClrTx/>
              <a:buSzTx/>
              <a:buFontTx/>
              <a:buNone/>
              <a:tabLst/>
            </a:pPr>
            <a:r>
              <a:rPr kumimoji="0" lang="en-US" altLang="en-US" sz="2400" b="0" i="0" u="none" strike="noStrike" cap="none" normalizeH="0" baseline="0" dirty="0">
                <a:ln>
                  <a:noFill/>
                </a:ln>
                <a:effectLst/>
                <a:latin typeface="Garamond" panose="02020404030301010803" pitchFamily="18" charset="0"/>
              </a:rPr>
              <a:t>A half-century ago, </a:t>
            </a:r>
            <a:r>
              <a:rPr kumimoji="0" lang="en-US" altLang="en-US" sz="2400" b="1" i="0" u="none" strike="noStrike" cap="none" normalizeH="0" baseline="0" dirty="0">
                <a:ln>
                  <a:noFill/>
                </a:ln>
                <a:effectLst/>
                <a:latin typeface="Garamond" panose="02020404030301010803" pitchFamily="18" charset="0"/>
              </a:rPr>
              <a:t>Dr. Martin Luther King, Jr. </a:t>
            </a:r>
            <a:r>
              <a:rPr kumimoji="0" lang="en-US" altLang="en-US" sz="2400" b="0" i="0" u="none" strike="noStrike" cap="none" normalizeH="0" baseline="0" dirty="0">
                <a:ln>
                  <a:noFill/>
                </a:ln>
                <a:effectLst/>
                <a:latin typeface="Garamond" panose="02020404030301010803" pitchFamily="18" charset="0"/>
              </a:rPr>
              <a:t>addressed the stilted rhetoric used use to talk about public spending to promote the social good:</a:t>
            </a:r>
          </a:p>
          <a:p>
            <a:pPr marL="0" marR="0" lvl="0" indent="0" defTabSz="914400" rtl="0" eaLnBrk="0" fontAlgn="base" latinLnBrk="0" hangingPunct="0">
              <a:spcBef>
                <a:spcPct val="0"/>
              </a:spcBef>
              <a:spcAft>
                <a:spcPct val="0"/>
              </a:spcAft>
              <a:buClrTx/>
              <a:buSzTx/>
              <a:buFontTx/>
              <a:buNone/>
              <a:tabLst/>
            </a:pPr>
            <a:r>
              <a:rPr kumimoji="0" lang="en-US" altLang="en-US" sz="2400" b="0" i="0" u="none" strike="noStrike" cap="none" normalizeH="0" baseline="0" dirty="0">
                <a:ln>
                  <a:noFill/>
                </a:ln>
                <a:effectLst/>
                <a:latin typeface="Garamond" panose="02020404030301010803" pitchFamily="18" charset="0"/>
              </a:rPr>
              <a:t>Whenever the government provides opportunities in privileges for white people and rich people they call it “subsidized” when they do it for Negro and poor people they call it “welfare.” The fact that is the everybody in this country lives on welfare. Suburbia was built with federally subsidized credit. And highways that take our white brothers out to the suburbs were built with federally subsidized money to the tune of 90 percent. Everybody is on welfare in this country. The problem is that we all to often have socialism for the rich and rugged free enterprise capitalism for the poor. That’s the problem.</a:t>
            </a:r>
          </a:p>
          <a:p>
            <a:pPr marL="0" marR="0" lvl="0" indent="0" defTabSz="914400" rtl="0" eaLnBrk="0" fontAlgn="base" latinLnBrk="0" hangingPunct="0">
              <a:spcBef>
                <a:spcPct val="0"/>
              </a:spcBef>
              <a:spcAft>
                <a:spcPct val="0"/>
              </a:spcAft>
              <a:buClrTx/>
              <a:buSzTx/>
              <a:buFontTx/>
              <a:buNone/>
              <a:tabLst/>
            </a:pPr>
            <a:r>
              <a:rPr kumimoji="0" lang="en-US" altLang="en-US" sz="2400" b="0" i="0" u="none" strike="noStrike" cap="none" normalizeH="0" baseline="0" dirty="0">
                <a:ln>
                  <a:noFill/>
                </a:ln>
                <a:effectLst/>
                <a:latin typeface="Garamond" panose="02020404030301010803" pitchFamily="18" charset="0"/>
              </a:rPr>
              <a:t>“The Minister to the Valley,” February 23, 1968, From the archives of the SCLC.*</a:t>
            </a:r>
          </a:p>
        </p:txBody>
      </p:sp>
      <p:sp>
        <p:nvSpPr>
          <p:cNvPr id="9" name="Subtitle 2">
            <a:extLst>
              <a:ext uri="{FF2B5EF4-FFF2-40B4-BE49-F238E27FC236}">
                <a16:creationId xmlns:a16="http://schemas.microsoft.com/office/drawing/2014/main" id="{6B90202D-8F34-436C-BA3C-1976ED7CCE69}"/>
              </a:ext>
            </a:extLst>
          </p:cNvPr>
          <p:cNvSpPr>
            <a:spLocks noGrp="1"/>
          </p:cNvSpPr>
          <p:nvPr>
            <p:ph type="subTitle" idx="1"/>
          </p:nvPr>
        </p:nvSpPr>
        <p:spPr>
          <a:xfrm>
            <a:off x="1626053" y="4877271"/>
            <a:ext cx="8936846" cy="457201"/>
          </a:xfrm>
        </p:spPr>
        <p:txBody>
          <a:bodyPr>
            <a:normAutofit fontScale="70000" lnSpcReduction="20000"/>
          </a:bodyPr>
          <a:lstStyle/>
          <a:p>
            <a:r>
              <a:rPr lang="en-US" dirty="0"/>
              <a:t>https://cityobservatory.org/dr-king-socialism-for-the-rich-and-rugged-free-enterprise-capitalism-for-the-poor/</a:t>
            </a:r>
          </a:p>
        </p:txBody>
      </p:sp>
    </p:spTree>
    <p:extLst>
      <p:ext uri="{BB962C8B-B14F-4D97-AF65-F5344CB8AC3E}">
        <p14:creationId xmlns:p14="http://schemas.microsoft.com/office/powerpoint/2010/main" val="292910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F4BD5-FB29-45AE-87EC-24D4B0FF07BE}"/>
              </a:ext>
            </a:extLst>
          </p:cNvPr>
          <p:cNvSpPr>
            <a:spLocks noGrp="1"/>
          </p:cNvSpPr>
          <p:nvPr>
            <p:ph type="title"/>
          </p:nvPr>
        </p:nvSpPr>
        <p:spPr/>
        <p:txBody>
          <a:bodyPr/>
          <a:lstStyle/>
          <a:p>
            <a:r>
              <a:rPr lang="en-US" dirty="0"/>
              <a:t>Means-Tested </a:t>
            </a:r>
          </a:p>
        </p:txBody>
      </p:sp>
      <p:sp>
        <p:nvSpPr>
          <p:cNvPr id="3" name="Content Placeholder 2">
            <a:extLst>
              <a:ext uri="{FF2B5EF4-FFF2-40B4-BE49-F238E27FC236}">
                <a16:creationId xmlns:a16="http://schemas.microsoft.com/office/drawing/2014/main" id="{80969FE9-AD79-4697-8A96-073DF4FF0366}"/>
              </a:ext>
            </a:extLst>
          </p:cNvPr>
          <p:cNvSpPr>
            <a:spLocks noGrp="1"/>
          </p:cNvSpPr>
          <p:nvPr>
            <p:ph idx="1"/>
          </p:nvPr>
        </p:nvSpPr>
        <p:spPr/>
        <p:txBody>
          <a:bodyPr>
            <a:normAutofit/>
          </a:bodyPr>
          <a:lstStyle/>
          <a:p>
            <a:r>
              <a:rPr lang="en-US" sz="3600" dirty="0"/>
              <a:t>Why is this word so important? Have you ever used a means-tested program?</a:t>
            </a:r>
          </a:p>
          <a:p>
            <a:pPr lvl="1"/>
            <a:r>
              <a:rPr lang="en-US" sz="3400" dirty="0"/>
              <a:t>As Campbell notes, most of us will use one at some point. </a:t>
            </a:r>
          </a:p>
          <a:p>
            <a:pPr lvl="1"/>
            <a:r>
              <a:rPr lang="en-US" sz="3400" dirty="0"/>
              <a:t>She uses the word “mainstream”</a:t>
            </a:r>
          </a:p>
          <a:p>
            <a:pPr lvl="2"/>
            <a:r>
              <a:rPr lang="en-US" sz="3300" dirty="0"/>
              <a:t>Why does this matter? </a:t>
            </a:r>
          </a:p>
        </p:txBody>
      </p:sp>
    </p:spTree>
    <p:extLst>
      <p:ext uri="{BB962C8B-B14F-4D97-AF65-F5344CB8AC3E}">
        <p14:creationId xmlns:p14="http://schemas.microsoft.com/office/powerpoint/2010/main" val="1229347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tigma (botany) - Wikipedia">
            <a:extLst>
              <a:ext uri="{FF2B5EF4-FFF2-40B4-BE49-F238E27FC236}">
                <a16:creationId xmlns:a16="http://schemas.microsoft.com/office/drawing/2014/main" id="{D83FEE1A-CEC1-4E5B-B693-94532020A30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9976" y="30190"/>
            <a:ext cx="3402990" cy="4087676"/>
          </a:xfrm>
          <a:prstGeom prst="rect">
            <a:avLst/>
          </a:prstGeom>
          <a:solidFill>
            <a:srgbClr val="FFFFFF"/>
          </a:solidFill>
          <a:ln>
            <a:noFill/>
          </a:ln>
        </p:spPr>
      </p:pic>
      <p:sp>
        <p:nvSpPr>
          <p:cNvPr id="2" name="Title 1">
            <a:extLst>
              <a:ext uri="{FF2B5EF4-FFF2-40B4-BE49-F238E27FC236}">
                <a16:creationId xmlns:a16="http://schemas.microsoft.com/office/drawing/2014/main" id="{BBF61B3F-995F-453D-96C3-425645F0B0C3}"/>
              </a:ext>
            </a:extLst>
          </p:cNvPr>
          <p:cNvSpPr>
            <a:spLocks noGrp="1"/>
          </p:cNvSpPr>
          <p:nvPr>
            <p:ph type="title"/>
          </p:nvPr>
        </p:nvSpPr>
        <p:spPr>
          <a:xfrm>
            <a:off x="8477250" y="603504"/>
            <a:ext cx="3144774" cy="1645920"/>
          </a:xfrm>
        </p:spPr>
        <p:txBody>
          <a:bodyPr anchor="b">
            <a:normAutofit/>
          </a:bodyPr>
          <a:lstStyle/>
          <a:p>
            <a:br>
              <a:rPr lang="en-US" dirty="0"/>
            </a:br>
            <a:r>
              <a:rPr lang="en-US" dirty="0"/>
              <a:t>Stigma</a:t>
            </a:r>
          </a:p>
        </p:txBody>
      </p:sp>
      <p:sp>
        <p:nvSpPr>
          <p:cNvPr id="3" name="Content Placeholder 2">
            <a:extLst>
              <a:ext uri="{FF2B5EF4-FFF2-40B4-BE49-F238E27FC236}">
                <a16:creationId xmlns:a16="http://schemas.microsoft.com/office/drawing/2014/main" id="{FBBD0A1E-299A-4C5D-BA65-674CF31804F1}"/>
              </a:ext>
            </a:extLst>
          </p:cNvPr>
          <p:cNvSpPr>
            <a:spLocks noGrp="1"/>
          </p:cNvSpPr>
          <p:nvPr>
            <p:ph type="body" sz="half" idx="2"/>
          </p:nvPr>
        </p:nvSpPr>
        <p:spPr>
          <a:xfrm>
            <a:off x="8477250" y="2386584"/>
            <a:ext cx="3144774" cy="3511296"/>
          </a:xfrm>
        </p:spPr>
        <p:txBody>
          <a:bodyPr>
            <a:normAutofit/>
          </a:bodyPr>
          <a:lstStyle/>
          <a:p>
            <a:r>
              <a:rPr lang="en-US"/>
              <a:t>Even Dave draws a line</a:t>
            </a:r>
          </a:p>
          <a:p>
            <a:pPr lvl="1"/>
            <a:r>
              <a:rPr lang="en-US" sz="1800"/>
              <a:t>Why? </a:t>
            </a:r>
          </a:p>
          <a:p>
            <a:pPr lvl="1"/>
            <a:r>
              <a:rPr lang="en-US" sz="1800"/>
              <a:t>Policy Design -&gt; psychological effects</a:t>
            </a:r>
          </a:p>
          <a:p>
            <a:pPr lvl="2"/>
            <a:r>
              <a:rPr lang="en-US" sz="1800"/>
              <a:t>NOT DESERVING (Social Construction)</a:t>
            </a:r>
          </a:p>
        </p:txBody>
      </p:sp>
      <p:pic>
        <p:nvPicPr>
          <p:cNvPr id="3078" name="Picture 6" descr="5 Steps to Reduce Stigma About Mental Illness | Psychology Today">
            <a:extLst>
              <a:ext uri="{FF2B5EF4-FFF2-40B4-BE49-F238E27FC236}">
                <a16:creationId xmlns:a16="http://schemas.microsoft.com/office/drawing/2014/main" id="{352617A6-FC89-4FCA-B1CF-AD7EB66AA9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2637" y="2249424"/>
            <a:ext cx="4058595" cy="4295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269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DFA6F-4603-4404-8AD1-7E61E61A3A26}"/>
              </a:ext>
            </a:extLst>
          </p:cNvPr>
          <p:cNvSpPr>
            <a:spLocks noGrp="1"/>
          </p:cNvSpPr>
          <p:nvPr>
            <p:ph type="title"/>
          </p:nvPr>
        </p:nvSpPr>
        <p:spPr/>
        <p:txBody>
          <a:bodyPr/>
          <a:lstStyle/>
          <a:p>
            <a:r>
              <a:rPr lang="en-US" dirty="0"/>
              <a:t>Churning – going without coverage for a period</a:t>
            </a:r>
          </a:p>
        </p:txBody>
      </p:sp>
      <p:sp>
        <p:nvSpPr>
          <p:cNvPr id="3" name="Content Placeholder 2">
            <a:extLst>
              <a:ext uri="{FF2B5EF4-FFF2-40B4-BE49-F238E27FC236}">
                <a16:creationId xmlns:a16="http://schemas.microsoft.com/office/drawing/2014/main" id="{15D5C960-4645-4A44-A06C-E60DED98FCA6}"/>
              </a:ext>
            </a:extLst>
          </p:cNvPr>
          <p:cNvSpPr>
            <a:spLocks noGrp="1"/>
          </p:cNvSpPr>
          <p:nvPr>
            <p:ph idx="1"/>
          </p:nvPr>
        </p:nvSpPr>
        <p:spPr/>
        <p:txBody>
          <a:bodyPr>
            <a:normAutofit/>
          </a:bodyPr>
          <a:lstStyle/>
          <a:p>
            <a:r>
              <a:rPr lang="en-US" sz="3200" dirty="0"/>
              <a:t>Hello – I might go uninsured this year as </a:t>
            </a:r>
            <a:r>
              <a:rPr lang="en-US" sz="3200"/>
              <a:t>I transition from ETSU to TTU.</a:t>
            </a:r>
            <a:endParaRPr lang="en-US" sz="3000" dirty="0"/>
          </a:p>
          <a:p>
            <a:pPr lvl="1"/>
            <a:r>
              <a:rPr lang="en-US" sz="3000" dirty="0"/>
              <a:t>Between jobs -&gt; no insurance.</a:t>
            </a:r>
          </a:p>
        </p:txBody>
      </p:sp>
      <p:pic>
        <p:nvPicPr>
          <p:cNvPr id="4098" name="Picture 2" descr="Making Butter at Home, Like Our Grandparents - Ask a Prepper">
            <a:extLst>
              <a:ext uri="{FF2B5EF4-FFF2-40B4-BE49-F238E27FC236}">
                <a16:creationId xmlns:a16="http://schemas.microsoft.com/office/drawing/2014/main" id="{8A0A4E0E-F03D-4C45-B0DF-A416D02790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6044" y="4022495"/>
            <a:ext cx="5262617" cy="2335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679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05F7E-7FE0-4914-9178-62EE33326A57}"/>
              </a:ext>
            </a:extLst>
          </p:cNvPr>
          <p:cNvSpPr>
            <a:spLocks noGrp="1"/>
          </p:cNvSpPr>
          <p:nvPr>
            <p:ph type="title"/>
          </p:nvPr>
        </p:nvSpPr>
        <p:spPr/>
        <p:txBody>
          <a:bodyPr/>
          <a:lstStyle/>
          <a:p>
            <a:r>
              <a:rPr lang="en-US" dirty="0"/>
              <a:t>Political Framing of Welfare as Expensive</a:t>
            </a:r>
          </a:p>
        </p:txBody>
      </p:sp>
      <p:sp>
        <p:nvSpPr>
          <p:cNvPr id="3" name="Content Placeholder 2">
            <a:extLst>
              <a:ext uri="{FF2B5EF4-FFF2-40B4-BE49-F238E27FC236}">
                <a16:creationId xmlns:a16="http://schemas.microsoft.com/office/drawing/2014/main" id="{E196899F-A927-4C4E-8A1E-652DA7A37064}"/>
              </a:ext>
            </a:extLst>
          </p:cNvPr>
          <p:cNvSpPr>
            <a:spLocks noGrp="1"/>
          </p:cNvSpPr>
          <p:nvPr>
            <p:ph idx="1"/>
          </p:nvPr>
        </p:nvSpPr>
        <p:spPr/>
        <p:txBody>
          <a:bodyPr>
            <a:normAutofit/>
          </a:bodyPr>
          <a:lstStyle/>
          <a:p>
            <a:r>
              <a:rPr lang="en-US" sz="2800" dirty="0"/>
              <a:t>Just is NOT true for means tested programs</a:t>
            </a:r>
          </a:p>
          <a:p>
            <a:pPr lvl="1"/>
            <a:r>
              <a:rPr lang="en-US" sz="2600" dirty="0"/>
              <a:t>Only Medicaid even approaches “expensive”</a:t>
            </a:r>
          </a:p>
          <a:p>
            <a:pPr lvl="1"/>
            <a:r>
              <a:rPr lang="en-US" sz="2600" dirty="0"/>
              <a:t>Defense spending 2013 was ~$640 billion</a:t>
            </a:r>
          </a:p>
          <a:p>
            <a:pPr lvl="2"/>
            <a:r>
              <a:rPr lang="en-US" sz="2500" dirty="0"/>
              <a:t>That’s literally off the chart that Campbell presents for social insurance, assistance, and tax expenditures</a:t>
            </a:r>
          </a:p>
        </p:txBody>
      </p:sp>
    </p:spTree>
    <p:extLst>
      <p:ext uri="{BB962C8B-B14F-4D97-AF65-F5344CB8AC3E}">
        <p14:creationId xmlns:p14="http://schemas.microsoft.com/office/powerpoint/2010/main" val="2134841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1EBB3-6510-4998-833B-68069F96A014}"/>
              </a:ext>
            </a:extLst>
          </p:cNvPr>
          <p:cNvSpPr>
            <a:spLocks noGrp="1"/>
          </p:cNvSpPr>
          <p:nvPr>
            <p:ph type="title"/>
          </p:nvPr>
        </p:nvSpPr>
        <p:spPr/>
        <p:txBody>
          <a:bodyPr/>
          <a:lstStyle/>
          <a:p>
            <a:r>
              <a:rPr lang="en-US" dirty="0"/>
              <a:t>Private Welfare</a:t>
            </a:r>
          </a:p>
        </p:txBody>
      </p:sp>
      <p:sp>
        <p:nvSpPr>
          <p:cNvPr id="3" name="Content Placeholder 2">
            <a:extLst>
              <a:ext uri="{FF2B5EF4-FFF2-40B4-BE49-F238E27FC236}">
                <a16:creationId xmlns:a16="http://schemas.microsoft.com/office/drawing/2014/main" id="{10C7480B-4252-4D70-A8D5-28954B513A6E}"/>
              </a:ext>
            </a:extLst>
          </p:cNvPr>
          <p:cNvSpPr>
            <a:spLocks noGrp="1"/>
          </p:cNvSpPr>
          <p:nvPr>
            <p:ph idx="1"/>
          </p:nvPr>
        </p:nvSpPr>
        <p:spPr/>
        <p:txBody>
          <a:bodyPr>
            <a:normAutofit/>
          </a:bodyPr>
          <a:lstStyle/>
          <a:p>
            <a:r>
              <a:rPr lang="en-US" sz="2400" dirty="0"/>
              <a:t>Is expensive – Campbell’s insurance for her family is 30% more than a minimum wage worker makes in a year</a:t>
            </a:r>
          </a:p>
          <a:p>
            <a:endParaRPr lang="en-US" sz="2400" dirty="0"/>
          </a:p>
          <a:p>
            <a:r>
              <a:rPr lang="en-US" sz="2400" dirty="0"/>
              <a:t>Creates limited economic mobility – once you get a benefitted job you are unlikely to leave</a:t>
            </a:r>
          </a:p>
          <a:p>
            <a:pPr lvl="1"/>
            <a:r>
              <a:rPr lang="en-US" sz="2200" dirty="0"/>
              <a:t>Job lock – too scared to leave because lose benefits</a:t>
            </a:r>
          </a:p>
        </p:txBody>
      </p:sp>
      <p:pic>
        <p:nvPicPr>
          <p:cNvPr id="5122" name="Picture 2" descr="200+ Free Locked &amp; Lock Vectors - Pixabay">
            <a:extLst>
              <a:ext uri="{FF2B5EF4-FFF2-40B4-BE49-F238E27FC236}">
                <a16:creationId xmlns:a16="http://schemas.microsoft.com/office/drawing/2014/main" id="{A3E364D1-21FD-4304-BE04-882DD50327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3014" y="4082877"/>
            <a:ext cx="1660883" cy="1869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2340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5665F-0C5C-4A22-B529-7F138321BD00}"/>
              </a:ext>
            </a:extLst>
          </p:cNvPr>
          <p:cNvSpPr>
            <a:spLocks noGrp="1"/>
          </p:cNvSpPr>
          <p:nvPr>
            <p:ph type="title"/>
          </p:nvPr>
        </p:nvSpPr>
        <p:spPr/>
        <p:txBody>
          <a:bodyPr/>
          <a:lstStyle/>
          <a:p>
            <a:r>
              <a:rPr lang="en-US" dirty="0"/>
              <a:t>Long Term Care – still a problem</a:t>
            </a:r>
          </a:p>
        </p:txBody>
      </p:sp>
      <p:sp>
        <p:nvSpPr>
          <p:cNvPr id="3" name="Content Placeholder 2">
            <a:extLst>
              <a:ext uri="{FF2B5EF4-FFF2-40B4-BE49-F238E27FC236}">
                <a16:creationId xmlns:a16="http://schemas.microsoft.com/office/drawing/2014/main" id="{F35C255F-ECCE-471D-8DFF-B657E7FDDC1A}"/>
              </a:ext>
            </a:extLst>
          </p:cNvPr>
          <p:cNvSpPr>
            <a:spLocks noGrp="1"/>
          </p:cNvSpPr>
          <p:nvPr>
            <p:ph idx="1"/>
          </p:nvPr>
        </p:nvSpPr>
        <p:spPr/>
        <p:txBody>
          <a:bodyPr>
            <a:normAutofit/>
          </a:bodyPr>
          <a:lstStyle/>
          <a:p>
            <a:r>
              <a:rPr lang="en-US" sz="2800" dirty="0"/>
              <a:t>Even for Andrea – in the most privileged tier</a:t>
            </a:r>
          </a:p>
          <a:p>
            <a:pPr lvl="1"/>
            <a:r>
              <a:rPr lang="en-US" sz="2400" dirty="0"/>
              <a:t>Why? </a:t>
            </a:r>
          </a:p>
          <a:p>
            <a:pPr lvl="2"/>
            <a:r>
              <a:rPr lang="en-US" sz="2400" dirty="0"/>
              <a:t>Lack of political will</a:t>
            </a:r>
          </a:p>
          <a:p>
            <a:pPr lvl="2"/>
            <a:r>
              <a:rPr lang="en-US" sz="2400" dirty="0"/>
              <a:t>Humans are bad at planning for/expecting the future</a:t>
            </a:r>
          </a:p>
          <a:p>
            <a:pPr lvl="3"/>
            <a:r>
              <a:rPr lang="en-US" sz="2400" dirty="0"/>
              <a:t>Optimism bias </a:t>
            </a:r>
          </a:p>
        </p:txBody>
      </p:sp>
    </p:spTree>
    <p:extLst>
      <p:ext uri="{BB962C8B-B14F-4D97-AF65-F5344CB8AC3E}">
        <p14:creationId xmlns:p14="http://schemas.microsoft.com/office/powerpoint/2010/main" val="30831220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2.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otalTime>75</TotalTime>
  <Words>652</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Garamond</vt:lpstr>
      <vt:lpstr>SavonVTI</vt:lpstr>
      <vt:lpstr>Trapped in America’s Safety Net</vt:lpstr>
      <vt:lpstr>The Place of the Poor</vt:lpstr>
      <vt:lpstr>A half-century ago, Dr. Martin Luther King, Jr. addressed the stilted rhetoric used use to talk about public spending to promote the social good: Whenever the government provides opportunities in privileges for white people and rich people they call it “subsidized” when they do it for Negro and poor people they call it “welfare.” The fact that is the everybody in this country lives on welfare. Suburbia was built with federally subsidized credit. And highways that take our white brothers out to the suburbs were built with federally subsidized money to the tune of 90 percent. Everybody is on welfare in this country. The problem is that we all to often have socialism for the rich and rugged free enterprise capitalism for the poor. That’s the problem. “The Minister to the Valley,” February 23, 1968, From the archives of the SCLC.*</vt:lpstr>
      <vt:lpstr>Means-Tested </vt:lpstr>
      <vt:lpstr> Stigma</vt:lpstr>
      <vt:lpstr>Churning – going without coverage for a period</vt:lpstr>
      <vt:lpstr>Political Framing of Welfare as Expensive</vt:lpstr>
      <vt:lpstr>Private Welfare</vt:lpstr>
      <vt:lpstr>Long Term Care – still a problem</vt:lpstr>
      <vt:lpstr>Wage Stagnation</vt:lpstr>
      <vt:lpstr>Phaseouts, Cliffs and Marginal Tax Rates</vt:lpstr>
      <vt:lpstr>Perverse Incentives </vt:lpstr>
      <vt:lpstr>Marriage?</vt:lpstr>
      <vt:lpstr>Solutions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Trapped in America’s Safety Net</dc:title>
  <dc:creator>Wehde, Wesley</dc:creator>
  <cp:lastModifiedBy>Wehde, Wesley</cp:lastModifiedBy>
  <cp:revision>6</cp:revision>
  <dcterms:created xsi:type="dcterms:W3CDTF">2020-10-22T21:51:39Z</dcterms:created>
  <dcterms:modified xsi:type="dcterms:W3CDTF">2025-04-23T18:51:25Z</dcterms:modified>
</cp:coreProperties>
</file>