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4"/>
  </p:sldMasterIdLst>
  <p:sldIdLst>
    <p:sldId id="257" r:id="rId5"/>
    <p:sldId id="258" r:id="rId6"/>
    <p:sldId id="259" r:id="rId7"/>
    <p:sldId id="260" r:id="rId8"/>
    <p:sldId id="261" r:id="rId9"/>
    <p:sldId id="278" r:id="rId10"/>
    <p:sldId id="262" r:id="rId11"/>
    <p:sldId id="263" r:id="rId12"/>
    <p:sldId id="264" r:id="rId13"/>
    <p:sldId id="265" r:id="rId14"/>
    <p:sldId id="266" r:id="rId15"/>
    <p:sldId id="267" r:id="rId16"/>
    <p:sldId id="279" r:id="rId17"/>
    <p:sldId id="268" r:id="rId18"/>
    <p:sldId id="269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62" d="100"/>
          <a:sy n="162" d="100"/>
        </p:scale>
        <p:origin x="252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4/28/2025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4/28/2025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cbo.gov/publication/61184#:~:text=Discretionary%20outlays%20by%20the%20federal%20government%20totaled%20%241.8%20trillion%20in%202024." TargetMode="Externa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ct image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2197" y="10"/>
            <a:ext cx="12191980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chemeClr val="tx1"/>
                </a:solidFill>
              </a:rPr>
              <a:t>Trapped in America’s Safety Net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Ch. 5 &amp; 6</a:t>
            </a: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DC804-746A-4927-85A9-A0C138393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FEDERALISM!? GOOD? BAD?!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E83A8-DCCF-4E4B-AB4D-E5AF1801D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Bad – well for social policy</a:t>
            </a:r>
          </a:p>
          <a:p>
            <a:r>
              <a:rPr lang="en-US" sz="3600" dirty="0"/>
              <a:t>This is the thesis of Ch. 5</a:t>
            </a:r>
          </a:p>
        </p:txBody>
      </p:sp>
    </p:spTree>
    <p:extLst>
      <p:ext uri="{BB962C8B-B14F-4D97-AF65-F5344CB8AC3E}">
        <p14:creationId xmlns:p14="http://schemas.microsoft.com/office/powerpoint/2010/main" val="136801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97627-F35E-40AF-8241-505423AF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Federalism bad for social policy?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B7E5-9D57-43F2-BEE2-67345EFD9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How does social policy differ from say economic development or higher education policy?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E20D40-83A3-76EC-5178-733AE5F954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39" t="33460" r="50000" b="28925"/>
          <a:stretch/>
        </p:blipFill>
        <p:spPr>
          <a:xfrm>
            <a:off x="3196683" y="2970684"/>
            <a:ext cx="5798634" cy="3357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1850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FEC37-007A-44C0-960C-405270DBF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7F469-FCA1-4262-8218-9C46D477E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 highlighted it on the previous slide – since writing of her book many more states have expanded or will expand Medicaid – 24 had not as of writing now only 10 have not</a:t>
            </a:r>
          </a:p>
          <a:p>
            <a:pPr lvl="1"/>
            <a:r>
              <a:rPr lang="en-US" sz="1800" dirty="0"/>
              <a:t>TX is still one of those that has not expanded</a:t>
            </a:r>
          </a:p>
          <a:p>
            <a:pPr lvl="1"/>
            <a:r>
              <a:rPr lang="en-US" sz="2000" dirty="0"/>
              <a:t>What other states have not? Why?</a:t>
            </a:r>
          </a:p>
          <a:p>
            <a:pPr lvl="1"/>
            <a:r>
              <a:rPr lang="en-US" sz="2000" dirty="0"/>
              <a:t>Why have so many of the initial hold outs expanded?</a:t>
            </a:r>
          </a:p>
          <a:p>
            <a:pPr lvl="1"/>
            <a:endParaRPr lang="en-US" sz="2000" dirty="0"/>
          </a:p>
          <a:p>
            <a:r>
              <a:rPr lang="en-US" sz="2200" dirty="0"/>
              <a:t>As you read, pay attention to where TX or your home state is on the charts.</a:t>
            </a:r>
          </a:p>
        </p:txBody>
      </p:sp>
    </p:spTree>
    <p:extLst>
      <p:ext uri="{BB962C8B-B14F-4D97-AF65-F5344CB8AC3E}">
        <p14:creationId xmlns:p14="http://schemas.microsoft.com/office/powerpoint/2010/main" val="1871611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7C186-CF1D-4955-A757-E4F0CE9E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Tennessee gets a callout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4EE1C-ABA5-42D3-8090-9EBA05F6D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supporting the LEAST amount of Home based Long term Social Services or Long Term Care as of 2010</a:t>
            </a:r>
          </a:p>
          <a:p>
            <a:pPr lvl="1"/>
            <a:r>
              <a:rPr lang="en-US" sz="2200" dirty="0"/>
              <a:t>Did increase as she notes but was literally 0 hours per day before.</a:t>
            </a:r>
          </a:p>
          <a:p>
            <a:pPr lvl="1"/>
            <a:r>
              <a:rPr lang="en-US" sz="2200" dirty="0"/>
              <a:t>From my reading (and you can never be certain as you know from </a:t>
            </a:r>
            <a:r>
              <a:rPr lang="en-US" sz="2200" dirty="0" err="1"/>
              <a:t>th</a:t>
            </a:r>
            <a:r>
              <a:rPr lang="en-US" sz="2200" dirty="0"/>
              <a:t> book) it is just over 7 hours a day now</a:t>
            </a:r>
          </a:p>
          <a:p>
            <a:r>
              <a:rPr lang="en-US" sz="2400" dirty="0"/>
              <a:t>“What happens in the stingiest states?”</a:t>
            </a:r>
          </a:p>
          <a:p>
            <a:pPr lvl="1"/>
            <a:r>
              <a:rPr lang="en-US" sz="2200" dirty="0"/>
              <a:t>People FLEE – literally flee</a:t>
            </a:r>
          </a:p>
        </p:txBody>
      </p:sp>
    </p:spTree>
    <p:extLst>
      <p:ext uri="{BB962C8B-B14F-4D97-AF65-F5344CB8AC3E}">
        <p14:creationId xmlns:p14="http://schemas.microsoft.com/office/powerpoint/2010/main" val="403485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5463F-B70F-4646-B6F1-062EF812A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does the example of Tennessee’s Long Term Care Policy demonstrate elements of the ACF?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77583-58EF-4D39-87AB-86770FB1D6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are the coalitions? </a:t>
            </a:r>
          </a:p>
          <a:p>
            <a:r>
              <a:rPr lang="en-US" sz="3200" dirty="0"/>
              <a:t>Is there evidence of policy learning? </a:t>
            </a:r>
          </a:p>
          <a:p>
            <a:r>
              <a:rPr lang="en-US" sz="3200" dirty="0"/>
              <a:t>How did policy change come about?</a:t>
            </a:r>
          </a:p>
        </p:txBody>
      </p:sp>
    </p:spTree>
    <p:extLst>
      <p:ext uri="{BB962C8B-B14F-4D97-AF65-F5344CB8AC3E}">
        <p14:creationId xmlns:p14="http://schemas.microsoft.com/office/powerpoint/2010/main" val="30963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FF4E7-6EE1-4086-B232-C5C75F0E8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Inequity in Roots of Racism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FBADA-1FAE-4D92-8DDE-E05C7B6A04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There is no way to understand modern US policy without understanding racism</a:t>
            </a:r>
          </a:p>
          <a:p>
            <a:r>
              <a:rPr lang="en-US" sz="3200" dirty="0"/>
              <a:t>These policies are limited and were designed to keep out Black Americans because they were viewed as undeserving when the policies were created</a:t>
            </a:r>
          </a:p>
          <a:p>
            <a:pPr lvl="1"/>
            <a:r>
              <a:rPr lang="en-US" sz="3000" dirty="0"/>
              <a:t>These policies have not changed much because these views have not changed much</a:t>
            </a:r>
          </a:p>
        </p:txBody>
      </p:sp>
    </p:spTree>
    <p:extLst>
      <p:ext uri="{BB962C8B-B14F-4D97-AF65-F5344CB8AC3E}">
        <p14:creationId xmlns:p14="http://schemas.microsoft.com/office/powerpoint/2010/main" val="82958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98FB-A911-4F7D-BB3E-59E4E758F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 anchor="ctr">
            <a:normAutofit/>
          </a:bodyPr>
          <a:lstStyle/>
          <a:p>
            <a:r>
              <a:rPr lang="en-US" dirty="0"/>
              <a:t>What about taxes?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0B024-FFD4-44DF-86E5-E48B56A5D5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Campbell discusses differing tax credits – fails to mention differing taxes</a:t>
            </a:r>
          </a:p>
          <a:p>
            <a:pPr lvl="1"/>
            <a:r>
              <a:rPr lang="en-US" sz="2400" dirty="0"/>
              <a:t>I.e. Tennessee, Texas, and a few other states have 0 income tax – how might this play into these conversations?</a:t>
            </a:r>
          </a:p>
          <a:p>
            <a:pPr lvl="1"/>
            <a:r>
              <a:rPr lang="en-US" sz="2400" dirty="0"/>
              <a:t>Are income taxes regressive or progressive in general?</a:t>
            </a:r>
          </a:p>
        </p:txBody>
      </p:sp>
      <p:pic>
        <p:nvPicPr>
          <p:cNvPr id="1028" name="Picture 4" descr="2020 State Individual Income Tax Rates and Brackets, 2020 state individual income taxes, 2020 state income tax rates, 2020 state income tax">
            <a:extLst>
              <a:ext uri="{FF2B5EF4-FFF2-40B4-BE49-F238E27FC236}">
                <a16:creationId xmlns:a16="http://schemas.microsoft.com/office/drawing/2014/main" id="{52D4DEBC-18FE-466A-B3C6-8D91A4C11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8531" y="2103120"/>
            <a:ext cx="4449898" cy="374904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16778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06E8D-BB11-4A3A-A9BB-4ABAB30CB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C7448-4C03-476D-BC70-86CF5E5D3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Campbell even uses the explicit language of policy analysis – in reference to the federalism of social policy</a:t>
            </a:r>
          </a:p>
          <a:p>
            <a:pPr lvl="1"/>
            <a:r>
              <a:rPr lang="en-US" sz="2200" dirty="0"/>
              <a:t>Evaluates Responsiveness, Innovation, Efficiency, Choice</a:t>
            </a:r>
          </a:p>
          <a:p>
            <a:pPr lvl="2"/>
            <a:r>
              <a:rPr lang="en-US" sz="2100" dirty="0"/>
              <a:t>Fails on all 4 fronts </a:t>
            </a:r>
          </a:p>
          <a:p>
            <a:pPr lvl="3"/>
            <a:r>
              <a:rPr lang="en-US" sz="2100" dirty="0"/>
              <a:t>State controlled social policy is NOT more responsive – i.e. states that need more social assistance do not provide it</a:t>
            </a:r>
          </a:p>
          <a:p>
            <a:pPr lvl="3"/>
            <a:r>
              <a:rPr lang="en-US" sz="2100" dirty="0"/>
              <a:t>It CAN BE innovative – but not always in a good way</a:t>
            </a:r>
          </a:p>
          <a:p>
            <a:pPr lvl="3"/>
            <a:r>
              <a:rPr lang="en-US" sz="2100" dirty="0"/>
              <a:t>Not efficient – really just causes “race to the bottom”</a:t>
            </a:r>
          </a:p>
          <a:p>
            <a:pPr lvl="3"/>
            <a:r>
              <a:rPr lang="en-US" sz="2100" dirty="0"/>
              <a:t>CHOICE IS AN ILLUSION </a:t>
            </a:r>
          </a:p>
          <a:p>
            <a:pPr lvl="3"/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99532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D9B75-054F-4BDA-AE61-967E5143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Campbell’s Final Argument in Ch.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BA4F-0B32-4057-9909-7897231A0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Is that better social insurance and assistance would</a:t>
            </a:r>
          </a:p>
          <a:p>
            <a:pPr lvl="1"/>
            <a:r>
              <a:rPr lang="en-US" sz="2400" dirty="0"/>
              <a:t>Improve health outcomes which would improve education and job outcomes, productivity, reduce indigent care spending at hospitals and just in general actually COST less than what we currently spend</a:t>
            </a:r>
          </a:p>
        </p:txBody>
      </p:sp>
    </p:spTree>
    <p:extLst>
      <p:ext uri="{BB962C8B-B14F-4D97-AF65-F5344CB8AC3E}">
        <p14:creationId xmlns:p14="http://schemas.microsoft.com/office/powerpoint/2010/main" val="3612934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6FB1-41E7-44B2-92C7-F63050DC8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Argument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350F6-43AF-43ED-9E90-9D0F59C9F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There is PROBABLY no escape for them </a:t>
            </a:r>
          </a:p>
          <a:p>
            <a:pPr lvl="1"/>
            <a:r>
              <a:rPr lang="en-US" sz="2000" dirty="0"/>
              <a:t>Medicare is not enough</a:t>
            </a:r>
          </a:p>
          <a:p>
            <a:pPr lvl="1"/>
            <a:r>
              <a:rPr lang="en-US" sz="2000" dirty="0"/>
              <a:t>Private insurance if Dave got a job with benefits wouldn’t be enough and the ACA exchange policies won’t either</a:t>
            </a:r>
          </a:p>
          <a:p>
            <a:pPr lvl="1"/>
            <a:r>
              <a:rPr lang="en-US" sz="2000" dirty="0"/>
              <a:t>Litigation? Pipe dream </a:t>
            </a:r>
          </a:p>
          <a:p>
            <a:pPr lvl="1"/>
            <a:r>
              <a:rPr lang="en-US" sz="2000" dirty="0"/>
              <a:t>Divorce? THAT SHOULDN’T EVEN BE AN OPTION ARE YOU KIDDING ME</a:t>
            </a:r>
          </a:p>
          <a:p>
            <a:pPr lvl="1"/>
            <a:r>
              <a:rPr lang="en-US" sz="2000" dirty="0"/>
              <a:t>Working Disabled Program in Cal – Nope not eligible</a:t>
            </a:r>
          </a:p>
        </p:txBody>
      </p:sp>
    </p:spTree>
    <p:extLst>
      <p:ext uri="{BB962C8B-B14F-4D97-AF65-F5344CB8AC3E}">
        <p14:creationId xmlns:p14="http://schemas.microsoft.com/office/powerpoint/2010/main" val="1226656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0B416-D601-4497-9DBD-4FFE1A4E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Universal policy is Best policy (mostly/often/caveated when necessary but not here)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FBDDF-03BD-4B37-AC6E-38158E76A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Universal health insurance would help them the most </a:t>
            </a:r>
          </a:p>
          <a:p>
            <a:pPr lvl="1"/>
            <a:r>
              <a:rPr lang="en-US" sz="2000" dirty="0"/>
              <a:t>Unfortunately, very few political candidates (and no major party) supports this policy option</a:t>
            </a:r>
          </a:p>
        </p:txBody>
      </p:sp>
    </p:spTree>
    <p:extLst>
      <p:ext uri="{BB962C8B-B14F-4D97-AF65-F5344CB8AC3E}">
        <p14:creationId xmlns:p14="http://schemas.microsoft.com/office/powerpoint/2010/main" val="707335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13ED0-DC74-4D08-B813-50B89CAB3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feedback effects exist from universal policy design?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97D3F-1FDE-4B66-85FB-8A7D3F3BA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How are these different from targeted policy design feedbacks?</a:t>
            </a:r>
          </a:p>
        </p:txBody>
      </p:sp>
    </p:spTree>
    <p:extLst>
      <p:ext uri="{BB962C8B-B14F-4D97-AF65-F5344CB8AC3E}">
        <p14:creationId xmlns:p14="http://schemas.microsoft.com/office/powerpoint/2010/main" val="1739645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B9438-F7EE-4D42-9974-BC9969D10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Germany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DB906-88DD-401E-B184-CE2AB9C9F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Less than 2% tax split between employee and employer – guarantees LTC through either institution based or cash assistance for home healthcare for disabled individuals</a:t>
            </a:r>
          </a:p>
          <a:p>
            <a:pPr lvl="1"/>
            <a:r>
              <a:rPr lang="en-US" sz="2200" dirty="0"/>
              <a:t>I would LOVE to pay 1% more in taxes to guarantee that if I am disabled tomorrow I could have access to healthcare and support services I would need </a:t>
            </a:r>
          </a:p>
          <a:p>
            <a:pPr lvl="2"/>
            <a:r>
              <a:rPr lang="en-US" sz="2100" dirty="0"/>
              <a:t>But also if I’m never disabled – totally fine!</a:t>
            </a:r>
          </a:p>
        </p:txBody>
      </p:sp>
    </p:spTree>
    <p:extLst>
      <p:ext uri="{BB962C8B-B14F-4D97-AF65-F5344CB8AC3E}">
        <p14:creationId xmlns:p14="http://schemas.microsoft.com/office/powerpoint/2010/main" val="2074345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ECD71-1A1B-495E-8A98-1F4AD0D2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system isn’t cheaper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74AFD9-FF20-4CEC-B93F-A85A6A3C8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And if anyone tells you it is they are either 1) lying or 2) using data poorly/maliciously</a:t>
            </a:r>
          </a:p>
          <a:p>
            <a:pPr lvl="1"/>
            <a:r>
              <a:rPr lang="en-US" sz="2000" dirty="0"/>
              <a:t>People who say it is cheaper often focus on what our GOVERNMENT SPENDS</a:t>
            </a:r>
          </a:p>
          <a:p>
            <a:pPr lvl="2"/>
            <a:r>
              <a:rPr lang="en-US" sz="1900" dirty="0"/>
              <a:t>But that negates just how much individuals and their employers spend</a:t>
            </a:r>
          </a:p>
          <a:p>
            <a:pPr lvl="2"/>
            <a:r>
              <a:rPr lang="en-US" sz="1900" dirty="0"/>
              <a:t>So yeah our government might spend less but the services/insurance cost A LOT </a:t>
            </a:r>
          </a:p>
          <a:p>
            <a:pPr lvl="3"/>
            <a:r>
              <a:rPr lang="en-US" sz="1900" dirty="0"/>
              <a:t>And if the government provided it all – we’d spend less </a:t>
            </a:r>
          </a:p>
          <a:p>
            <a:pPr lvl="4"/>
            <a:r>
              <a:rPr lang="en-US" sz="1900" dirty="0"/>
              <a:t>Think about how much buying power the US government would have for its almost 330 million residents? </a:t>
            </a:r>
          </a:p>
        </p:txBody>
      </p:sp>
    </p:spTree>
    <p:extLst>
      <p:ext uri="{BB962C8B-B14F-4D97-AF65-F5344CB8AC3E}">
        <p14:creationId xmlns:p14="http://schemas.microsoft.com/office/powerpoint/2010/main" val="3668558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15ACC-3261-488E-91C5-9D66529F0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 Paid Maternity or Parental Leave</a:t>
            </a:r>
            <a:endParaRPr lang="en-US" dirty="0"/>
          </a:p>
        </p:txBody>
      </p:sp>
      <p:pic>
        <p:nvPicPr>
          <p:cNvPr id="2052" name="Picture 4" descr="r/dataisbeautiful - Countries with paid maternity leave">
            <a:extLst>
              <a:ext uri="{FF2B5EF4-FFF2-40B4-BE49-F238E27FC236}">
                <a16:creationId xmlns:a16="http://schemas.microsoft.com/office/drawing/2014/main" id="{FDD52CFE-A9FD-4068-8E93-163CEB267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910" y="1677806"/>
            <a:ext cx="7080179" cy="464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9236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71082-28E6-4F63-9B32-14D4EC590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work too much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A9A66C1-78E5-438D-84D9-B6057131F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55" y="2167846"/>
            <a:ext cx="3859781" cy="330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8AEE57A-3DD6-4B54-91BE-87120BF9488E}"/>
              </a:ext>
            </a:extLst>
          </p:cNvPr>
          <p:cNvSpPr txBox="1">
            <a:spLocks/>
          </p:cNvSpPr>
          <p:nvPr/>
        </p:nvSpPr>
        <p:spPr>
          <a:xfrm>
            <a:off x="1066800" y="642594"/>
            <a:ext cx="10058400" cy="949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i="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pic>
        <p:nvPicPr>
          <p:cNvPr id="9" name="Picture 6" descr="r/MapPorn - Average hours per week per worker, 2014 [1292x646]">
            <a:extLst>
              <a:ext uri="{FF2B5EF4-FFF2-40B4-BE49-F238E27FC236}">
                <a16:creationId xmlns:a16="http://schemas.microsoft.com/office/drawing/2014/main" id="{00E9CC58-5022-4DC3-9570-F95EB06D2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419" y="2414427"/>
            <a:ext cx="6270656" cy="3135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905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11DEF-CAC5-43CF-966B-027E44BF7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to save $240,000 for healthcare costs in retirement alone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C95D3-904E-47B9-B7C9-4CBBD90DF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Let alone – your house or travelling or whatever else you need/want in retirement</a:t>
            </a:r>
          </a:p>
        </p:txBody>
      </p:sp>
    </p:spTree>
    <p:extLst>
      <p:ext uri="{BB962C8B-B14F-4D97-AF65-F5344CB8AC3E}">
        <p14:creationId xmlns:p14="http://schemas.microsoft.com/office/powerpoint/2010/main" val="683325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A5FA3-1D8A-4301-9566-A59B8D57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Trade-offs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874A-6D9F-4C61-8613-DD09C32986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US has more access to high tech healthcare technology</a:t>
            </a:r>
          </a:p>
          <a:p>
            <a:r>
              <a:rPr lang="en-US" sz="2400" dirty="0"/>
              <a:t>But lower access to same or next day simple doctor’s appointments</a:t>
            </a:r>
          </a:p>
        </p:txBody>
      </p:sp>
    </p:spTree>
    <p:extLst>
      <p:ext uri="{BB962C8B-B14F-4D97-AF65-F5344CB8AC3E}">
        <p14:creationId xmlns:p14="http://schemas.microsoft.com/office/powerpoint/2010/main" val="13537548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51648-AC78-487B-AF33-11FAF8F43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rmAutofit/>
          </a:bodyPr>
          <a:lstStyle/>
          <a:p>
            <a:r>
              <a:rPr lang="en-US" dirty="0"/>
              <a:t>The Federal Budget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A70746-3062-448D-AADE-195F7D7A7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Discretionary Spending in Fiscal Year 2024: An Infographic | Congressional Budget Office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76BE1B-9A68-79FC-8869-CF404DAE8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409" y="0"/>
            <a:ext cx="60998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226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B8EB-E2D7-48D8-8A7A-11042A792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98C0-73BA-4A1E-A99A-C36EB5472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Lowest among rich nations – could raise a small amount and do a lot to address these inequities</a:t>
            </a:r>
          </a:p>
        </p:txBody>
      </p:sp>
    </p:spTree>
    <p:extLst>
      <p:ext uri="{BB962C8B-B14F-4D97-AF65-F5344CB8AC3E}">
        <p14:creationId xmlns:p14="http://schemas.microsoft.com/office/powerpoint/2010/main" val="2342095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FFFC0-2C42-4CF9-A458-BC923EE25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E9670-17BB-44EC-949C-5155C6A4AC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This could happen to you (almost 2 million car crashes with injury or death in 2018 – now think about that multiple over a lifespan – average individual is in 4 car crashes in their life)</a:t>
            </a:r>
          </a:p>
          <a:p>
            <a:r>
              <a:rPr lang="en-US" sz="2800" dirty="0"/>
              <a:t>You are way more likely to have THIS happen </a:t>
            </a:r>
          </a:p>
          <a:p>
            <a:r>
              <a:rPr lang="en-US" sz="2800" dirty="0"/>
              <a:t>Than you are to end up in the top tax bracket (1,053,529  Americans in 2020 and 801,750 in 2019)</a:t>
            </a:r>
          </a:p>
        </p:txBody>
      </p:sp>
    </p:spTree>
    <p:extLst>
      <p:ext uri="{BB962C8B-B14F-4D97-AF65-F5344CB8AC3E}">
        <p14:creationId xmlns:p14="http://schemas.microsoft.com/office/powerpoint/2010/main" val="7327234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iginal 5_01_Win32" id="{77344C68-A3F1-476B-8680-97D7F429B46B}" vid="{89780073-58E8-4DFF-BF29-BA99F805284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B58277-F8DF-46FF-84EC-EF41B835E69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7651BA-F45C-4845-9AB3-E0A65B39F5E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D276E62-80A3-44DD-9BCC-97ED2B99B5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921</Words>
  <Application>Microsoft Office PowerPoint</Application>
  <PresentationFormat>Widescreen</PresentationFormat>
  <Paragraphs>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Garamond</vt:lpstr>
      <vt:lpstr>SavonVTI</vt:lpstr>
      <vt:lpstr>Trapped in America’s Safety Net</vt:lpstr>
      <vt:lpstr>FEDERALISM!? GOOD? BAD?! </vt:lpstr>
      <vt:lpstr>Why is Federalism bad for social policy?</vt:lpstr>
      <vt:lpstr>Texas?</vt:lpstr>
      <vt:lpstr>Tennessee gets a callout </vt:lpstr>
      <vt:lpstr>How does the example of Tennessee’s Long Term Care Policy demonstrate elements of the ACF?</vt:lpstr>
      <vt:lpstr>Inequity in Roots of Racism</vt:lpstr>
      <vt:lpstr>What about taxes?</vt:lpstr>
      <vt:lpstr>Policy Analysis</vt:lpstr>
      <vt:lpstr>Campbell’s Final Argument in Ch. 5</vt:lpstr>
      <vt:lpstr>Final Argument</vt:lpstr>
      <vt:lpstr>Universal policy is Best policy (mostly/often/caveated when necessary but not here)</vt:lpstr>
      <vt:lpstr>What feedback effects exist from universal policy design?</vt:lpstr>
      <vt:lpstr>Germany </vt:lpstr>
      <vt:lpstr>Our system isn’t cheaper</vt:lpstr>
      <vt:lpstr>No Paid Maternity or Parental Leave</vt:lpstr>
      <vt:lpstr>We work too much</vt:lpstr>
      <vt:lpstr>Need to save $240,000 for healthcare costs in retirement alone</vt:lpstr>
      <vt:lpstr>Trade-offs</vt:lpstr>
      <vt:lpstr>The Federal Budget </vt:lpstr>
      <vt:lpstr>Taxes?</vt:lpstr>
      <vt:lpstr>Final 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Trapped in America’s Safety Net</dc:title>
  <dc:creator>Wehde, Wesley</dc:creator>
  <cp:lastModifiedBy>Wehde, Wesley</cp:lastModifiedBy>
  <cp:revision>9</cp:revision>
  <dcterms:created xsi:type="dcterms:W3CDTF">2020-10-30T17:01:32Z</dcterms:created>
  <dcterms:modified xsi:type="dcterms:W3CDTF">2025-04-28T18:39:45Z</dcterms:modified>
</cp:coreProperties>
</file>