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519" r:id="rId3"/>
    <p:sldId id="337" r:id="rId4"/>
    <p:sldId id="336" r:id="rId5"/>
    <p:sldId id="350" r:id="rId6"/>
    <p:sldId id="521" r:id="rId7"/>
    <p:sldId id="522" r:id="rId8"/>
    <p:sldId id="523" r:id="rId9"/>
    <p:sldId id="524" r:id="rId10"/>
    <p:sldId id="525" r:id="rId11"/>
    <p:sldId id="526" r:id="rId12"/>
    <p:sldId id="530" r:id="rId13"/>
    <p:sldId id="527" r:id="rId14"/>
    <p:sldId id="531" r:id="rId15"/>
    <p:sldId id="528" r:id="rId16"/>
    <p:sldId id="502" r:id="rId17"/>
    <p:sldId id="518" r:id="rId18"/>
    <p:sldId id="529" r:id="rId19"/>
    <p:sldId id="52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1DF29A-A8E9-4899-8B16-AA5150EC82BE}" v="6" dt="2025-03-24T18:29:52.4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153" d="100"/>
          <a:sy n="153" d="100"/>
        </p:scale>
        <p:origin x="44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2458E-1C6E-42A6-B53A-62A3DCFC14E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0526F7BF-3254-4A7D-95AF-EADD47F438B9}">
      <dgm:prSet/>
      <dgm:spPr/>
      <dgm:t>
        <a:bodyPr/>
        <a:lstStyle/>
        <a:p>
          <a:r>
            <a:rPr lang="en-US"/>
            <a:t>NEW policies</a:t>
          </a:r>
        </a:p>
      </dgm:t>
    </dgm:pt>
    <dgm:pt modelId="{B4B878BF-FD5C-474E-897C-1E50604CFEB8}" type="parTrans" cxnId="{C7ACEF92-5F87-47B0-921E-F64422E3B6C8}">
      <dgm:prSet/>
      <dgm:spPr/>
      <dgm:t>
        <a:bodyPr/>
        <a:lstStyle/>
        <a:p>
          <a:endParaRPr lang="en-US"/>
        </a:p>
      </dgm:t>
    </dgm:pt>
    <dgm:pt modelId="{A506B24C-18E6-493E-8BF4-799CB759A5AF}" type="sibTrans" cxnId="{C7ACEF92-5F87-47B0-921E-F64422E3B6C8}">
      <dgm:prSet/>
      <dgm:spPr/>
      <dgm:t>
        <a:bodyPr/>
        <a:lstStyle/>
        <a:p>
          <a:endParaRPr lang="en-US"/>
        </a:p>
      </dgm:t>
    </dgm:pt>
    <dgm:pt modelId="{42C0E567-6B51-4AEE-8214-0A79A40AA83B}">
      <dgm:prSet/>
      <dgm:spPr/>
      <dgm:t>
        <a:bodyPr/>
        <a:lstStyle/>
        <a:p>
          <a:r>
            <a:rPr lang="en-US"/>
            <a:t>What does NEW mean? </a:t>
          </a:r>
        </a:p>
      </dgm:t>
    </dgm:pt>
    <dgm:pt modelId="{92F826A1-EE27-44D3-909B-28FD38922D69}" type="parTrans" cxnId="{2B53E5C5-E558-454B-A903-A391F2843210}">
      <dgm:prSet/>
      <dgm:spPr/>
      <dgm:t>
        <a:bodyPr/>
        <a:lstStyle/>
        <a:p>
          <a:endParaRPr lang="en-US"/>
        </a:p>
      </dgm:t>
    </dgm:pt>
    <dgm:pt modelId="{FD0053F2-671C-42FC-921B-0655543539E5}" type="sibTrans" cxnId="{2B53E5C5-E558-454B-A903-A391F2843210}">
      <dgm:prSet/>
      <dgm:spPr/>
      <dgm:t>
        <a:bodyPr/>
        <a:lstStyle/>
        <a:p>
          <a:endParaRPr lang="en-US"/>
        </a:p>
      </dgm:t>
    </dgm:pt>
    <dgm:pt modelId="{7C01B58B-6FC0-4FBE-9FE8-C84F44034DA0}" type="pres">
      <dgm:prSet presAssocID="{99C2458E-1C6E-42A6-B53A-62A3DCFC14E5}" presName="hierChild1" presStyleCnt="0">
        <dgm:presLayoutVars>
          <dgm:chPref val="1"/>
          <dgm:dir/>
          <dgm:animOne val="branch"/>
          <dgm:animLvl val="lvl"/>
          <dgm:resizeHandles/>
        </dgm:presLayoutVars>
      </dgm:prSet>
      <dgm:spPr/>
    </dgm:pt>
    <dgm:pt modelId="{3F1970A7-1407-43B7-B28F-339EF41A535B}" type="pres">
      <dgm:prSet presAssocID="{0526F7BF-3254-4A7D-95AF-EADD47F438B9}" presName="hierRoot1" presStyleCnt="0"/>
      <dgm:spPr/>
    </dgm:pt>
    <dgm:pt modelId="{5E696230-FECA-4A8F-9144-32E66CA646AB}" type="pres">
      <dgm:prSet presAssocID="{0526F7BF-3254-4A7D-95AF-EADD47F438B9}" presName="composite" presStyleCnt="0"/>
      <dgm:spPr/>
    </dgm:pt>
    <dgm:pt modelId="{51BB31F1-D808-40B3-B2B8-6128187585F4}" type="pres">
      <dgm:prSet presAssocID="{0526F7BF-3254-4A7D-95AF-EADD47F438B9}" presName="background" presStyleLbl="node0" presStyleIdx="0" presStyleCnt="2"/>
      <dgm:spPr/>
    </dgm:pt>
    <dgm:pt modelId="{45B9B907-3A52-46C4-B384-C70555D20D61}" type="pres">
      <dgm:prSet presAssocID="{0526F7BF-3254-4A7D-95AF-EADD47F438B9}" presName="text" presStyleLbl="fgAcc0" presStyleIdx="0" presStyleCnt="2">
        <dgm:presLayoutVars>
          <dgm:chPref val="3"/>
        </dgm:presLayoutVars>
      </dgm:prSet>
      <dgm:spPr/>
    </dgm:pt>
    <dgm:pt modelId="{3E504A1E-00D8-428E-999E-2D7A73F3E752}" type="pres">
      <dgm:prSet presAssocID="{0526F7BF-3254-4A7D-95AF-EADD47F438B9}" presName="hierChild2" presStyleCnt="0"/>
      <dgm:spPr/>
    </dgm:pt>
    <dgm:pt modelId="{8BA8A3DA-BD81-49EF-94D7-DA72D4F5D74D}" type="pres">
      <dgm:prSet presAssocID="{42C0E567-6B51-4AEE-8214-0A79A40AA83B}" presName="hierRoot1" presStyleCnt="0"/>
      <dgm:spPr/>
    </dgm:pt>
    <dgm:pt modelId="{53151EAE-AD0C-415C-B562-780B4BDEA7A9}" type="pres">
      <dgm:prSet presAssocID="{42C0E567-6B51-4AEE-8214-0A79A40AA83B}" presName="composite" presStyleCnt="0"/>
      <dgm:spPr/>
    </dgm:pt>
    <dgm:pt modelId="{1AC60226-AC64-450E-9E9B-9DD1CCDAF039}" type="pres">
      <dgm:prSet presAssocID="{42C0E567-6B51-4AEE-8214-0A79A40AA83B}" presName="background" presStyleLbl="node0" presStyleIdx="1" presStyleCnt="2"/>
      <dgm:spPr/>
    </dgm:pt>
    <dgm:pt modelId="{81D42BE8-9366-4DD6-BB29-1FBC5856AD0E}" type="pres">
      <dgm:prSet presAssocID="{42C0E567-6B51-4AEE-8214-0A79A40AA83B}" presName="text" presStyleLbl="fgAcc0" presStyleIdx="1" presStyleCnt="2">
        <dgm:presLayoutVars>
          <dgm:chPref val="3"/>
        </dgm:presLayoutVars>
      </dgm:prSet>
      <dgm:spPr/>
    </dgm:pt>
    <dgm:pt modelId="{A11C8684-B3F9-416C-9158-2CE95E2C8185}" type="pres">
      <dgm:prSet presAssocID="{42C0E567-6B51-4AEE-8214-0A79A40AA83B}" presName="hierChild2" presStyleCnt="0"/>
      <dgm:spPr/>
    </dgm:pt>
  </dgm:ptLst>
  <dgm:cxnLst>
    <dgm:cxn modelId="{EA2E3264-738A-4FF9-A34E-B41E4B0C1A67}" type="presOf" srcId="{99C2458E-1C6E-42A6-B53A-62A3DCFC14E5}" destId="{7C01B58B-6FC0-4FBE-9FE8-C84F44034DA0}" srcOrd="0" destOrd="0" presId="urn:microsoft.com/office/officeart/2005/8/layout/hierarchy1"/>
    <dgm:cxn modelId="{B553527D-5A91-464A-AB99-E3DFD3360DF4}" type="presOf" srcId="{42C0E567-6B51-4AEE-8214-0A79A40AA83B}" destId="{81D42BE8-9366-4DD6-BB29-1FBC5856AD0E}" srcOrd="0" destOrd="0" presId="urn:microsoft.com/office/officeart/2005/8/layout/hierarchy1"/>
    <dgm:cxn modelId="{C7ACEF92-5F87-47B0-921E-F64422E3B6C8}" srcId="{99C2458E-1C6E-42A6-B53A-62A3DCFC14E5}" destId="{0526F7BF-3254-4A7D-95AF-EADD47F438B9}" srcOrd="0" destOrd="0" parTransId="{B4B878BF-FD5C-474E-897C-1E50604CFEB8}" sibTransId="{A506B24C-18E6-493E-8BF4-799CB759A5AF}"/>
    <dgm:cxn modelId="{2B53E5C5-E558-454B-A903-A391F2843210}" srcId="{99C2458E-1C6E-42A6-B53A-62A3DCFC14E5}" destId="{42C0E567-6B51-4AEE-8214-0A79A40AA83B}" srcOrd="1" destOrd="0" parTransId="{92F826A1-EE27-44D3-909B-28FD38922D69}" sibTransId="{FD0053F2-671C-42FC-921B-0655543539E5}"/>
    <dgm:cxn modelId="{B6113FFE-9FBA-47F8-AFFA-BCA54B9B023A}" type="presOf" srcId="{0526F7BF-3254-4A7D-95AF-EADD47F438B9}" destId="{45B9B907-3A52-46C4-B384-C70555D20D61}" srcOrd="0" destOrd="0" presId="urn:microsoft.com/office/officeart/2005/8/layout/hierarchy1"/>
    <dgm:cxn modelId="{0762A76D-A3A6-49C9-ABA6-F8696711D26F}" type="presParOf" srcId="{7C01B58B-6FC0-4FBE-9FE8-C84F44034DA0}" destId="{3F1970A7-1407-43B7-B28F-339EF41A535B}" srcOrd="0" destOrd="0" presId="urn:microsoft.com/office/officeart/2005/8/layout/hierarchy1"/>
    <dgm:cxn modelId="{A3E21D80-E92E-4DD1-BB28-427922D1F285}" type="presParOf" srcId="{3F1970A7-1407-43B7-B28F-339EF41A535B}" destId="{5E696230-FECA-4A8F-9144-32E66CA646AB}" srcOrd="0" destOrd="0" presId="urn:microsoft.com/office/officeart/2005/8/layout/hierarchy1"/>
    <dgm:cxn modelId="{FC3605B5-F7D7-4F3A-A65F-479201AB6DD4}" type="presParOf" srcId="{5E696230-FECA-4A8F-9144-32E66CA646AB}" destId="{51BB31F1-D808-40B3-B2B8-6128187585F4}" srcOrd="0" destOrd="0" presId="urn:microsoft.com/office/officeart/2005/8/layout/hierarchy1"/>
    <dgm:cxn modelId="{BF27310D-DD55-4748-A446-C83B92B8E842}" type="presParOf" srcId="{5E696230-FECA-4A8F-9144-32E66CA646AB}" destId="{45B9B907-3A52-46C4-B384-C70555D20D61}" srcOrd="1" destOrd="0" presId="urn:microsoft.com/office/officeart/2005/8/layout/hierarchy1"/>
    <dgm:cxn modelId="{BE7D6D93-F76A-4E83-BB7F-044F6BE86E70}" type="presParOf" srcId="{3F1970A7-1407-43B7-B28F-339EF41A535B}" destId="{3E504A1E-00D8-428E-999E-2D7A73F3E752}" srcOrd="1" destOrd="0" presId="urn:microsoft.com/office/officeart/2005/8/layout/hierarchy1"/>
    <dgm:cxn modelId="{D5300694-0F6E-4935-8ACC-A85E6725DBDD}" type="presParOf" srcId="{7C01B58B-6FC0-4FBE-9FE8-C84F44034DA0}" destId="{8BA8A3DA-BD81-49EF-94D7-DA72D4F5D74D}" srcOrd="1" destOrd="0" presId="urn:microsoft.com/office/officeart/2005/8/layout/hierarchy1"/>
    <dgm:cxn modelId="{4ADE5A0A-EAD0-4405-9D92-9BEA3012EDBF}" type="presParOf" srcId="{8BA8A3DA-BD81-49EF-94D7-DA72D4F5D74D}" destId="{53151EAE-AD0C-415C-B562-780B4BDEA7A9}" srcOrd="0" destOrd="0" presId="urn:microsoft.com/office/officeart/2005/8/layout/hierarchy1"/>
    <dgm:cxn modelId="{30C1BC05-DE9E-4509-B616-8B9E8C223E47}" type="presParOf" srcId="{53151EAE-AD0C-415C-B562-780B4BDEA7A9}" destId="{1AC60226-AC64-450E-9E9B-9DD1CCDAF039}" srcOrd="0" destOrd="0" presId="urn:microsoft.com/office/officeart/2005/8/layout/hierarchy1"/>
    <dgm:cxn modelId="{72408EAA-5BBA-4714-B6EE-EEFD3717F753}" type="presParOf" srcId="{53151EAE-AD0C-415C-B562-780B4BDEA7A9}" destId="{81D42BE8-9366-4DD6-BB29-1FBC5856AD0E}" srcOrd="1" destOrd="0" presId="urn:microsoft.com/office/officeart/2005/8/layout/hierarchy1"/>
    <dgm:cxn modelId="{C4E088AF-F692-41CD-9385-D40FBB8D38BB}" type="presParOf" srcId="{8BA8A3DA-BD81-49EF-94D7-DA72D4F5D74D}" destId="{A11C8684-B3F9-416C-9158-2CE95E2C818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0D715B-1BA1-4E32-95F2-E19971716A5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8C94290-7237-4CB6-BD56-CF17347C1C3C}">
      <dgm:prSet/>
      <dgm:spPr/>
      <dgm:t>
        <a:bodyPr/>
        <a:lstStyle/>
        <a:p>
          <a:r>
            <a:rPr lang="en-US"/>
            <a:t>Requires contact</a:t>
          </a:r>
        </a:p>
      </dgm:t>
    </dgm:pt>
    <dgm:pt modelId="{F6F21C64-E573-44B1-B9E0-1766C7C00114}" type="parTrans" cxnId="{F72199B8-6532-4F7F-9011-062FDFF41A2B}">
      <dgm:prSet/>
      <dgm:spPr/>
      <dgm:t>
        <a:bodyPr/>
        <a:lstStyle/>
        <a:p>
          <a:endParaRPr lang="en-US"/>
        </a:p>
      </dgm:t>
    </dgm:pt>
    <dgm:pt modelId="{7864DB7E-39B2-4606-98E5-F1CDEA8CCDE7}" type="sibTrans" cxnId="{F72199B8-6532-4F7F-9011-062FDFF41A2B}">
      <dgm:prSet/>
      <dgm:spPr/>
      <dgm:t>
        <a:bodyPr/>
        <a:lstStyle/>
        <a:p>
          <a:endParaRPr lang="en-US"/>
        </a:p>
      </dgm:t>
    </dgm:pt>
    <dgm:pt modelId="{3F8572CB-82F3-4F58-BE98-6FD5347413F8}">
      <dgm:prSet/>
      <dgm:spPr/>
      <dgm:t>
        <a:bodyPr/>
        <a:lstStyle/>
        <a:p>
          <a:r>
            <a:rPr lang="en-US"/>
            <a:t>Most difficult to measure</a:t>
          </a:r>
        </a:p>
      </dgm:t>
    </dgm:pt>
    <dgm:pt modelId="{D46B60F5-9509-459A-8552-CE8B430CDA90}" type="parTrans" cxnId="{042BDFB7-256C-4DD4-8ED5-119EB97B36FA}">
      <dgm:prSet/>
      <dgm:spPr/>
      <dgm:t>
        <a:bodyPr/>
        <a:lstStyle/>
        <a:p>
          <a:endParaRPr lang="en-US"/>
        </a:p>
      </dgm:t>
    </dgm:pt>
    <dgm:pt modelId="{D82336B0-30B9-463F-8E1B-5AC5297317E6}" type="sibTrans" cxnId="{042BDFB7-256C-4DD4-8ED5-119EB97B36FA}">
      <dgm:prSet/>
      <dgm:spPr/>
      <dgm:t>
        <a:bodyPr/>
        <a:lstStyle/>
        <a:p>
          <a:endParaRPr lang="en-US"/>
        </a:p>
      </dgm:t>
    </dgm:pt>
    <dgm:pt modelId="{EF715D18-F53D-4962-B59C-BC08411D250E}" type="pres">
      <dgm:prSet presAssocID="{A10D715B-1BA1-4E32-95F2-E19971716A5F}" presName="root" presStyleCnt="0">
        <dgm:presLayoutVars>
          <dgm:dir/>
          <dgm:resizeHandles val="exact"/>
        </dgm:presLayoutVars>
      </dgm:prSet>
      <dgm:spPr/>
    </dgm:pt>
    <dgm:pt modelId="{68F5AE71-70A4-4450-8D7F-8B1B721E150E}" type="pres">
      <dgm:prSet presAssocID="{48C94290-7237-4CB6-BD56-CF17347C1C3C}" presName="compNode" presStyleCnt="0"/>
      <dgm:spPr/>
    </dgm:pt>
    <dgm:pt modelId="{3CC0E0D9-E298-4C4E-94CC-F260EFC9CF2D}" type="pres">
      <dgm:prSet presAssocID="{48C94290-7237-4CB6-BD56-CF17347C1C3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60A8EA58-4E7F-4B5F-A1E6-69835027F4AC}" type="pres">
      <dgm:prSet presAssocID="{48C94290-7237-4CB6-BD56-CF17347C1C3C}" presName="spaceRect" presStyleCnt="0"/>
      <dgm:spPr/>
    </dgm:pt>
    <dgm:pt modelId="{3904BEBC-C379-449B-B92E-193100A5C48D}" type="pres">
      <dgm:prSet presAssocID="{48C94290-7237-4CB6-BD56-CF17347C1C3C}" presName="textRect" presStyleLbl="revTx" presStyleIdx="0" presStyleCnt="2">
        <dgm:presLayoutVars>
          <dgm:chMax val="1"/>
          <dgm:chPref val="1"/>
        </dgm:presLayoutVars>
      </dgm:prSet>
      <dgm:spPr/>
    </dgm:pt>
    <dgm:pt modelId="{AD131A8C-5F32-4141-A0EE-78819F96D894}" type="pres">
      <dgm:prSet presAssocID="{7864DB7E-39B2-4606-98E5-F1CDEA8CCDE7}" presName="sibTrans" presStyleCnt="0"/>
      <dgm:spPr/>
    </dgm:pt>
    <dgm:pt modelId="{E44E27D2-ABA8-4153-BD49-ACEE4E3F75A9}" type="pres">
      <dgm:prSet presAssocID="{3F8572CB-82F3-4F58-BE98-6FD5347413F8}" presName="compNode" presStyleCnt="0"/>
      <dgm:spPr/>
    </dgm:pt>
    <dgm:pt modelId="{FAC8A3D8-6E8E-4925-8560-F98E83AB9101}" type="pres">
      <dgm:prSet presAssocID="{3F8572CB-82F3-4F58-BE98-6FD5347413F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ler"/>
        </a:ext>
      </dgm:extLst>
    </dgm:pt>
    <dgm:pt modelId="{20E8D672-4DF5-4118-A26B-453AA80C045B}" type="pres">
      <dgm:prSet presAssocID="{3F8572CB-82F3-4F58-BE98-6FD5347413F8}" presName="spaceRect" presStyleCnt="0"/>
      <dgm:spPr/>
    </dgm:pt>
    <dgm:pt modelId="{E027DB87-3938-49ED-996A-FF9401B1EAD3}" type="pres">
      <dgm:prSet presAssocID="{3F8572CB-82F3-4F58-BE98-6FD5347413F8}" presName="textRect" presStyleLbl="revTx" presStyleIdx="1" presStyleCnt="2">
        <dgm:presLayoutVars>
          <dgm:chMax val="1"/>
          <dgm:chPref val="1"/>
        </dgm:presLayoutVars>
      </dgm:prSet>
      <dgm:spPr/>
    </dgm:pt>
  </dgm:ptLst>
  <dgm:cxnLst>
    <dgm:cxn modelId="{1925113E-5902-4F92-A677-ED604610EED3}" type="presOf" srcId="{A10D715B-1BA1-4E32-95F2-E19971716A5F}" destId="{EF715D18-F53D-4962-B59C-BC08411D250E}" srcOrd="0" destOrd="0" presId="urn:microsoft.com/office/officeart/2018/2/layout/IconLabelList"/>
    <dgm:cxn modelId="{042BDFB7-256C-4DD4-8ED5-119EB97B36FA}" srcId="{A10D715B-1BA1-4E32-95F2-E19971716A5F}" destId="{3F8572CB-82F3-4F58-BE98-6FD5347413F8}" srcOrd="1" destOrd="0" parTransId="{D46B60F5-9509-459A-8552-CE8B430CDA90}" sibTransId="{D82336B0-30B9-463F-8E1B-5AC5297317E6}"/>
    <dgm:cxn modelId="{F72199B8-6532-4F7F-9011-062FDFF41A2B}" srcId="{A10D715B-1BA1-4E32-95F2-E19971716A5F}" destId="{48C94290-7237-4CB6-BD56-CF17347C1C3C}" srcOrd="0" destOrd="0" parTransId="{F6F21C64-E573-44B1-B9E0-1766C7C00114}" sibTransId="{7864DB7E-39B2-4606-98E5-F1CDEA8CCDE7}"/>
    <dgm:cxn modelId="{933B41C0-C4A8-434B-8E23-C63720A6616F}" type="presOf" srcId="{3F8572CB-82F3-4F58-BE98-6FD5347413F8}" destId="{E027DB87-3938-49ED-996A-FF9401B1EAD3}" srcOrd="0" destOrd="0" presId="urn:microsoft.com/office/officeart/2018/2/layout/IconLabelList"/>
    <dgm:cxn modelId="{40037DD2-8EC6-4364-AD73-33FE431CEB01}" type="presOf" srcId="{48C94290-7237-4CB6-BD56-CF17347C1C3C}" destId="{3904BEBC-C379-449B-B92E-193100A5C48D}" srcOrd="0" destOrd="0" presId="urn:microsoft.com/office/officeart/2018/2/layout/IconLabelList"/>
    <dgm:cxn modelId="{40B1EFA2-CB68-494A-8572-2B6D975D7CE0}" type="presParOf" srcId="{EF715D18-F53D-4962-B59C-BC08411D250E}" destId="{68F5AE71-70A4-4450-8D7F-8B1B721E150E}" srcOrd="0" destOrd="0" presId="urn:microsoft.com/office/officeart/2018/2/layout/IconLabelList"/>
    <dgm:cxn modelId="{4FFA0F71-275E-4923-8F9C-A45029C03587}" type="presParOf" srcId="{68F5AE71-70A4-4450-8D7F-8B1B721E150E}" destId="{3CC0E0D9-E298-4C4E-94CC-F260EFC9CF2D}" srcOrd="0" destOrd="0" presId="urn:microsoft.com/office/officeart/2018/2/layout/IconLabelList"/>
    <dgm:cxn modelId="{4937AEBA-107C-4A5A-89F7-DE6293CB3713}" type="presParOf" srcId="{68F5AE71-70A4-4450-8D7F-8B1B721E150E}" destId="{60A8EA58-4E7F-4B5F-A1E6-69835027F4AC}" srcOrd="1" destOrd="0" presId="urn:microsoft.com/office/officeart/2018/2/layout/IconLabelList"/>
    <dgm:cxn modelId="{FDEF436C-F678-48AE-83DC-7E21ADA7310C}" type="presParOf" srcId="{68F5AE71-70A4-4450-8D7F-8B1B721E150E}" destId="{3904BEBC-C379-449B-B92E-193100A5C48D}" srcOrd="2" destOrd="0" presId="urn:microsoft.com/office/officeart/2018/2/layout/IconLabelList"/>
    <dgm:cxn modelId="{D9DCB8B2-D3BE-4616-B05F-3FC73BEEB1C0}" type="presParOf" srcId="{EF715D18-F53D-4962-B59C-BC08411D250E}" destId="{AD131A8C-5F32-4141-A0EE-78819F96D894}" srcOrd="1" destOrd="0" presId="urn:microsoft.com/office/officeart/2018/2/layout/IconLabelList"/>
    <dgm:cxn modelId="{470FB50E-FAC8-4B9E-B207-B400AAD8E588}" type="presParOf" srcId="{EF715D18-F53D-4962-B59C-BC08411D250E}" destId="{E44E27D2-ABA8-4153-BD49-ACEE4E3F75A9}" srcOrd="2" destOrd="0" presId="urn:microsoft.com/office/officeart/2018/2/layout/IconLabelList"/>
    <dgm:cxn modelId="{5FC2A337-4A78-4E43-A597-5DB439B474A0}" type="presParOf" srcId="{E44E27D2-ABA8-4153-BD49-ACEE4E3F75A9}" destId="{FAC8A3D8-6E8E-4925-8560-F98E83AB9101}" srcOrd="0" destOrd="0" presId="urn:microsoft.com/office/officeart/2018/2/layout/IconLabelList"/>
    <dgm:cxn modelId="{980AB7AC-310A-45DF-AFCE-C8A70600057D}" type="presParOf" srcId="{E44E27D2-ABA8-4153-BD49-ACEE4E3F75A9}" destId="{20E8D672-4DF5-4118-A26B-453AA80C045B}" srcOrd="1" destOrd="0" presId="urn:microsoft.com/office/officeart/2018/2/layout/IconLabelList"/>
    <dgm:cxn modelId="{89AD945F-8AD6-4A32-B743-C14B38BE6D79}" type="presParOf" srcId="{E44E27D2-ABA8-4153-BD49-ACEE4E3F75A9}" destId="{E027DB87-3938-49ED-996A-FF9401B1EAD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9AD1B2-9CF1-4C0D-9B31-F2577C845B63}"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C8280D1-094A-4583-A591-FE0E03DD0A7E}">
      <dgm:prSet/>
      <dgm:spPr/>
      <dgm:t>
        <a:bodyPr/>
        <a:lstStyle/>
        <a:p>
          <a:r>
            <a:rPr lang="en-US"/>
            <a:t>Easy to measure </a:t>
          </a:r>
        </a:p>
      </dgm:t>
    </dgm:pt>
    <dgm:pt modelId="{48CD5D3C-5851-4197-88E1-9318DDA02BED}" type="parTrans" cxnId="{E4E6008F-3AA3-4579-9631-55F64E54380A}">
      <dgm:prSet/>
      <dgm:spPr/>
      <dgm:t>
        <a:bodyPr/>
        <a:lstStyle/>
        <a:p>
          <a:endParaRPr lang="en-US"/>
        </a:p>
      </dgm:t>
    </dgm:pt>
    <dgm:pt modelId="{00465257-1B41-44E8-85DC-982E922B8A66}" type="sibTrans" cxnId="{E4E6008F-3AA3-4579-9631-55F64E54380A}">
      <dgm:prSet/>
      <dgm:spPr/>
      <dgm:t>
        <a:bodyPr/>
        <a:lstStyle/>
        <a:p>
          <a:endParaRPr lang="en-US"/>
        </a:p>
      </dgm:t>
    </dgm:pt>
    <dgm:pt modelId="{D5D6E188-5B05-47AB-BA66-54B61EEAA85E}">
      <dgm:prSet/>
      <dgm:spPr/>
      <dgm:t>
        <a:bodyPr/>
        <a:lstStyle/>
        <a:p>
          <a:r>
            <a:rPr lang="en-US"/>
            <a:t>But not terribly interesting</a:t>
          </a:r>
        </a:p>
      </dgm:t>
    </dgm:pt>
    <dgm:pt modelId="{BD5D6ED2-4782-40BA-94BB-6E6DECF57F35}" type="parTrans" cxnId="{5997DD72-FE64-470D-B89E-6660B715FDBA}">
      <dgm:prSet/>
      <dgm:spPr/>
      <dgm:t>
        <a:bodyPr/>
        <a:lstStyle/>
        <a:p>
          <a:endParaRPr lang="en-US"/>
        </a:p>
      </dgm:t>
    </dgm:pt>
    <dgm:pt modelId="{84FAD59B-D968-4135-958E-0A44FCEE852D}" type="sibTrans" cxnId="{5997DD72-FE64-470D-B89E-6660B715FDBA}">
      <dgm:prSet/>
      <dgm:spPr/>
      <dgm:t>
        <a:bodyPr/>
        <a:lstStyle/>
        <a:p>
          <a:endParaRPr lang="en-US"/>
        </a:p>
      </dgm:t>
    </dgm:pt>
    <dgm:pt modelId="{79E2EC82-C230-42B0-B127-366148FF802F}" type="pres">
      <dgm:prSet presAssocID="{D19AD1B2-9CF1-4C0D-9B31-F2577C845B63}" presName="root" presStyleCnt="0">
        <dgm:presLayoutVars>
          <dgm:dir/>
          <dgm:resizeHandles val="exact"/>
        </dgm:presLayoutVars>
      </dgm:prSet>
      <dgm:spPr/>
    </dgm:pt>
    <dgm:pt modelId="{ACD18AA5-8BCE-4C96-B9D7-967E74BFA629}" type="pres">
      <dgm:prSet presAssocID="{4C8280D1-094A-4583-A591-FE0E03DD0A7E}" presName="compNode" presStyleCnt="0"/>
      <dgm:spPr/>
    </dgm:pt>
    <dgm:pt modelId="{CF1AE08E-FD53-4F0F-A558-50DFC9A77BB4}" type="pres">
      <dgm:prSet presAssocID="{4C8280D1-094A-4583-A591-FE0E03DD0A7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ler"/>
        </a:ext>
      </dgm:extLst>
    </dgm:pt>
    <dgm:pt modelId="{82D20006-449C-49DB-A199-BB9738EEBCFF}" type="pres">
      <dgm:prSet presAssocID="{4C8280D1-094A-4583-A591-FE0E03DD0A7E}" presName="spaceRect" presStyleCnt="0"/>
      <dgm:spPr/>
    </dgm:pt>
    <dgm:pt modelId="{B27158BD-EF56-49F8-809E-8388C2B56B4C}" type="pres">
      <dgm:prSet presAssocID="{4C8280D1-094A-4583-A591-FE0E03DD0A7E}" presName="textRect" presStyleLbl="revTx" presStyleIdx="0" presStyleCnt="2">
        <dgm:presLayoutVars>
          <dgm:chMax val="1"/>
          <dgm:chPref val="1"/>
        </dgm:presLayoutVars>
      </dgm:prSet>
      <dgm:spPr/>
    </dgm:pt>
    <dgm:pt modelId="{14762843-6F2B-4A6D-BDEF-F53EAAD4EF4F}" type="pres">
      <dgm:prSet presAssocID="{00465257-1B41-44E8-85DC-982E922B8A66}" presName="sibTrans" presStyleCnt="0"/>
      <dgm:spPr/>
    </dgm:pt>
    <dgm:pt modelId="{DFBFD1D5-5622-45F4-ACB5-F5017DD6943C}" type="pres">
      <dgm:prSet presAssocID="{D5D6E188-5B05-47AB-BA66-54B61EEAA85E}" presName="compNode" presStyleCnt="0"/>
      <dgm:spPr/>
    </dgm:pt>
    <dgm:pt modelId="{A44C6D76-F570-4F69-9725-F197046BBCC1}" type="pres">
      <dgm:prSet presAssocID="{D5D6E188-5B05-47AB-BA66-54B61EEAA85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rprised Face with No Fill"/>
        </a:ext>
      </dgm:extLst>
    </dgm:pt>
    <dgm:pt modelId="{C0AC08B4-F0EB-4793-AA5D-C1AEFB673671}" type="pres">
      <dgm:prSet presAssocID="{D5D6E188-5B05-47AB-BA66-54B61EEAA85E}" presName="spaceRect" presStyleCnt="0"/>
      <dgm:spPr/>
    </dgm:pt>
    <dgm:pt modelId="{A3BD5A3D-1EAA-49B7-A5EF-15A7EB3357A7}" type="pres">
      <dgm:prSet presAssocID="{D5D6E188-5B05-47AB-BA66-54B61EEAA85E}" presName="textRect" presStyleLbl="revTx" presStyleIdx="1" presStyleCnt="2">
        <dgm:presLayoutVars>
          <dgm:chMax val="1"/>
          <dgm:chPref val="1"/>
        </dgm:presLayoutVars>
      </dgm:prSet>
      <dgm:spPr/>
    </dgm:pt>
  </dgm:ptLst>
  <dgm:cxnLst>
    <dgm:cxn modelId="{F51DA508-72EE-43CD-ACC3-B27BF0031153}" type="presOf" srcId="{4C8280D1-094A-4583-A591-FE0E03DD0A7E}" destId="{B27158BD-EF56-49F8-809E-8388C2B56B4C}" srcOrd="0" destOrd="0" presId="urn:microsoft.com/office/officeart/2018/2/layout/IconLabelList"/>
    <dgm:cxn modelId="{5997DD72-FE64-470D-B89E-6660B715FDBA}" srcId="{D19AD1B2-9CF1-4C0D-9B31-F2577C845B63}" destId="{D5D6E188-5B05-47AB-BA66-54B61EEAA85E}" srcOrd="1" destOrd="0" parTransId="{BD5D6ED2-4782-40BA-94BB-6E6DECF57F35}" sibTransId="{84FAD59B-D968-4135-958E-0A44FCEE852D}"/>
    <dgm:cxn modelId="{33697382-8E29-4F9B-8443-85E40F00C4BC}" type="presOf" srcId="{D5D6E188-5B05-47AB-BA66-54B61EEAA85E}" destId="{A3BD5A3D-1EAA-49B7-A5EF-15A7EB3357A7}" srcOrd="0" destOrd="0" presId="urn:microsoft.com/office/officeart/2018/2/layout/IconLabelList"/>
    <dgm:cxn modelId="{E4E6008F-3AA3-4579-9631-55F64E54380A}" srcId="{D19AD1B2-9CF1-4C0D-9B31-F2577C845B63}" destId="{4C8280D1-094A-4583-A591-FE0E03DD0A7E}" srcOrd="0" destOrd="0" parTransId="{48CD5D3C-5851-4197-88E1-9318DDA02BED}" sibTransId="{00465257-1B41-44E8-85DC-982E922B8A66}"/>
    <dgm:cxn modelId="{C5DF3BCA-6EAE-474B-8F16-A9BDBAC8AEBA}" type="presOf" srcId="{D19AD1B2-9CF1-4C0D-9B31-F2577C845B63}" destId="{79E2EC82-C230-42B0-B127-366148FF802F}" srcOrd="0" destOrd="0" presId="urn:microsoft.com/office/officeart/2018/2/layout/IconLabelList"/>
    <dgm:cxn modelId="{A00F8F33-58E1-407C-A9AB-BB9DD748A986}" type="presParOf" srcId="{79E2EC82-C230-42B0-B127-366148FF802F}" destId="{ACD18AA5-8BCE-4C96-B9D7-967E74BFA629}" srcOrd="0" destOrd="0" presId="urn:microsoft.com/office/officeart/2018/2/layout/IconLabelList"/>
    <dgm:cxn modelId="{904FDDDA-F27A-4D41-A737-345A46089ACB}" type="presParOf" srcId="{ACD18AA5-8BCE-4C96-B9D7-967E74BFA629}" destId="{CF1AE08E-FD53-4F0F-A558-50DFC9A77BB4}" srcOrd="0" destOrd="0" presId="urn:microsoft.com/office/officeart/2018/2/layout/IconLabelList"/>
    <dgm:cxn modelId="{1A641FF4-4B37-4E15-A9AB-A30BBD96BDA7}" type="presParOf" srcId="{ACD18AA5-8BCE-4C96-B9D7-967E74BFA629}" destId="{82D20006-449C-49DB-A199-BB9738EEBCFF}" srcOrd="1" destOrd="0" presId="urn:microsoft.com/office/officeart/2018/2/layout/IconLabelList"/>
    <dgm:cxn modelId="{F1564C75-F916-44F1-A6D5-756CAB1D14CD}" type="presParOf" srcId="{ACD18AA5-8BCE-4C96-B9D7-967E74BFA629}" destId="{B27158BD-EF56-49F8-809E-8388C2B56B4C}" srcOrd="2" destOrd="0" presId="urn:microsoft.com/office/officeart/2018/2/layout/IconLabelList"/>
    <dgm:cxn modelId="{ACAC556C-2FC0-416A-AC69-20C9D6B73EBC}" type="presParOf" srcId="{79E2EC82-C230-42B0-B127-366148FF802F}" destId="{14762843-6F2B-4A6D-BDEF-F53EAAD4EF4F}" srcOrd="1" destOrd="0" presId="urn:microsoft.com/office/officeart/2018/2/layout/IconLabelList"/>
    <dgm:cxn modelId="{88FEB23D-F369-4A2B-8E85-304C0E006D10}" type="presParOf" srcId="{79E2EC82-C230-42B0-B127-366148FF802F}" destId="{DFBFD1D5-5622-45F4-ACB5-F5017DD6943C}" srcOrd="2" destOrd="0" presId="urn:microsoft.com/office/officeart/2018/2/layout/IconLabelList"/>
    <dgm:cxn modelId="{E637E99F-C79B-4A49-AADD-1F57AB50C8CF}" type="presParOf" srcId="{DFBFD1D5-5622-45F4-ACB5-F5017DD6943C}" destId="{A44C6D76-F570-4F69-9725-F197046BBCC1}" srcOrd="0" destOrd="0" presId="urn:microsoft.com/office/officeart/2018/2/layout/IconLabelList"/>
    <dgm:cxn modelId="{1DCA933A-8876-4232-94B0-F2C4670E121F}" type="presParOf" srcId="{DFBFD1D5-5622-45F4-ACB5-F5017DD6943C}" destId="{C0AC08B4-F0EB-4793-AA5D-C1AEFB673671}" srcOrd="1" destOrd="0" presId="urn:microsoft.com/office/officeart/2018/2/layout/IconLabelList"/>
    <dgm:cxn modelId="{117224F9-1D22-40FC-8394-A27B6036DCB3}" type="presParOf" srcId="{DFBFD1D5-5622-45F4-ACB5-F5017DD6943C}" destId="{A3BD5A3D-1EAA-49B7-A5EF-15A7EB3357A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D07F74-6A9F-4238-B097-F896A9F6D667}"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3092B592-4022-4C1C-BD0C-0FED78A4EAA2}">
      <dgm:prSet/>
      <dgm:spPr/>
      <dgm:t>
        <a:bodyPr/>
        <a:lstStyle/>
        <a:p>
          <a:pPr>
            <a:defRPr cap="all"/>
          </a:pPr>
          <a:r>
            <a:rPr lang="en-US"/>
            <a:t>Race to the top?</a:t>
          </a:r>
        </a:p>
      </dgm:t>
    </dgm:pt>
    <dgm:pt modelId="{2B7FB519-DA00-4338-9FD3-C8138102E044}" type="parTrans" cxnId="{A52295DD-7B4D-465A-B340-1D5A11BA7D71}">
      <dgm:prSet/>
      <dgm:spPr/>
      <dgm:t>
        <a:bodyPr/>
        <a:lstStyle/>
        <a:p>
          <a:endParaRPr lang="en-US"/>
        </a:p>
      </dgm:t>
    </dgm:pt>
    <dgm:pt modelId="{DBEB2EB0-26AC-4CC7-81D5-6DCE430E7F74}" type="sibTrans" cxnId="{A52295DD-7B4D-465A-B340-1D5A11BA7D71}">
      <dgm:prSet/>
      <dgm:spPr/>
      <dgm:t>
        <a:bodyPr/>
        <a:lstStyle/>
        <a:p>
          <a:endParaRPr lang="en-US"/>
        </a:p>
      </dgm:t>
    </dgm:pt>
    <dgm:pt modelId="{C2790B81-DCDC-47CB-BB08-36DC77257399}">
      <dgm:prSet/>
      <dgm:spPr/>
      <dgm:t>
        <a:bodyPr/>
        <a:lstStyle/>
        <a:p>
          <a:pPr>
            <a:defRPr cap="all"/>
          </a:pPr>
          <a:r>
            <a:rPr lang="en-US"/>
            <a:t>Race to the bottom?</a:t>
          </a:r>
        </a:p>
      </dgm:t>
    </dgm:pt>
    <dgm:pt modelId="{CA75B3B1-9093-4C8E-81C1-968D7764DB87}" type="parTrans" cxnId="{A2671E0C-A2CE-4C7A-8C92-A344147EB00D}">
      <dgm:prSet/>
      <dgm:spPr/>
      <dgm:t>
        <a:bodyPr/>
        <a:lstStyle/>
        <a:p>
          <a:endParaRPr lang="en-US"/>
        </a:p>
      </dgm:t>
    </dgm:pt>
    <dgm:pt modelId="{84564E69-1CEB-4296-AC3B-9215031A5DD7}" type="sibTrans" cxnId="{A2671E0C-A2CE-4C7A-8C92-A344147EB00D}">
      <dgm:prSet/>
      <dgm:spPr/>
      <dgm:t>
        <a:bodyPr/>
        <a:lstStyle/>
        <a:p>
          <a:endParaRPr lang="en-US"/>
        </a:p>
      </dgm:t>
    </dgm:pt>
    <dgm:pt modelId="{EDD43942-D9E9-4FA4-9693-5ADBD31B885F}" type="pres">
      <dgm:prSet presAssocID="{80D07F74-6A9F-4238-B097-F896A9F6D667}" presName="root" presStyleCnt="0">
        <dgm:presLayoutVars>
          <dgm:dir/>
          <dgm:resizeHandles val="exact"/>
        </dgm:presLayoutVars>
      </dgm:prSet>
      <dgm:spPr/>
    </dgm:pt>
    <dgm:pt modelId="{069B5459-F71F-47D7-A07C-FC0F777C3899}" type="pres">
      <dgm:prSet presAssocID="{3092B592-4022-4C1C-BD0C-0FED78A4EAA2}" presName="compNode" presStyleCnt="0"/>
      <dgm:spPr/>
    </dgm:pt>
    <dgm:pt modelId="{4541AB85-1D33-4D36-8598-46069F956D8A}" type="pres">
      <dgm:prSet presAssocID="{3092B592-4022-4C1C-BD0C-0FED78A4EAA2}" presName="iconBgRect" presStyleLbl="bgShp" presStyleIdx="0" presStyleCnt="2"/>
      <dgm:spPr/>
    </dgm:pt>
    <dgm:pt modelId="{B1F8DC3A-D0F0-486D-8289-E7C619907937}" type="pres">
      <dgm:prSet presAssocID="{3092B592-4022-4C1C-BD0C-0FED78A4EAA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ophy"/>
        </a:ext>
      </dgm:extLst>
    </dgm:pt>
    <dgm:pt modelId="{843B805C-3C58-4538-84A6-1BB50E2106CB}" type="pres">
      <dgm:prSet presAssocID="{3092B592-4022-4C1C-BD0C-0FED78A4EAA2}" presName="spaceRect" presStyleCnt="0"/>
      <dgm:spPr/>
    </dgm:pt>
    <dgm:pt modelId="{BA3863BA-6E18-4A53-A589-BE4220F8ED20}" type="pres">
      <dgm:prSet presAssocID="{3092B592-4022-4C1C-BD0C-0FED78A4EAA2}" presName="textRect" presStyleLbl="revTx" presStyleIdx="0" presStyleCnt="2">
        <dgm:presLayoutVars>
          <dgm:chMax val="1"/>
          <dgm:chPref val="1"/>
        </dgm:presLayoutVars>
      </dgm:prSet>
      <dgm:spPr/>
    </dgm:pt>
    <dgm:pt modelId="{4E10B625-80CF-4BFD-A7B6-D4F40789948B}" type="pres">
      <dgm:prSet presAssocID="{DBEB2EB0-26AC-4CC7-81D5-6DCE430E7F74}" presName="sibTrans" presStyleCnt="0"/>
      <dgm:spPr/>
    </dgm:pt>
    <dgm:pt modelId="{949E63FF-7521-4D16-A775-B16C79D0DCE5}" type="pres">
      <dgm:prSet presAssocID="{C2790B81-DCDC-47CB-BB08-36DC77257399}" presName="compNode" presStyleCnt="0"/>
      <dgm:spPr/>
    </dgm:pt>
    <dgm:pt modelId="{2F29A9CA-E017-4558-96A8-AD51EF06E59C}" type="pres">
      <dgm:prSet presAssocID="{C2790B81-DCDC-47CB-BB08-36DC77257399}" presName="iconBgRect" presStyleLbl="bgShp" presStyleIdx="1" presStyleCnt="2"/>
      <dgm:spPr/>
    </dgm:pt>
    <dgm:pt modelId="{1CBB487E-73B3-478A-AF20-968D98060052}" type="pres">
      <dgm:prSet presAssocID="{C2790B81-DCDC-47CB-BB08-36DC7725739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awl"/>
        </a:ext>
      </dgm:extLst>
    </dgm:pt>
    <dgm:pt modelId="{3DD88684-8D14-403D-B52D-ED78F60C1116}" type="pres">
      <dgm:prSet presAssocID="{C2790B81-DCDC-47CB-BB08-36DC77257399}" presName="spaceRect" presStyleCnt="0"/>
      <dgm:spPr/>
    </dgm:pt>
    <dgm:pt modelId="{B25D5BD1-35DD-42A2-A655-ECE410B64473}" type="pres">
      <dgm:prSet presAssocID="{C2790B81-DCDC-47CB-BB08-36DC77257399}" presName="textRect" presStyleLbl="revTx" presStyleIdx="1" presStyleCnt="2">
        <dgm:presLayoutVars>
          <dgm:chMax val="1"/>
          <dgm:chPref val="1"/>
        </dgm:presLayoutVars>
      </dgm:prSet>
      <dgm:spPr/>
    </dgm:pt>
  </dgm:ptLst>
  <dgm:cxnLst>
    <dgm:cxn modelId="{969E4A07-E684-4995-854E-E2AE42B38EC9}" type="presOf" srcId="{3092B592-4022-4C1C-BD0C-0FED78A4EAA2}" destId="{BA3863BA-6E18-4A53-A589-BE4220F8ED20}" srcOrd="0" destOrd="0" presId="urn:microsoft.com/office/officeart/2018/5/layout/IconCircleLabelList"/>
    <dgm:cxn modelId="{A2671E0C-A2CE-4C7A-8C92-A344147EB00D}" srcId="{80D07F74-6A9F-4238-B097-F896A9F6D667}" destId="{C2790B81-DCDC-47CB-BB08-36DC77257399}" srcOrd="1" destOrd="0" parTransId="{CA75B3B1-9093-4C8E-81C1-968D7764DB87}" sibTransId="{84564E69-1CEB-4296-AC3B-9215031A5DD7}"/>
    <dgm:cxn modelId="{DA968B6E-B2AF-4C44-AD27-1CE065563D96}" type="presOf" srcId="{C2790B81-DCDC-47CB-BB08-36DC77257399}" destId="{B25D5BD1-35DD-42A2-A655-ECE410B64473}" srcOrd="0" destOrd="0" presId="urn:microsoft.com/office/officeart/2018/5/layout/IconCircleLabelList"/>
    <dgm:cxn modelId="{87B4DAA6-EAE3-44D4-8EE4-18D39528FA6E}" type="presOf" srcId="{80D07F74-6A9F-4238-B097-F896A9F6D667}" destId="{EDD43942-D9E9-4FA4-9693-5ADBD31B885F}" srcOrd="0" destOrd="0" presId="urn:microsoft.com/office/officeart/2018/5/layout/IconCircleLabelList"/>
    <dgm:cxn modelId="{A52295DD-7B4D-465A-B340-1D5A11BA7D71}" srcId="{80D07F74-6A9F-4238-B097-F896A9F6D667}" destId="{3092B592-4022-4C1C-BD0C-0FED78A4EAA2}" srcOrd="0" destOrd="0" parTransId="{2B7FB519-DA00-4338-9FD3-C8138102E044}" sibTransId="{DBEB2EB0-26AC-4CC7-81D5-6DCE430E7F74}"/>
    <dgm:cxn modelId="{ABBFF8A5-6973-412F-A9EE-79748DD85D3A}" type="presParOf" srcId="{EDD43942-D9E9-4FA4-9693-5ADBD31B885F}" destId="{069B5459-F71F-47D7-A07C-FC0F777C3899}" srcOrd="0" destOrd="0" presId="urn:microsoft.com/office/officeart/2018/5/layout/IconCircleLabelList"/>
    <dgm:cxn modelId="{D056AA13-B148-4043-8A5C-4B1E43E04B18}" type="presParOf" srcId="{069B5459-F71F-47D7-A07C-FC0F777C3899}" destId="{4541AB85-1D33-4D36-8598-46069F956D8A}" srcOrd="0" destOrd="0" presId="urn:microsoft.com/office/officeart/2018/5/layout/IconCircleLabelList"/>
    <dgm:cxn modelId="{6C47FE83-F0A6-4327-8525-3191913C4D64}" type="presParOf" srcId="{069B5459-F71F-47D7-A07C-FC0F777C3899}" destId="{B1F8DC3A-D0F0-486D-8289-E7C619907937}" srcOrd="1" destOrd="0" presId="urn:microsoft.com/office/officeart/2018/5/layout/IconCircleLabelList"/>
    <dgm:cxn modelId="{D41EDB63-CC40-4F3F-8B91-4FD1D15E9C01}" type="presParOf" srcId="{069B5459-F71F-47D7-A07C-FC0F777C3899}" destId="{843B805C-3C58-4538-84A6-1BB50E2106CB}" srcOrd="2" destOrd="0" presId="urn:microsoft.com/office/officeart/2018/5/layout/IconCircleLabelList"/>
    <dgm:cxn modelId="{DE034857-F0D4-4FC0-81F2-8174009127B2}" type="presParOf" srcId="{069B5459-F71F-47D7-A07C-FC0F777C3899}" destId="{BA3863BA-6E18-4A53-A589-BE4220F8ED20}" srcOrd="3" destOrd="0" presId="urn:microsoft.com/office/officeart/2018/5/layout/IconCircleLabelList"/>
    <dgm:cxn modelId="{9CD366C2-BF8D-494B-BB36-E8F881DE629C}" type="presParOf" srcId="{EDD43942-D9E9-4FA4-9693-5ADBD31B885F}" destId="{4E10B625-80CF-4BFD-A7B6-D4F40789948B}" srcOrd="1" destOrd="0" presId="urn:microsoft.com/office/officeart/2018/5/layout/IconCircleLabelList"/>
    <dgm:cxn modelId="{40C7414C-5ACE-40A6-9B7D-B60BCCD9FC40}" type="presParOf" srcId="{EDD43942-D9E9-4FA4-9693-5ADBD31B885F}" destId="{949E63FF-7521-4D16-A775-B16C79D0DCE5}" srcOrd="2" destOrd="0" presId="urn:microsoft.com/office/officeart/2018/5/layout/IconCircleLabelList"/>
    <dgm:cxn modelId="{ED8877B7-8376-40C6-9C89-4DFC9990CD00}" type="presParOf" srcId="{949E63FF-7521-4D16-A775-B16C79D0DCE5}" destId="{2F29A9CA-E017-4558-96A8-AD51EF06E59C}" srcOrd="0" destOrd="0" presId="urn:microsoft.com/office/officeart/2018/5/layout/IconCircleLabelList"/>
    <dgm:cxn modelId="{FCBD4C7E-98D1-402D-8259-A2B15DC24950}" type="presParOf" srcId="{949E63FF-7521-4D16-A775-B16C79D0DCE5}" destId="{1CBB487E-73B3-478A-AF20-968D98060052}" srcOrd="1" destOrd="0" presId="urn:microsoft.com/office/officeart/2018/5/layout/IconCircleLabelList"/>
    <dgm:cxn modelId="{2C95C19F-CF37-4140-A379-56757B7ABB52}" type="presParOf" srcId="{949E63FF-7521-4D16-A775-B16C79D0DCE5}" destId="{3DD88684-8D14-403D-B52D-ED78F60C1116}" srcOrd="2" destOrd="0" presId="urn:microsoft.com/office/officeart/2018/5/layout/IconCircleLabelList"/>
    <dgm:cxn modelId="{1FC8313B-05DB-4881-9D2D-368D944498D3}" type="presParOf" srcId="{949E63FF-7521-4D16-A775-B16C79D0DCE5}" destId="{B25D5BD1-35DD-42A2-A655-ECE410B6447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B31F1-D808-40B3-B2B8-6128187585F4}">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9B907-3A52-46C4-B384-C70555D20D61}">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a:t>NEW policies</a:t>
          </a:r>
        </a:p>
      </dsp:txBody>
      <dsp:txXfrm>
        <a:off x="696297" y="538547"/>
        <a:ext cx="4171627" cy="2590157"/>
      </dsp:txXfrm>
    </dsp:sp>
    <dsp:sp modelId="{1AC60226-AC64-450E-9E9B-9DD1CCDAF039}">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D42BE8-9366-4DD6-BB29-1FBC5856AD0E}">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a:t>What does NEW mean? </a:t>
          </a:r>
        </a:p>
      </dsp:txBody>
      <dsp:txXfrm>
        <a:off x="5991936" y="538547"/>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0E0D9-E298-4C4E-94CC-F260EFC9CF2D}">
      <dsp:nvSpPr>
        <dsp:cNvPr id="0" name=""/>
        <dsp:cNvSpPr/>
      </dsp:nvSpPr>
      <dsp:spPr>
        <a:xfrm>
          <a:off x="1953914" y="5292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04BEBC-C379-449B-B92E-193100A5C48D}">
      <dsp:nvSpPr>
        <dsp:cNvPr id="0" name=""/>
        <dsp:cNvSpPr/>
      </dsp:nvSpPr>
      <dsp:spPr>
        <a:xfrm>
          <a:off x="765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pPr>
          <a:r>
            <a:rPr lang="en-US" sz="3100" kern="1200"/>
            <a:t>Requires contact</a:t>
          </a:r>
        </a:p>
      </dsp:txBody>
      <dsp:txXfrm>
        <a:off x="765914" y="2943510"/>
        <a:ext cx="4320000" cy="720000"/>
      </dsp:txXfrm>
    </dsp:sp>
    <dsp:sp modelId="{FAC8A3D8-6E8E-4925-8560-F98E83AB9101}">
      <dsp:nvSpPr>
        <dsp:cNvPr id="0" name=""/>
        <dsp:cNvSpPr/>
      </dsp:nvSpPr>
      <dsp:spPr>
        <a:xfrm>
          <a:off x="7029914" y="5292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27DB87-3938-49ED-996A-FF9401B1EAD3}">
      <dsp:nvSpPr>
        <dsp:cNvPr id="0" name=""/>
        <dsp:cNvSpPr/>
      </dsp:nvSpPr>
      <dsp:spPr>
        <a:xfrm>
          <a:off x="5841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pPr>
          <a:r>
            <a:rPr lang="en-US" sz="3100" kern="1200"/>
            <a:t>Most difficult to measure</a:t>
          </a:r>
        </a:p>
      </dsp:txBody>
      <dsp:txXfrm>
        <a:off x="5841914" y="2943510"/>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AE08E-FD53-4F0F-A558-50DFC9A77BB4}">
      <dsp:nvSpPr>
        <dsp:cNvPr id="0" name=""/>
        <dsp:cNvSpPr/>
      </dsp:nvSpPr>
      <dsp:spPr>
        <a:xfrm>
          <a:off x="1953914" y="5292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7158BD-EF56-49F8-809E-8388C2B56B4C}">
      <dsp:nvSpPr>
        <dsp:cNvPr id="0" name=""/>
        <dsp:cNvSpPr/>
      </dsp:nvSpPr>
      <dsp:spPr>
        <a:xfrm>
          <a:off x="765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pPr>
          <a:r>
            <a:rPr lang="en-US" sz="3000" kern="1200"/>
            <a:t>Easy to measure </a:t>
          </a:r>
        </a:p>
      </dsp:txBody>
      <dsp:txXfrm>
        <a:off x="765914" y="2943510"/>
        <a:ext cx="4320000" cy="720000"/>
      </dsp:txXfrm>
    </dsp:sp>
    <dsp:sp modelId="{A44C6D76-F570-4F69-9725-F197046BBCC1}">
      <dsp:nvSpPr>
        <dsp:cNvPr id="0" name=""/>
        <dsp:cNvSpPr/>
      </dsp:nvSpPr>
      <dsp:spPr>
        <a:xfrm>
          <a:off x="7029914" y="5292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BD5A3D-1EAA-49B7-A5EF-15A7EB3357A7}">
      <dsp:nvSpPr>
        <dsp:cNvPr id="0" name=""/>
        <dsp:cNvSpPr/>
      </dsp:nvSpPr>
      <dsp:spPr>
        <a:xfrm>
          <a:off x="5841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pPr>
          <a:r>
            <a:rPr lang="en-US" sz="3000" kern="1200"/>
            <a:t>But not terribly interesting</a:t>
          </a:r>
        </a:p>
      </dsp:txBody>
      <dsp:txXfrm>
        <a:off x="5841914" y="2943510"/>
        <a:ext cx="432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1AB85-1D33-4D36-8598-46069F956D8A}">
      <dsp:nvSpPr>
        <dsp:cNvPr id="0" name=""/>
        <dsp:cNvSpPr/>
      </dsp:nvSpPr>
      <dsp:spPr>
        <a:xfrm>
          <a:off x="2250914" y="296402"/>
          <a:ext cx="2196000" cy="2196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F8DC3A-D0F0-486D-8289-E7C619907937}">
      <dsp:nvSpPr>
        <dsp:cNvPr id="0" name=""/>
        <dsp:cNvSpPr/>
      </dsp:nvSpPr>
      <dsp:spPr>
        <a:xfrm>
          <a:off x="2718914" y="7644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3863BA-6E18-4A53-A589-BE4220F8ED20}">
      <dsp:nvSpPr>
        <dsp:cNvPr id="0" name=""/>
        <dsp:cNvSpPr/>
      </dsp:nvSpPr>
      <dsp:spPr>
        <a:xfrm>
          <a:off x="154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Race to the top?</a:t>
          </a:r>
        </a:p>
      </dsp:txBody>
      <dsp:txXfrm>
        <a:off x="1548914" y="3176402"/>
        <a:ext cx="3600000" cy="720000"/>
      </dsp:txXfrm>
    </dsp:sp>
    <dsp:sp modelId="{2F29A9CA-E017-4558-96A8-AD51EF06E59C}">
      <dsp:nvSpPr>
        <dsp:cNvPr id="0" name=""/>
        <dsp:cNvSpPr/>
      </dsp:nvSpPr>
      <dsp:spPr>
        <a:xfrm>
          <a:off x="6480914" y="296402"/>
          <a:ext cx="2196000" cy="2196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BB487E-73B3-478A-AF20-968D98060052}">
      <dsp:nvSpPr>
        <dsp:cNvPr id="0" name=""/>
        <dsp:cNvSpPr/>
      </dsp:nvSpPr>
      <dsp:spPr>
        <a:xfrm>
          <a:off x="6948914" y="7644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5D5BD1-35DD-42A2-A655-ECE410B64473}">
      <dsp:nvSpPr>
        <dsp:cNvPr id="0" name=""/>
        <dsp:cNvSpPr/>
      </dsp:nvSpPr>
      <dsp:spPr>
        <a:xfrm>
          <a:off x="577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Race to the bottom?</a:t>
          </a:r>
        </a:p>
      </dsp:txBody>
      <dsp:txXfrm>
        <a:off x="5778914" y="3176402"/>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ACDFFE-1BB8-4B00-A801-2CC6163503AE}"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7A793-C28F-42CB-92E4-1661362150A8}" type="slidenum">
              <a:rPr lang="en-US" smtClean="0"/>
              <a:t>‹#›</a:t>
            </a:fld>
            <a:endParaRPr lang="en-US"/>
          </a:p>
        </p:txBody>
      </p:sp>
    </p:spTree>
    <p:extLst>
      <p:ext uri="{BB962C8B-B14F-4D97-AF65-F5344CB8AC3E}">
        <p14:creationId xmlns:p14="http://schemas.microsoft.com/office/powerpoint/2010/main" val="407625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a:t>
            </a:r>
            <a:r>
              <a:rPr lang="en-US" baseline="0" dirty="0"/>
              <a:t> year is 2016. </a:t>
            </a:r>
            <a:br>
              <a:rPr lang="en-US" baseline="0" dirty="0"/>
            </a:br>
            <a:r>
              <a:rPr lang="en-US" baseline="0" dirty="0" err="1"/>
              <a:t>Approx</a:t>
            </a:r>
            <a:r>
              <a:rPr lang="en-US" baseline="0" dirty="0"/>
              <a:t> 25 states legalized </a:t>
            </a:r>
            <a:r>
              <a:rPr lang="en-US" baseline="0" dirty="0" err="1"/>
              <a:t>MJ</a:t>
            </a:r>
            <a:r>
              <a:rPr lang="en-US" baseline="0" dirty="0"/>
              <a:t> for medical use</a:t>
            </a:r>
          </a:p>
          <a:p>
            <a:r>
              <a:rPr lang="en-US" baseline="0" dirty="0"/>
              <a:t>Geographic clustering</a:t>
            </a:r>
          </a:p>
          <a:p>
            <a:r>
              <a:rPr lang="en-US" baseline="0" dirty="0"/>
              <a:t>Proximity makes diffusion more likely, but does not tell the whole story</a:t>
            </a:r>
          </a:p>
          <a:p>
            <a:r>
              <a:rPr lang="en-US" baseline="0" dirty="0"/>
              <a:t>Policy diffusion theory seeks to understand what factors shape whether states adopt or fail to adopt policies in this manner</a:t>
            </a:r>
            <a:endParaRPr lang="en-US" dirty="0"/>
          </a:p>
        </p:txBody>
      </p:sp>
      <p:sp>
        <p:nvSpPr>
          <p:cNvPr id="4" name="Slide Number Placeholder 3"/>
          <p:cNvSpPr>
            <a:spLocks noGrp="1"/>
          </p:cNvSpPr>
          <p:nvPr>
            <p:ph type="sldNum" sz="quarter" idx="10"/>
          </p:nvPr>
        </p:nvSpPr>
        <p:spPr/>
        <p:txBody>
          <a:bodyPr/>
          <a:lstStyle/>
          <a:p>
            <a:fld id="{F079958E-E5C7-45EA-BC2E-5CE7E36F652D}" type="slidenum">
              <a:rPr lang="en-US" smtClean="0"/>
              <a:t>3</a:t>
            </a:fld>
            <a:endParaRPr lang="en-US"/>
          </a:p>
        </p:txBody>
      </p:sp>
    </p:spTree>
    <p:extLst>
      <p:ext uri="{BB962C8B-B14F-4D97-AF65-F5344CB8AC3E}">
        <p14:creationId xmlns:p14="http://schemas.microsoft.com/office/powerpoint/2010/main" val="808575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A2126-2EC2-4DCF-4FE4-F4162333ED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CA060C-E119-8847-64A2-6C1EDFA39F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6CABBD-B5E1-8DFF-705A-2C6C883D18DA}"/>
              </a:ext>
            </a:extLst>
          </p:cNvPr>
          <p:cNvSpPr>
            <a:spLocks noGrp="1"/>
          </p:cNvSpPr>
          <p:nvPr>
            <p:ph type="dt" sz="half" idx="10"/>
          </p:nvPr>
        </p:nvSpPr>
        <p:spPr/>
        <p:txBody>
          <a:bodyPr/>
          <a:lstStyle/>
          <a:p>
            <a:fld id="{733FF6D9-8C83-4786-A8C1-AB91EEB1E479}" type="datetimeFigureOut">
              <a:rPr lang="en-US" smtClean="0"/>
              <a:t>3/24/2025</a:t>
            </a:fld>
            <a:endParaRPr lang="en-US"/>
          </a:p>
        </p:txBody>
      </p:sp>
      <p:sp>
        <p:nvSpPr>
          <p:cNvPr id="5" name="Footer Placeholder 4">
            <a:extLst>
              <a:ext uri="{FF2B5EF4-FFF2-40B4-BE49-F238E27FC236}">
                <a16:creationId xmlns:a16="http://schemas.microsoft.com/office/drawing/2014/main" id="{BBE6D67F-1FCA-1D6A-7D3E-998FDDA82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2E4DF-A7C6-1A6E-0414-D0D6E1C6C4BF}"/>
              </a:ext>
            </a:extLst>
          </p:cNvPr>
          <p:cNvSpPr>
            <a:spLocks noGrp="1"/>
          </p:cNvSpPr>
          <p:nvPr>
            <p:ph type="sldNum" sz="quarter" idx="12"/>
          </p:nvPr>
        </p:nvSpPr>
        <p:spPr/>
        <p:txBody>
          <a:bodyPr/>
          <a:lstStyle/>
          <a:p>
            <a:fld id="{EE215A9F-142D-4828-AF32-893A1D930631}" type="slidenum">
              <a:rPr lang="en-US" smtClean="0"/>
              <a:t>‹#›</a:t>
            </a:fld>
            <a:endParaRPr lang="en-US"/>
          </a:p>
        </p:txBody>
      </p:sp>
    </p:spTree>
    <p:extLst>
      <p:ext uri="{BB962C8B-B14F-4D97-AF65-F5344CB8AC3E}">
        <p14:creationId xmlns:p14="http://schemas.microsoft.com/office/powerpoint/2010/main" val="1019366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FF264-1570-7050-2E6A-138FAFA662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794E8C-3471-9789-61A7-EC0440DC80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FFABB-0CF9-9FE7-D3A7-4B0861134A40}"/>
              </a:ext>
            </a:extLst>
          </p:cNvPr>
          <p:cNvSpPr>
            <a:spLocks noGrp="1"/>
          </p:cNvSpPr>
          <p:nvPr>
            <p:ph type="dt" sz="half" idx="10"/>
          </p:nvPr>
        </p:nvSpPr>
        <p:spPr/>
        <p:txBody>
          <a:bodyPr/>
          <a:lstStyle/>
          <a:p>
            <a:fld id="{733FF6D9-8C83-4786-A8C1-AB91EEB1E479}" type="datetimeFigureOut">
              <a:rPr lang="en-US" smtClean="0"/>
              <a:t>3/24/2025</a:t>
            </a:fld>
            <a:endParaRPr lang="en-US"/>
          </a:p>
        </p:txBody>
      </p:sp>
      <p:sp>
        <p:nvSpPr>
          <p:cNvPr id="5" name="Footer Placeholder 4">
            <a:extLst>
              <a:ext uri="{FF2B5EF4-FFF2-40B4-BE49-F238E27FC236}">
                <a16:creationId xmlns:a16="http://schemas.microsoft.com/office/drawing/2014/main" id="{EB72C83F-A853-8F34-71FF-D6DACA731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DBCE67-ED16-1D8A-AE1D-AA685C1C6AF3}"/>
              </a:ext>
            </a:extLst>
          </p:cNvPr>
          <p:cNvSpPr>
            <a:spLocks noGrp="1"/>
          </p:cNvSpPr>
          <p:nvPr>
            <p:ph type="sldNum" sz="quarter" idx="12"/>
          </p:nvPr>
        </p:nvSpPr>
        <p:spPr/>
        <p:txBody>
          <a:bodyPr/>
          <a:lstStyle/>
          <a:p>
            <a:fld id="{EE215A9F-142D-4828-AF32-893A1D930631}" type="slidenum">
              <a:rPr lang="en-US" smtClean="0"/>
              <a:t>‹#›</a:t>
            </a:fld>
            <a:endParaRPr lang="en-US"/>
          </a:p>
        </p:txBody>
      </p:sp>
    </p:spTree>
    <p:extLst>
      <p:ext uri="{BB962C8B-B14F-4D97-AF65-F5344CB8AC3E}">
        <p14:creationId xmlns:p14="http://schemas.microsoft.com/office/powerpoint/2010/main" val="3929632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938241-91B9-762C-9166-E59AE063E4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5CB90E-FDC2-D221-4033-4708BFB815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373DD-846F-6E4C-7136-54B950286C3E}"/>
              </a:ext>
            </a:extLst>
          </p:cNvPr>
          <p:cNvSpPr>
            <a:spLocks noGrp="1"/>
          </p:cNvSpPr>
          <p:nvPr>
            <p:ph type="dt" sz="half" idx="10"/>
          </p:nvPr>
        </p:nvSpPr>
        <p:spPr/>
        <p:txBody>
          <a:bodyPr/>
          <a:lstStyle/>
          <a:p>
            <a:fld id="{733FF6D9-8C83-4786-A8C1-AB91EEB1E479}" type="datetimeFigureOut">
              <a:rPr lang="en-US" smtClean="0"/>
              <a:t>3/24/2025</a:t>
            </a:fld>
            <a:endParaRPr lang="en-US"/>
          </a:p>
        </p:txBody>
      </p:sp>
      <p:sp>
        <p:nvSpPr>
          <p:cNvPr id="5" name="Footer Placeholder 4">
            <a:extLst>
              <a:ext uri="{FF2B5EF4-FFF2-40B4-BE49-F238E27FC236}">
                <a16:creationId xmlns:a16="http://schemas.microsoft.com/office/drawing/2014/main" id="{CED8C0D3-2393-ADEF-F5A4-26F8E1F8E6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DE511E-5AE9-E0FE-A2BA-F97AD45C2FD2}"/>
              </a:ext>
            </a:extLst>
          </p:cNvPr>
          <p:cNvSpPr>
            <a:spLocks noGrp="1"/>
          </p:cNvSpPr>
          <p:nvPr>
            <p:ph type="sldNum" sz="quarter" idx="12"/>
          </p:nvPr>
        </p:nvSpPr>
        <p:spPr/>
        <p:txBody>
          <a:bodyPr/>
          <a:lstStyle/>
          <a:p>
            <a:fld id="{EE215A9F-142D-4828-AF32-893A1D930631}" type="slidenum">
              <a:rPr lang="en-US" smtClean="0"/>
              <a:t>‹#›</a:t>
            </a:fld>
            <a:endParaRPr lang="en-US"/>
          </a:p>
        </p:txBody>
      </p:sp>
    </p:spTree>
    <p:extLst>
      <p:ext uri="{BB962C8B-B14F-4D97-AF65-F5344CB8AC3E}">
        <p14:creationId xmlns:p14="http://schemas.microsoft.com/office/powerpoint/2010/main" val="383172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E4BC-ADAF-F406-407D-133F03F235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9C4F25-3808-0A99-76B1-5C342DFB83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A2578A-FA0D-7338-1A77-BA6E3AEC2660}"/>
              </a:ext>
            </a:extLst>
          </p:cNvPr>
          <p:cNvSpPr>
            <a:spLocks noGrp="1"/>
          </p:cNvSpPr>
          <p:nvPr>
            <p:ph type="dt" sz="half" idx="10"/>
          </p:nvPr>
        </p:nvSpPr>
        <p:spPr/>
        <p:txBody>
          <a:bodyPr/>
          <a:lstStyle/>
          <a:p>
            <a:fld id="{733FF6D9-8C83-4786-A8C1-AB91EEB1E479}" type="datetimeFigureOut">
              <a:rPr lang="en-US" smtClean="0"/>
              <a:t>3/24/2025</a:t>
            </a:fld>
            <a:endParaRPr lang="en-US"/>
          </a:p>
        </p:txBody>
      </p:sp>
      <p:sp>
        <p:nvSpPr>
          <p:cNvPr id="5" name="Footer Placeholder 4">
            <a:extLst>
              <a:ext uri="{FF2B5EF4-FFF2-40B4-BE49-F238E27FC236}">
                <a16:creationId xmlns:a16="http://schemas.microsoft.com/office/drawing/2014/main" id="{3C9B7953-8A47-C11C-C703-51AD36C25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24935-3779-74FF-4BA6-37DB53646910}"/>
              </a:ext>
            </a:extLst>
          </p:cNvPr>
          <p:cNvSpPr>
            <a:spLocks noGrp="1"/>
          </p:cNvSpPr>
          <p:nvPr>
            <p:ph type="sldNum" sz="quarter" idx="12"/>
          </p:nvPr>
        </p:nvSpPr>
        <p:spPr/>
        <p:txBody>
          <a:bodyPr/>
          <a:lstStyle/>
          <a:p>
            <a:fld id="{EE215A9F-142D-4828-AF32-893A1D930631}" type="slidenum">
              <a:rPr lang="en-US" smtClean="0"/>
              <a:t>‹#›</a:t>
            </a:fld>
            <a:endParaRPr lang="en-US"/>
          </a:p>
        </p:txBody>
      </p:sp>
    </p:spTree>
    <p:extLst>
      <p:ext uri="{BB962C8B-B14F-4D97-AF65-F5344CB8AC3E}">
        <p14:creationId xmlns:p14="http://schemas.microsoft.com/office/powerpoint/2010/main" val="1341393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D6329-7CEF-C9CE-E164-7B06417859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C56F53-C8F6-CC4B-EBEC-DF414DD32C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C3A351-4739-80DD-25FA-14FEA7D4C66D}"/>
              </a:ext>
            </a:extLst>
          </p:cNvPr>
          <p:cNvSpPr>
            <a:spLocks noGrp="1"/>
          </p:cNvSpPr>
          <p:nvPr>
            <p:ph type="dt" sz="half" idx="10"/>
          </p:nvPr>
        </p:nvSpPr>
        <p:spPr/>
        <p:txBody>
          <a:bodyPr/>
          <a:lstStyle/>
          <a:p>
            <a:fld id="{733FF6D9-8C83-4786-A8C1-AB91EEB1E479}" type="datetimeFigureOut">
              <a:rPr lang="en-US" smtClean="0"/>
              <a:t>3/24/2025</a:t>
            </a:fld>
            <a:endParaRPr lang="en-US"/>
          </a:p>
        </p:txBody>
      </p:sp>
      <p:sp>
        <p:nvSpPr>
          <p:cNvPr id="5" name="Footer Placeholder 4">
            <a:extLst>
              <a:ext uri="{FF2B5EF4-FFF2-40B4-BE49-F238E27FC236}">
                <a16:creationId xmlns:a16="http://schemas.microsoft.com/office/drawing/2014/main" id="{745C3CF1-197A-13E9-CCE9-BF214882BE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84BE6-D827-0AC3-2A29-636803A35163}"/>
              </a:ext>
            </a:extLst>
          </p:cNvPr>
          <p:cNvSpPr>
            <a:spLocks noGrp="1"/>
          </p:cNvSpPr>
          <p:nvPr>
            <p:ph type="sldNum" sz="quarter" idx="12"/>
          </p:nvPr>
        </p:nvSpPr>
        <p:spPr/>
        <p:txBody>
          <a:bodyPr/>
          <a:lstStyle/>
          <a:p>
            <a:fld id="{EE215A9F-142D-4828-AF32-893A1D930631}" type="slidenum">
              <a:rPr lang="en-US" smtClean="0"/>
              <a:t>‹#›</a:t>
            </a:fld>
            <a:endParaRPr lang="en-US"/>
          </a:p>
        </p:txBody>
      </p:sp>
    </p:spTree>
    <p:extLst>
      <p:ext uri="{BB962C8B-B14F-4D97-AF65-F5344CB8AC3E}">
        <p14:creationId xmlns:p14="http://schemas.microsoft.com/office/powerpoint/2010/main" val="1529860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80A99-0B5C-77BD-B535-52FD46EB1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B058E2-1319-568C-5A10-5E02C7D29A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8003F-D3D9-D95F-FADA-0E760B4FB3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B177BC-E2B5-FC90-B264-1224B5B9480D}"/>
              </a:ext>
            </a:extLst>
          </p:cNvPr>
          <p:cNvSpPr>
            <a:spLocks noGrp="1"/>
          </p:cNvSpPr>
          <p:nvPr>
            <p:ph type="dt" sz="half" idx="10"/>
          </p:nvPr>
        </p:nvSpPr>
        <p:spPr/>
        <p:txBody>
          <a:bodyPr/>
          <a:lstStyle/>
          <a:p>
            <a:fld id="{733FF6D9-8C83-4786-A8C1-AB91EEB1E479}" type="datetimeFigureOut">
              <a:rPr lang="en-US" smtClean="0"/>
              <a:t>3/24/2025</a:t>
            </a:fld>
            <a:endParaRPr lang="en-US"/>
          </a:p>
        </p:txBody>
      </p:sp>
      <p:sp>
        <p:nvSpPr>
          <p:cNvPr id="6" name="Footer Placeholder 5">
            <a:extLst>
              <a:ext uri="{FF2B5EF4-FFF2-40B4-BE49-F238E27FC236}">
                <a16:creationId xmlns:a16="http://schemas.microsoft.com/office/drawing/2014/main" id="{C8493E7B-1604-8690-92D6-0E311BD486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2D9414-5F74-6B47-5BDD-588E10810DE3}"/>
              </a:ext>
            </a:extLst>
          </p:cNvPr>
          <p:cNvSpPr>
            <a:spLocks noGrp="1"/>
          </p:cNvSpPr>
          <p:nvPr>
            <p:ph type="sldNum" sz="quarter" idx="12"/>
          </p:nvPr>
        </p:nvSpPr>
        <p:spPr/>
        <p:txBody>
          <a:bodyPr/>
          <a:lstStyle/>
          <a:p>
            <a:fld id="{EE215A9F-142D-4828-AF32-893A1D930631}" type="slidenum">
              <a:rPr lang="en-US" smtClean="0"/>
              <a:t>‹#›</a:t>
            </a:fld>
            <a:endParaRPr lang="en-US"/>
          </a:p>
        </p:txBody>
      </p:sp>
    </p:spTree>
    <p:extLst>
      <p:ext uri="{BB962C8B-B14F-4D97-AF65-F5344CB8AC3E}">
        <p14:creationId xmlns:p14="http://schemas.microsoft.com/office/powerpoint/2010/main" val="2656156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163E8-6464-F1AD-7D79-046A3D381D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056DBC-7775-D251-9142-95DFFFD499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4F3F3E-1B83-AE29-BC4D-D8123D9887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3CD492-7CA3-1402-372E-84496706E6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F849FD-02BD-B2E1-604F-F3A4FD00B4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757BCA-4E70-4A6D-094A-02AC56DA51E0}"/>
              </a:ext>
            </a:extLst>
          </p:cNvPr>
          <p:cNvSpPr>
            <a:spLocks noGrp="1"/>
          </p:cNvSpPr>
          <p:nvPr>
            <p:ph type="dt" sz="half" idx="10"/>
          </p:nvPr>
        </p:nvSpPr>
        <p:spPr/>
        <p:txBody>
          <a:bodyPr/>
          <a:lstStyle/>
          <a:p>
            <a:fld id="{733FF6D9-8C83-4786-A8C1-AB91EEB1E479}" type="datetimeFigureOut">
              <a:rPr lang="en-US" smtClean="0"/>
              <a:t>3/24/2025</a:t>
            </a:fld>
            <a:endParaRPr lang="en-US"/>
          </a:p>
        </p:txBody>
      </p:sp>
      <p:sp>
        <p:nvSpPr>
          <p:cNvPr id="8" name="Footer Placeholder 7">
            <a:extLst>
              <a:ext uri="{FF2B5EF4-FFF2-40B4-BE49-F238E27FC236}">
                <a16:creationId xmlns:a16="http://schemas.microsoft.com/office/drawing/2014/main" id="{AE792CF2-C8E0-B114-827F-A44BB8853B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CFD804-890C-4B7E-48F9-BE99DF1EC052}"/>
              </a:ext>
            </a:extLst>
          </p:cNvPr>
          <p:cNvSpPr>
            <a:spLocks noGrp="1"/>
          </p:cNvSpPr>
          <p:nvPr>
            <p:ph type="sldNum" sz="quarter" idx="12"/>
          </p:nvPr>
        </p:nvSpPr>
        <p:spPr/>
        <p:txBody>
          <a:bodyPr/>
          <a:lstStyle/>
          <a:p>
            <a:fld id="{EE215A9F-142D-4828-AF32-893A1D930631}" type="slidenum">
              <a:rPr lang="en-US" smtClean="0"/>
              <a:t>‹#›</a:t>
            </a:fld>
            <a:endParaRPr lang="en-US"/>
          </a:p>
        </p:txBody>
      </p:sp>
    </p:spTree>
    <p:extLst>
      <p:ext uri="{BB962C8B-B14F-4D97-AF65-F5344CB8AC3E}">
        <p14:creationId xmlns:p14="http://schemas.microsoft.com/office/powerpoint/2010/main" val="1722578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DBC92-0B33-F403-8314-B5B7614421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161346-3E0C-BD89-5C24-54465D58EAAA}"/>
              </a:ext>
            </a:extLst>
          </p:cNvPr>
          <p:cNvSpPr>
            <a:spLocks noGrp="1"/>
          </p:cNvSpPr>
          <p:nvPr>
            <p:ph type="dt" sz="half" idx="10"/>
          </p:nvPr>
        </p:nvSpPr>
        <p:spPr/>
        <p:txBody>
          <a:bodyPr/>
          <a:lstStyle/>
          <a:p>
            <a:fld id="{733FF6D9-8C83-4786-A8C1-AB91EEB1E479}" type="datetimeFigureOut">
              <a:rPr lang="en-US" smtClean="0"/>
              <a:t>3/24/2025</a:t>
            </a:fld>
            <a:endParaRPr lang="en-US"/>
          </a:p>
        </p:txBody>
      </p:sp>
      <p:sp>
        <p:nvSpPr>
          <p:cNvPr id="4" name="Footer Placeholder 3">
            <a:extLst>
              <a:ext uri="{FF2B5EF4-FFF2-40B4-BE49-F238E27FC236}">
                <a16:creationId xmlns:a16="http://schemas.microsoft.com/office/drawing/2014/main" id="{8E61A3F9-4261-CAAC-8B4F-16D0F2C065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861D5-BE4D-C854-F998-85A6FABF40CF}"/>
              </a:ext>
            </a:extLst>
          </p:cNvPr>
          <p:cNvSpPr>
            <a:spLocks noGrp="1"/>
          </p:cNvSpPr>
          <p:nvPr>
            <p:ph type="sldNum" sz="quarter" idx="12"/>
          </p:nvPr>
        </p:nvSpPr>
        <p:spPr/>
        <p:txBody>
          <a:bodyPr/>
          <a:lstStyle/>
          <a:p>
            <a:fld id="{EE215A9F-142D-4828-AF32-893A1D930631}" type="slidenum">
              <a:rPr lang="en-US" smtClean="0"/>
              <a:t>‹#›</a:t>
            </a:fld>
            <a:endParaRPr lang="en-US"/>
          </a:p>
        </p:txBody>
      </p:sp>
    </p:spTree>
    <p:extLst>
      <p:ext uri="{BB962C8B-B14F-4D97-AF65-F5344CB8AC3E}">
        <p14:creationId xmlns:p14="http://schemas.microsoft.com/office/powerpoint/2010/main" val="2724514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0D0102-8D00-89F9-18F1-361AC9AE0479}"/>
              </a:ext>
            </a:extLst>
          </p:cNvPr>
          <p:cNvSpPr>
            <a:spLocks noGrp="1"/>
          </p:cNvSpPr>
          <p:nvPr>
            <p:ph type="dt" sz="half" idx="10"/>
          </p:nvPr>
        </p:nvSpPr>
        <p:spPr/>
        <p:txBody>
          <a:bodyPr/>
          <a:lstStyle/>
          <a:p>
            <a:fld id="{733FF6D9-8C83-4786-A8C1-AB91EEB1E479}" type="datetimeFigureOut">
              <a:rPr lang="en-US" smtClean="0"/>
              <a:t>3/24/2025</a:t>
            </a:fld>
            <a:endParaRPr lang="en-US"/>
          </a:p>
        </p:txBody>
      </p:sp>
      <p:sp>
        <p:nvSpPr>
          <p:cNvPr id="3" name="Footer Placeholder 2">
            <a:extLst>
              <a:ext uri="{FF2B5EF4-FFF2-40B4-BE49-F238E27FC236}">
                <a16:creationId xmlns:a16="http://schemas.microsoft.com/office/drawing/2014/main" id="{332870AC-1013-EEC5-5514-78EBDBAA42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AF8967-9E66-8946-7C1F-E2C982D92877}"/>
              </a:ext>
            </a:extLst>
          </p:cNvPr>
          <p:cNvSpPr>
            <a:spLocks noGrp="1"/>
          </p:cNvSpPr>
          <p:nvPr>
            <p:ph type="sldNum" sz="quarter" idx="12"/>
          </p:nvPr>
        </p:nvSpPr>
        <p:spPr/>
        <p:txBody>
          <a:bodyPr/>
          <a:lstStyle/>
          <a:p>
            <a:fld id="{EE215A9F-142D-4828-AF32-893A1D930631}" type="slidenum">
              <a:rPr lang="en-US" smtClean="0"/>
              <a:t>‹#›</a:t>
            </a:fld>
            <a:endParaRPr lang="en-US"/>
          </a:p>
        </p:txBody>
      </p:sp>
    </p:spTree>
    <p:extLst>
      <p:ext uri="{BB962C8B-B14F-4D97-AF65-F5344CB8AC3E}">
        <p14:creationId xmlns:p14="http://schemas.microsoft.com/office/powerpoint/2010/main" val="400689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8EA7-33B0-4E4C-D00D-C4DD48AC22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8F1CCC-A02D-D37E-83A9-D62F12AF7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FB60AE-F125-152B-BD70-BD8D5F35B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38CA42-E0A6-83AE-C610-3887CC4DB207}"/>
              </a:ext>
            </a:extLst>
          </p:cNvPr>
          <p:cNvSpPr>
            <a:spLocks noGrp="1"/>
          </p:cNvSpPr>
          <p:nvPr>
            <p:ph type="dt" sz="half" idx="10"/>
          </p:nvPr>
        </p:nvSpPr>
        <p:spPr/>
        <p:txBody>
          <a:bodyPr/>
          <a:lstStyle/>
          <a:p>
            <a:fld id="{733FF6D9-8C83-4786-A8C1-AB91EEB1E479}" type="datetimeFigureOut">
              <a:rPr lang="en-US" smtClean="0"/>
              <a:t>3/24/2025</a:t>
            </a:fld>
            <a:endParaRPr lang="en-US"/>
          </a:p>
        </p:txBody>
      </p:sp>
      <p:sp>
        <p:nvSpPr>
          <p:cNvPr id="6" name="Footer Placeholder 5">
            <a:extLst>
              <a:ext uri="{FF2B5EF4-FFF2-40B4-BE49-F238E27FC236}">
                <a16:creationId xmlns:a16="http://schemas.microsoft.com/office/drawing/2014/main" id="{AEC83F56-836D-7520-BD0F-17BE863C51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BE92E2-D6A5-E660-056B-CE162AEDB66D}"/>
              </a:ext>
            </a:extLst>
          </p:cNvPr>
          <p:cNvSpPr>
            <a:spLocks noGrp="1"/>
          </p:cNvSpPr>
          <p:nvPr>
            <p:ph type="sldNum" sz="quarter" idx="12"/>
          </p:nvPr>
        </p:nvSpPr>
        <p:spPr/>
        <p:txBody>
          <a:bodyPr/>
          <a:lstStyle/>
          <a:p>
            <a:fld id="{EE215A9F-142D-4828-AF32-893A1D930631}" type="slidenum">
              <a:rPr lang="en-US" smtClean="0"/>
              <a:t>‹#›</a:t>
            </a:fld>
            <a:endParaRPr lang="en-US"/>
          </a:p>
        </p:txBody>
      </p:sp>
    </p:spTree>
    <p:extLst>
      <p:ext uri="{BB962C8B-B14F-4D97-AF65-F5344CB8AC3E}">
        <p14:creationId xmlns:p14="http://schemas.microsoft.com/office/powerpoint/2010/main" val="3154211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BF56F-2609-757E-EFF0-512AE68655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9FEB66-4B08-F0DE-42EE-CF5DD8CEAC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3457FB-9ECC-0D27-D3E6-C3CBD6025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E3A399-418B-3693-949E-F5B6EAB054FF}"/>
              </a:ext>
            </a:extLst>
          </p:cNvPr>
          <p:cNvSpPr>
            <a:spLocks noGrp="1"/>
          </p:cNvSpPr>
          <p:nvPr>
            <p:ph type="dt" sz="half" idx="10"/>
          </p:nvPr>
        </p:nvSpPr>
        <p:spPr/>
        <p:txBody>
          <a:bodyPr/>
          <a:lstStyle/>
          <a:p>
            <a:fld id="{733FF6D9-8C83-4786-A8C1-AB91EEB1E479}" type="datetimeFigureOut">
              <a:rPr lang="en-US" smtClean="0"/>
              <a:t>3/24/2025</a:t>
            </a:fld>
            <a:endParaRPr lang="en-US"/>
          </a:p>
        </p:txBody>
      </p:sp>
      <p:sp>
        <p:nvSpPr>
          <p:cNvPr id="6" name="Footer Placeholder 5">
            <a:extLst>
              <a:ext uri="{FF2B5EF4-FFF2-40B4-BE49-F238E27FC236}">
                <a16:creationId xmlns:a16="http://schemas.microsoft.com/office/drawing/2014/main" id="{BE27FB6C-D6CC-C4CB-E070-828ACA7ADC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C90885-1360-2B1D-47FB-6AB18554E28D}"/>
              </a:ext>
            </a:extLst>
          </p:cNvPr>
          <p:cNvSpPr>
            <a:spLocks noGrp="1"/>
          </p:cNvSpPr>
          <p:nvPr>
            <p:ph type="sldNum" sz="quarter" idx="12"/>
          </p:nvPr>
        </p:nvSpPr>
        <p:spPr/>
        <p:txBody>
          <a:bodyPr/>
          <a:lstStyle/>
          <a:p>
            <a:fld id="{EE215A9F-142D-4828-AF32-893A1D930631}" type="slidenum">
              <a:rPr lang="en-US" smtClean="0"/>
              <a:t>‹#›</a:t>
            </a:fld>
            <a:endParaRPr lang="en-US"/>
          </a:p>
        </p:txBody>
      </p:sp>
    </p:spTree>
    <p:extLst>
      <p:ext uri="{BB962C8B-B14F-4D97-AF65-F5344CB8AC3E}">
        <p14:creationId xmlns:p14="http://schemas.microsoft.com/office/powerpoint/2010/main" val="3769965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C4C67D-57F8-887B-C8E8-C721D3B0E8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719401-003C-8D00-50E8-D1B7E812A8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1F38E-A8FF-903B-F68A-2F24B1C49D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3FF6D9-8C83-4786-A8C1-AB91EEB1E479}" type="datetimeFigureOut">
              <a:rPr lang="en-US" smtClean="0"/>
              <a:t>3/24/2025</a:t>
            </a:fld>
            <a:endParaRPr lang="en-US"/>
          </a:p>
        </p:txBody>
      </p:sp>
      <p:sp>
        <p:nvSpPr>
          <p:cNvPr id="5" name="Footer Placeholder 4">
            <a:extLst>
              <a:ext uri="{FF2B5EF4-FFF2-40B4-BE49-F238E27FC236}">
                <a16:creationId xmlns:a16="http://schemas.microsoft.com/office/drawing/2014/main" id="{26F878A9-9EB0-6439-BE93-6A11DC9E20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28E8BBC-D30B-D2AF-0990-D1C9667EB7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E215A9F-142D-4828-AF32-893A1D930631}" type="slidenum">
              <a:rPr lang="en-US" smtClean="0"/>
              <a:t>‹#›</a:t>
            </a:fld>
            <a:endParaRPr lang="en-US"/>
          </a:p>
        </p:txBody>
      </p:sp>
    </p:spTree>
    <p:extLst>
      <p:ext uri="{BB962C8B-B14F-4D97-AF65-F5344CB8AC3E}">
        <p14:creationId xmlns:p14="http://schemas.microsoft.com/office/powerpoint/2010/main" val="382658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CE13-F368-4C6B-3BBA-2971260DB6BA}"/>
              </a:ext>
            </a:extLst>
          </p:cNvPr>
          <p:cNvSpPr>
            <a:spLocks noGrp="1"/>
          </p:cNvSpPr>
          <p:nvPr>
            <p:ph type="ctrTitle"/>
          </p:nvPr>
        </p:nvSpPr>
        <p:spPr/>
        <p:txBody>
          <a:bodyPr/>
          <a:lstStyle/>
          <a:p>
            <a:r>
              <a:rPr lang="en-US" dirty="0"/>
              <a:t>Policy Innovation and Diffusion</a:t>
            </a:r>
          </a:p>
        </p:txBody>
      </p:sp>
      <p:sp>
        <p:nvSpPr>
          <p:cNvPr id="3" name="Subtitle 2">
            <a:extLst>
              <a:ext uri="{FF2B5EF4-FFF2-40B4-BE49-F238E27FC236}">
                <a16:creationId xmlns:a16="http://schemas.microsoft.com/office/drawing/2014/main" id="{CF454A5A-0B6F-32C7-A187-D74C3EE5C33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61300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708797-CE9D-A162-E2EB-A14E57DC23EA}"/>
              </a:ext>
            </a:extLst>
          </p:cNvPr>
          <p:cNvSpPr>
            <a:spLocks noGrp="1"/>
          </p:cNvSpPr>
          <p:nvPr>
            <p:ph type="title"/>
          </p:nvPr>
        </p:nvSpPr>
        <p:spPr>
          <a:xfrm>
            <a:off x="761803" y="350196"/>
            <a:ext cx="4646904" cy="1624520"/>
          </a:xfrm>
        </p:spPr>
        <p:txBody>
          <a:bodyPr anchor="ctr">
            <a:normAutofit/>
          </a:bodyPr>
          <a:lstStyle/>
          <a:p>
            <a:r>
              <a:rPr lang="en-US" sz="4000"/>
              <a:t>Coercion aka Top Down</a:t>
            </a:r>
          </a:p>
        </p:txBody>
      </p:sp>
      <p:sp>
        <p:nvSpPr>
          <p:cNvPr id="3" name="Content Placeholder 2">
            <a:extLst>
              <a:ext uri="{FF2B5EF4-FFF2-40B4-BE49-F238E27FC236}">
                <a16:creationId xmlns:a16="http://schemas.microsoft.com/office/drawing/2014/main" id="{2356D7F4-8F60-E6B7-12DC-F86E77C15CCD}"/>
              </a:ext>
            </a:extLst>
          </p:cNvPr>
          <p:cNvSpPr>
            <a:spLocks noGrp="1"/>
          </p:cNvSpPr>
          <p:nvPr>
            <p:ph idx="1"/>
          </p:nvPr>
        </p:nvSpPr>
        <p:spPr>
          <a:xfrm>
            <a:off x="761802" y="2743200"/>
            <a:ext cx="4646905" cy="3613149"/>
          </a:xfrm>
        </p:spPr>
        <p:txBody>
          <a:bodyPr anchor="ctr">
            <a:normAutofit/>
          </a:bodyPr>
          <a:lstStyle/>
          <a:p>
            <a:r>
              <a:rPr lang="en-US" sz="2000"/>
              <a:t>Via federal legislation and regulation </a:t>
            </a:r>
          </a:p>
        </p:txBody>
      </p:sp>
      <p:pic>
        <p:nvPicPr>
          <p:cNvPr id="5" name="Picture 4" descr="Illuminated San Francisco City Hall">
            <a:extLst>
              <a:ext uri="{FF2B5EF4-FFF2-40B4-BE49-F238E27FC236}">
                <a16:creationId xmlns:a16="http://schemas.microsoft.com/office/drawing/2014/main" id="{B1C22755-38CC-19EE-60BC-AC3A4CA9CDAE}"/>
              </a:ext>
            </a:extLst>
          </p:cNvPr>
          <p:cNvPicPr>
            <a:picLocks noChangeAspect="1"/>
          </p:cNvPicPr>
          <p:nvPr/>
        </p:nvPicPr>
        <p:blipFill>
          <a:blip r:embed="rId2"/>
          <a:srcRect l="17845" r="22754" b="-2"/>
          <a:stretch/>
        </p:blipFill>
        <p:spPr>
          <a:xfrm>
            <a:off x="6096000" y="1"/>
            <a:ext cx="6102825" cy="6858000"/>
          </a:xfrm>
          <a:prstGeom prst="rect">
            <a:avLst/>
          </a:prstGeom>
        </p:spPr>
      </p:pic>
    </p:spTree>
    <p:extLst>
      <p:ext uri="{BB962C8B-B14F-4D97-AF65-F5344CB8AC3E}">
        <p14:creationId xmlns:p14="http://schemas.microsoft.com/office/powerpoint/2010/main" val="3024574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ree Cafe Barista photo and picture">
            <a:extLst>
              <a:ext uri="{FF2B5EF4-FFF2-40B4-BE49-F238E27FC236}">
                <a16:creationId xmlns:a16="http://schemas.microsoft.com/office/drawing/2014/main" id="{CEB8B579-D5EC-FDBB-8F5F-3B4993147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84" r="-1"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9CE228-6B17-87FA-43BC-F3FA7227E833}"/>
              </a:ext>
            </a:extLst>
          </p:cNvPr>
          <p:cNvSpPr>
            <a:spLocks noGrp="1"/>
          </p:cNvSpPr>
          <p:nvPr>
            <p:ph type="title"/>
          </p:nvPr>
        </p:nvSpPr>
        <p:spPr>
          <a:xfrm>
            <a:off x="7531610" y="365125"/>
            <a:ext cx="3822189" cy="1899912"/>
          </a:xfrm>
        </p:spPr>
        <p:txBody>
          <a:bodyPr>
            <a:normAutofit/>
          </a:bodyPr>
          <a:lstStyle/>
          <a:p>
            <a:r>
              <a:rPr lang="en-US" sz="4000"/>
              <a:t>Bottom up</a:t>
            </a:r>
          </a:p>
        </p:txBody>
      </p:sp>
      <p:sp>
        <p:nvSpPr>
          <p:cNvPr id="3" name="Content Placeholder 2">
            <a:extLst>
              <a:ext uri="{FF2B5EF4-FFF2-40B4-BE49-F238E27FC236}">
                <a16:creationId xmlns:a16="http://schemas.microsoft.com/office/drawing/2014/main" id="{4B0E7AF9-7800-6875-6FF4-AA21A3C8F68D}"/>
              </a:ext>
            </a:extLst>
          </p:cNvPr>
          <p:cNvSpPr>
            <a:spLocks noGrp="1"/>
          </p:cNvSpPr>
          <p:nvPr>
            <p:ph idx="1"/>
          </p:nvPr>
        </p:nvSpPr>
        <p:spPr>
          <a:xfrm>
            <a:off x="7531610" y="2434201"/>
            <a:ext cx="3822189" cy="3742762"/>
          </a:xfrm>
        </p:spPr>
        <p:txBody>
          <a:bodyPr>
            <a:normAutofit/>
          </a:bodyPr>
          <a:lstStyle/>
          <a:p>
            <a:r>
              <a:rPr lang="en-US" sz="2000"/>
              <a:t>From local up to federal </a:t>
            </a:r>
          </a:p>
          <a:p>
            <a:pPr lvl="1"/>
            <a:r>
              <a:rPr lang="en-US" sz="2000"/>
              <a:t>Maybe my menu labelling example?</a:t>
            </a:r>
          </a:p>
        </p:txBody>
      </p:sp>
    </p:spTree>
    <p:extLst>
      <p:ext uri="{BB962C8B-B14F-4D97-AF65-F5344CB8AC3E}">
        <p14:creationId xmlns:p14="http://schemas.microsoft.com/office/powerpoint/2010/main" val="2031583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667-DB20-2F5C-FFC5-54D76C63CA93}"/>
              </a:ext>
            </a:extLst>
          </p:cNvPr>
          <p:cNvSpPr>
            <a:spLocks noGrp="1"/>
          </p:cNvSpPr>
          <p:nvPr>
            <p:ph type="title"/>
          </p:nvPr>
        </p:nvSpPr>
        <p:spPr/>
        <p:txBody>
          <a:bodyPr/>
          <a:lstStyle/>
          <a:p>
            <a:r>
              <a:rPr lang="en-US" dirty="0"/>
              <a:t>Internal Components</a:t>
            </a:r>
          </a:p>
        </p:txBody>
      </p:sp>
      <p:sp>
        <p:nvSpPr>
          <p:cNvPr id="3" name="Content Placeholder 2">
            <a:extLst>
              <a:ext uri="{FF2B5EF4-FFF2-40B4-BE49-F238E27FC236}">
                <a16:creationId xmlns:a16="http://schemas.microsoft.com/office/drawing/2014/main" id="{5EC41A27-4DAE-87F0-482C-049953E0D0A0}"/>
              </a:ext>
            </a:extLst>
          </p:cNvPr>
          <p:cNvSpPr>
            <a:spLocks noGrp="1"/>
          </p:cNvSpPr>
          <p:nvPr>
            <p:ph idx="1"/>
          </p:nvPr>
        </p:nvSpPr>
        <p:spPr/>
        <p:txBody>
          <a:bodyPr/>
          <a:lstStyle/>
          <a:p>
            <a:r>
              <a:rPr lang="en-US" dirty="0"/>
              <a:t>Openness of the system and number of veto points</a:t>
            </a:r>
          </a:p>
          <a:p>
            <a:pPr lvl="1"/>
            <a:r>
              <a:rPr lang="en-US" dirty="0"/>
              <a:t>More generally ‘predictors’ of policy change</a:t>
            </a:r>
          </a:p>
        </p:txBody>
      </p:sp>
    </p:spTree>
    <p:extLst>
      <p:ext uri="{BB962C8B-B14F-4D97-AF65-F5344CB8AC3E}">
        <p14:creationId xmlns:p14="http://schemas.microsoft.com/office/powerpoint/2010/main" val="187415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B5E77B-FAB5-8AB0-4506-A2F2CAF49696}"/>
              </a:ext>
            </a:extLst>
          </p:cNvPr>
          <p:cNvSpPr>
            <a:spLocks noGrp="1"/>
          </p:cNvSpPr>
          <p:nvPr>
            <p:ph type="title"/>
          </p:nvPr>
        </p:nvSpPr>
        <p:spPr>
          <a:xfrm>
            <a:off x="6657715" y="467271"/>
            <a:ext cx="4195674" cy="2052522"/>
          </a:xfrm>
        </p:spPr>
        <p:txBody>
          <a:bodyPr anchor="b">
            <a:normAutofit/>
          </a:bodyPr>
          <a:lstStyle/>
          <a:p>
            <a:r>
              <a:rPr lang="en-US" sz="4300"/>
              <a:t>Policy change via innovation and diffusion</a:t>
            </a: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614C7C0-FA1D-4105-8345-1DF76F987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pic>
        <p:nvPicPr>
          <p:cNvPr id="5" name="Graphic 4" descr="Question Mark with solid fill">
            <a:extLst>
              <a:ext uri="{FF2B5EF4-FFF2-40B4-BE49-F238E27FC236}">
                <a16:creationId xmlns:a16="http://schemas.microsoft.com/office/drawing/2014/main" id="{925D82BF-A23D-1CE7-CAC4-4D14BBD2B7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7770" y="1448957"/>
            <a:ext cx="3952579" cy="3952579"/>
          </a:xfrm>
          <a:prstGeom prst="rect">
            <a:avLst/>
          </a:prstGeom>
        </p:spPr>
      </p:pic>
      <p:sp>
        <p:nvSpPr>
          <p:cNvPr id="3" name="Content Placeholder 2">
            <a:extLst>
              <a:ext uri="{FF2B5EF4-FFF2-40B4-BE49-F238E27FC236}">
                <a16:creationId xmlns:a16="http://schemas.microsoft.com/office/drawing/2014/main" id="{389A6DC0-B32C-A30A-AADA-C91BC7793656}"/>
              </a:ext>
            </a:extLst>
          </p:cNvPr>
          <p:cNvSpPr>
            <a:spLocks noGrp="1"/>
          </p:cNvSpPr>
          <p:nvPr>
            <p:ph idx="1"/>
          </p:nvPr>
        </p:nvSpPr>
        <p:spPr>
          <a:xfrm>
            <a:off x="6695359" y="2990818"/>
            <a:ext cx="4158031" cy="2913872"/>
          </a:xfrm>
        </p:spPr>
        <p:txBody>
          <a:bodyPr anchor="t">
            <a:normAutofit/>
          </a:bodyPr>
          <a:lstStyle/>
          <a:p>
            <a:r>
              <a:rPr lang="en-US" sz="2000">
                <a:solidFill>
                  <a:schemeClr val="tx1">
                    <a:alpha val="80000"/>
                  </a:schemeClr>
                </a:solidFill>
              </a:rPr>
              <a:t>Incrementalism or muddling through</a:t>
            </a:r>
          </a:p>
          <a:p>
            <a:endParaRPr lang="en-US" sz="2000">
              <a:solidFill>
                <a:schemeClr val="tx1">
                  <a:alpha val="80000"/>
                </a:schemeClr>
              </a:solidFill>
            </a:endParaRPr>
          </a:p>
          <a:p>
            <a:endParaRPr lang="en-US" sz="2000">
              <a:solidFill>
                <a:schemeClr val="tx1">
                  <a:alpha val="80000"/>
                </a:schemeClr>
              </a:solidFill>
            </a:endParaRPr>
          </a:p>
          <a:p>
            <a:r>
              <a:rPr lang="en-US" sz="2000">
                <a:solidFill>
                  <a:schemeClr val="tx1">
                    <a:alpha val="80000"/>
                  </a:schemeClr>
                </a:solidFill>
              </a:rPr>
              <a:t>With</a:t>
            </a:r>
          </a:p>
          <a:p>
            <a:endParaRPr lang="en-US" sz="2000">
              <a:solidFill>
                <a:schemeClr val="tx1">
                  <a:alpha val="80000"/>
                </a:schemeClr>
              </a:solidFill>
            </a:endParaRPr>
          </a:p>
          <a:p>
            <a:r>
              <a:rPr lang="en-US" sz="2000">
                <a:solidFill>
                  <a:schemeClr val="tx1">
                    <a:alpha val="80000"/>
                  </a:schemeClr>
                </a:solidFill>
              </a:rPr>
              <a:t>Punctuations!</a:t>
            </a:r>
          </a:p>
        </p:txBody>
      </p:sp>
      <p:sp>
        <p:nvSpPr>
          <p:cNvPr id="1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548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A7B4-3F6F-D3C5-E941-89C6A51C6C86}"/>
              </a:ext>
            </a:extLst>
          </p:cNvPr>
          <p:cNvSpPr>
            <a:spLocks noGrp="1"/>
          </p:cNvSpPr>
          <p:nvPr>
            <p:ph type="title"/>
          </p:nvPr>
        </p:nvSpPr>
        <p:spPr/>
        <p:txBody>
          <a:bodyPr/>
          <a:lstStyle/>
          <a:p>
            <a:r>
              <a:rPr lang="en-US" dirty="0"/>
              <a:t>Limits?</a:t>
            </a:r>
          </a:p>
        </p:txBody>
      </p:sp>
      <p:sp>
        <p:nvSpPr>
          <p:cNvPr id="3" name="Content Placeholder 2">
            <a:extLst>
              <a:ext uri="{FF2B5EF4-FFF2-40B4-BE49-F238E27FC236}">
                <a16:creationId xmlns:a16="http://schemas.microsoft.com/office/drawing/2014/main" id="{4DF61696-75BA-16AC-B0CD-967EC12888D7}"/>
              </a:ext>
            </a:extLst>
          </p:cNvPr>
          <p:cNvSpPr>
            <a:spLocks noGrp="1"/>
          </p:cNvSpPr>
          <p:nvPr>
            <p:ph idx="1"/>
          </p:nvPr>
        </p:nvSpPr>
        <p:spPr/>
        <p:txBody>
          <a:bodyPr/>
          <a:lstStyle/>
          <a:p>
            <a:r>
              <a:rPr lang="en-US" dirty="0"/>
              <a:t>Focuses on adoption (and can only be observed post adoption)</a:t>
            </a:r>
          </a:p>
          <a:p>
            <a:pPr lvl="1"/>
            <a:r>
              <a:rPr lang="en-US" dirty="0"/>
              <a:t>Does agenda setting happen via these mechanism?</a:t>
            </a:r>
          </a:p>
          <a:p>
            <a:pPr lvl="1"/>
            <a:endParaRPr lang="en-US" dirty="0"/>
          </a:p>
          <a:p>
            <a:r>
              <a:rPr lang="en-US" dirty="0"/>
              <a:t>In US – mostly state-to-state research</a:t>
            </a:r>
          </a:p>
          <a:p>
            <a:pPr lvl="1"/>
            <a:r>
              <a:rPr lang="en-US" dirty="0"/>
              <a:t>Then local to local</a:t>
            </a:r>
          </a:p>
          <a:p>
            <a:r>
              <a:rPr lang="en-US" dirty="0"/>
              <a:t>Global research typically uses different language for nation-to-nation research</a:t>
            </a:r>
          </a:p>
        </p:txBody>
      </p:sp>
    </p:spTree>
    <p:extLst>
      <p:ext uri="{BB962C8B-B14F-4D97-AF65-F5344CB8AC3E}">
        <p14:creationId xmlns:p14="http://schemas.microsoft.com/office/powerpoint/2010/main" val="4012985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66BB4-6EE3-C27C-9292-9B10460D7717}"/>
              </a:ext>
            </a:extLst>
          </p:cNvPr>
          <p:cNvSpPr>
            <a:spLocks noGrp="1"/>
          </p:cNvSpPr>
          <p:nvPr>
            <p:ph type="title"/>
          </p:nvPr>
        </p:nvSpPr>
        <p:spPr/>
        <p:txBody>
          <a:bodyPr/>
          <a:lstStyle/>
          <a:p>
            <a:r>
              <a:rPr lang="en-US" dirty="0"/>
              <a:t>Punctuated Equilibrium</a:t>
            </a:r>
          </a:p>
        </p:txBody>
      </p:sp>
      <p:sp>
        <p:nvSpPr>
          <p:cNvPr id="3" name="Text Placeholder 2">
            <a:extLst>
              <a:ext uri="{FF2B5EF4-FFF2-40B4-BE49-F238E27FC236}">
                <a16:creationId xmlns:a16="http://schemas.microsoft.com/office/drawing/2014/main" id="{1692DA37-6404-254C-8E19-5461CA1EFC4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588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999" t="6725" r="1680" b="2965"/>
          <a:stretch/>
        </p:blipFill>
        <p:spPr>
          <a:xfrm>
            <a:off x="850900" y="533400"/>
            <a:ext cx="10515600" cy="5029200"/>
          </a:xfrm>
          <a:prstGeom prst="rect">
            <a:avLst/>
          </a:prstGeom>
        </p:spPr>
      </p:pic>
      <p:pic>
        <p:nvPicPr>
          <p:cNvPr id="5124" name="Picture 4" descr="Image result for normal distribution curve"/>
          <p:cNvPicPr>
            <a:picLocks noChangeAspect="1" noChangeArrowheads="1"/>
          </p:cNvPicPr>
          <p:nvPr/>
        </p:nvPicPr>
        <p:blipFill rotWithShape="1">
          <a:blip r:embed="rId3">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l="3019" r="889" b="24218"/>
          <a:stretch/>
        </p:blipFill>
        <p:spPr bwMode="auto">
          <a:xfrm>
            <a:off x="1164770" y="2912059"/>
            <a:ext cx="9993087" cy="252354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75100" y="6019800"/>
            <a:ext cx="4584700" cy="523220"/>
          </a:xfrm>
          <a:prstGeom prst="rect">
            <a:avLst/>
          </a:prstGeom>
          <a:noFill/>
        </p:spPr>
        <p:txBody>
          <a:bodyPr wrap="square" rtlCol="0">
            <a:spAutoFit/>
          </a:bodyPr>
          <a:lstStyle/>
          <a:p>
            <a:pPr algn="ctr"/>
            <a:r>
              <a:rPr lang="en-US" sz="2800" cap="all" dirty="0">
                <a:solidFill>
                  <a:schemeClr val="tx1">
                    <a:lumMod val="65000"/>
                    <a:lumOff val="35000"/>
                  </a:schemeClr>
                </a:solidFill>
                <a:latin typeface="Raleway SemiBold" panose="020B0703030101060003" pitchFamily="34" charset="0"/>
              </a:rPr>
              <a:t>Policy Changes</a:t>
            </a:r>
          </a:p>
        </p:txBody>
      </p:sp>
      <p:sp>
        <p:nvSpPr>
          <p:cNvPr id="9" name="TextBox 8"/>
          <p:cNvSpPr txBox="1"/>
          <p:nvPr/>
        </p:nvSpPr>
        <p:spPr>
          <a:xfrm>
            <a:off x="3848100" y="5562600"/>
            <a:ext cx="4584700" cy="369332"/>
          </a:xfrm>
          <a:prstGeom prst="rect">
            <a:avLst/>
          </a:prstGeom>
          <a:noFill/>
        </p:spPr>
        <p:txBody>
          <a:bodyPr wrap="square" rtlCol="0">
            <a:spAutoFit/>
          </a:bodyPr>
          <a:lstStyle/>
          <a:p>
            <a:pPr algn="ctr"/>
            <a:r>
              <a:rPr lang="en-US" dirty="0">
                <a:latin typeface="Raleway Medium" panose="020B0603030101060003" pitchFamily="34" charset="0"/>
              </a:rPr>
              <a:t>no change</a:t>
            </a:r>
          </a:p>
        </p:txBody>
      </p:sp>
      <p:cxnSp>
        <p:nvCxnSpPr>
          <p:cNvPr id="11" name="Straight Connector 10"/>
          <p:cNvCxnSpPr/>
          <p:nvPr/>
        </p:nvCxnSpPr>
        <p:spPr>
          <a:xfrm>
            <a:off x="6140450" y="5435600"/>
            <a:ext cx="0" cy="127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016934" y="5429250"/>
            <a:ext cx="10233398" cy="6350"/>
          </a:xfrm>
          <a:prstGeom prst="line">
            <a:avLst/>
          </a:prstGeom>
          <a:ln w="28575">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16933" y="5562600"/>
            <a:ext cx="1552095" cy="369332"/>
          </a:xfrm>
          <a:prstGeom prst="rect">
            <a:avLst/>
          </a:prstGeom>
          <a:noFill/>
        </p:spPr>
        <p:txBody>
          <a:bodyPr wrap="square" rtlCol="0">
            <a:spAutoFit/>
          </a:bodyPr>
          <a:lstStyle/>
          <a:p>
            <a:r>
              <a:rPr lang="en-US" dirty="0">
                <a:latin typeface="Raleway Medium" panose="020B0603030101060003" pitchFamily="34" charset="0"/>
              </a:rPr>
              <a:t>big changes</a:t>
            </a:r>
          </a:p>
        </p:txBody>
      </p:sp>
      <p:sp>
        <p:nvSpPr>
          <p:cNvPr id="18" name="TextBox 17"/>
          <p:cNvSpPr txBox="1"/>
          <p:nvPr/>
        </p:nvSpPr>
        <p:spPr>
          <a:xfrm>
            <a:off x="9711872" y="5562600"/>
            <a:ext cx="1538460" cy="369332"/>
          </a:xfrm>
          <a:prstGeom prst="rect">
            <a:avLst/>
          </a:prstGeom>
          <a:noFill/>
        </p:spPr>
        <p:txBody>
          <a:bodyPr wrap="square" rtlCol="0">
            <a:spAutoFit/>
          </a:bodyPr>
          <a:lstStyle/>
          <a:p>
            <a:pPr algn="r"/>
            <a:r>
              <a:rPr lang="en-US" dirty="0">
                <a:latin typeface="Raleway Medium" panose="020B0603030101060003" pitchFamily="34" charset="0"/>
              </a:rPr>
              <a:t>big changes</a:t>
            </a:r>
          </a:p>
        </p:txBody>
      </p:sp>
      <p:sp>
        <p:nvSpPr>
          <p:cNvPr id="21" name="TextBox 20"/>
          <p:cNvSpPr txBox="1"/>
          <p:nvPr/>
        </p:nvSpPr>
        <p:spPr>
          <a:xfrm>
            <a:off x="3857973" y="333745"/>
            <a:ext cx="4818954" cy="400110"/>
          </a:xfrm>
          <a:prstGeom prst="rect">
            <a:avLst/>
          </a:prstGeom>
          <a:noFill/>
        </p:spPr>
        <p:txBody>
          <a:bodyPr wrap="square" rtlCol="0">
            <a:spAutoFit/>
          </a:bodyPr>
          <a:lstStyle/>
          <a:p>
            <a:r>
              <a:rPr lang="en-US" sz="2000" dirty="0">
                <a:solidFill>
                  <a:schemeClr val="accent1"/>
                </a:solidFill>
                <a:latin typeface="Viner Hand ITC" panose="03070502030502020203" pitchFamily="66" charset="0"/>
              </a:rPr>
              <a:t>Lots of instances of small, or no, change</a:t>
            </a:r>
          </a:p>
        </p:txBody>
      </p:sp>
      <p:sp>
        <p:nvSpPr>
          <p:cNvPr id="22" name="TextBox 21"/>
          <p:cNvSpPr txBox="1"/>
          <p:nvPr/>
        </p:nvSpPr>
        <p:spPr>
          <a:xfrm>
            <a:off x="1452580" y="2188784"/>
            <a:ext cx="3352800" cy="707886"/>
          </a:xfrm>
          <a:prstGeom prst="rect">
            <a:avLst/>
          </a:prstGeom>
          <a:noFill/>
        </p:spPr>
        <p:txBody>
          <a:bodyPr wrap="square" rtlCol="0">
            <a:spAutoFit/>
          </a:bodyPr>
          <a:lstStyle/>
          <a:p>
            <a:pPr algn="ctr"/>
            <a:r>
              <a:rPr lang="en-US" sz="2000" dirty="0">
                <a:solidFill>
                  <a:schemeClr val="accent1"/>
                </a:solidFill>
                <a:latin typeface="Viner Hand ITC" panose="03070502030502020203" pitchFamily="66" charset="0"/>
              </a:rPr>
              <a:t>Few instances of moderate change</a:t>
            </a:r>
          </a:p>
        </p:txBody>
      </p:sp>
      <p:sp>
        <p:nvSpPr>
          <p:cNvPr id="23" name="TextBox 22"/>
          <p:cNvSpPr txBox="1"/>
          <p:nvPr/>
        </p:nvSpPr>
        <p:spPr>
          <a:xfrm>
            <a:off x="8035472" y="2342672"/>
            <a:ext cx="3352800" cy="400110"/>
          </a:xfrm>
          <a:prstGeom prst="rect">
            <a:avLst/>
          </a:prstGeom>
          <a:noFill/>
        </p:spPr>
        <p:txBody>
          <a:bodyPr wrap="square" rtlCol="0">
            <a:spAutoFit/>
          </a:bodyPr>
          <a:lstStyle/>
          <a:p>
            <a:pPr algn="r"/>
            <a:r>
              <a:rPr lang="en-US" sz="2000" dirty="0">
                <a:solidFill>
                  <a:schemeClr val="accent1"/>
                </a:solidFill>
                <a:latin typeface="Viner Hand ITC" panose="03070502030502020203" pitchFamily="66" charset="0"/>
              </a:rPr>
              <a:t>Some dramatic changes</a:t>
            </a:r>
          </a:p>
        </p:txBody>
      </p:sp>
      <p:cxnSp>
        <p:nvCxnSpPr>
          <p:cNvPr id="24" name="Straight Arrow Connector 23"/>
          <p:cNvCxnSpPr/>
          <p:nvPr/>
        </p:nvCxnSpPr>
        <p:spPr>
          <a:xfrm>
            <a:off x="3128980" y="2896670"/>
            <a:ext cx="0" cy="2103925"/>
          </a:xfrm>
          <a:prstGeom prst="straightConnector1">
            <a:avLst/>
          </a:prstGeom>
          <a:ln w="19050">
            <a:solidFill>
              <a:schemeClr val="tx2">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140450" y="740205"/>
            <a:ext cx="1" cy="424566"/>
          </a:xfrm>
          <a:prstGeom prst="straightConnector1">
            <a:avLst/>
          </a:prstGeom>
          <a:ln w="19050">
            <a:solidFill>
              <a:schemeClr val="tx2">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9741322" y="2775857"/>
            <a:ext cx="1242364" cy="2145129"/>
          </a:xfrm>
          <a:custGeom>
            <a:avLst/>
            <a:gdLst>
              <a:gd name="connsiteX0" fmla="*/ 77592 w 1242364"/>
              <a:gd name="connsiteY0" fmla="*/ 0 h 1883229"/>
              <a:gd name="connsiteX1" fmla="*/ 88478 w 1242364"/>
              <a:gd name="connsiteY1" fmla="*/ 500743 h 1883229"/>
              <a:gd name="connsiteX2" fmla="*/ 970221 w 1242364"/>
              <a:gd name="connsiteY2" fmla="*/ 1132114 h 1883229"/>
              <a:gd name="connsiteX3" fmla="*/ 1242364 w 1242364"/>
              <a:gd name="connsiteY3" fmla="*/ 1883229 h 1883229"/>
            </a:gdLst>
            <a:ahLst/>
            <a:cxnLst>
              <a:cxn ang="0">
                <a:pos x="connsiteX0" y="connsiteY0"/>
              </a:cxn>
              <a:cxn ang="0">
                <a:pos x="connsiteX1" y="connsiteY1"/>
              </a:cxn>
              <a:cxn ang="0">
                <a:pos x="connsiteX2" y="connsiteY2"/>
              </a:cxn>
              <a:cxn ang="0">
                <a:pos x="connsiteX3" y="connsiteY3"/>
              </a:cxn>
            </a:cxnLst>
            <a:rect l="l" t="t" r="r" b="b"/>
            <a:pathLst>
              <a:path w="1242364" h="1883229">
                <a:moveTo>
                  <a:pt x="77592" y="0"/>
                </a:moveTo>
                <a:cubicBezTo>
                  <a:pt x="8649" y="156028"/>
                  <a:pt x="-60294" y="312057"/>
                  <a:pt x="88478" y="500743"/>
                </a:cubicBezTo>
                <a:cubicBezTo>
                  <a:pt x="237250" y="689429"/>
                  <a:pt x="777907" y="901700"/>
                  <a:pt x="970221" y="1132114"/>
                </a:cubicBezTo>
                <a:cubicBezTo>
                  <a:pt x="1162535" y="1362528"/>
                  <a:pt x="1202449" y="1622878"/>
                  <a:pt x="1242364" y="1883229"/>
                </a:cubicBezTo>
              </a:path>
            </a:pathLst>
          </a:custGeom>
          <a:noFill/>
          <a:ln w="25400">
            <a:solidFill>
              <a:schemeClr val="tx2">
                <a:lumMod val="60000"/>
                <a:lumOff val="40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985621"/>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124"/>
                                        </p:tgtEl>
                                        <p:attrNameLst>
                                          <p:attrName>style.visibility</p:attrName>
                                        </p:attrNameLst>
                                      </p:cBhvr>
                                      <p:to>
                                        <p:strVal val="visible"/>
                                      </p:to>
                                    </p:set>
                                    <p:animEffect transition="in" filter="wipe(down)">
                                      <p:cBhvr>
                                        <p:cTn id="25" dur="500"/>
                                        <p:tgtEl>
                                          <p:spTgt spid="512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randombar(horizontal)">
                                      <p:cBhvr>
                                        <p:cTn id="35" dur="500"/>
                                        <p:tgtEl>
                                          <p:spTgt spid="21"/>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up)">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500"/>
                                        <p:tgtEl>
                                          <p:spTgt spid="22"/>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up)">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up)">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8" grpId="0"/>
      <p:bldP spid="21" grpId="0"/>
      <p:bldP spid="22" grpId="0"/>
      <p:bldP spid="23" grpId="0"/>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2047676" y="5435600"/>
            <a:ext cx="9188370" cy="0"/>
          </a:xfrm>
          <a:prstGeom prst="line">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061962" y="1562100"/>
            <a:ext cx="1" cy="3873500"/>
          </a:xfrm>
          <a:prstGeom prst="line">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455506" y="3222134"/>
            <a:ext cx="1962196" cy="369332"/>
          </a:xfrm>
          <a:prstGeom prst="rect">
            <a:avLst/>
          </a:prstGeom>
          <a:noFill/>
        </p:spPr>
        <p:txBody>
          <a:bodyPr wrap="square" rtlCol="0">
            <a:spAutoFit/>
          </a:bodyPr>
          <a:lstStyle/>
          <a:p>
            <a:r>
              <a:rPr lang="en-US" dirty="0">
                <a:solidFill>
                  <a:schemeClr val="tx1">
                    <a:lumMod val="75000"/>
                    <a:lumOff val="25000"/>
                  </a:schemeClr>
                </a:solidFill>
                <a:latin typeface="Raleway Medium" panose="020B0603030101060003" pitchFamily="34" charset="0"/>
              </a:rPr>
              <a:t>Agency budget</a:t>
            </a:r>
          </a:p>
        </p:txBody>
      </p:sp>
      <p:sp>
        <p:nvSpPr>
          <p:cNvPr id="12" name="TextBox 11"/>
          <p:cNvSpPr txBox="1"/>
          <p:nvPr/>
        </p:nvSpPr>
        <p:spPr>
          <a:xfrm rot="16200000">
            <a:off x="1637638" y="5082635"/>
            <a:ext cx="336598" cy="369332"/>
          </a:xfrm>
          <a:prstGeom prst="rect">
            <a:avLst/>
          </a:prstGeom>
          <a:noFill/>
        </p:spPr>
        <p:txBody>
          <a:bodyPr wrap="square" rtlCol="0">
            <a:spAutoFit/>
          </a:bodyPr>
          <a:lstStyle/>
          <a:p>
            <a:r>
              <a:rPr lang="en-US" dirty="0">
                <a:solidFill>
                  <a:schemeClr val="accent6">
                    <a:lumMod val="75000"/>
                  </a:schemeClr>
                </a:solidFill>
                <a:latin typeface="Raleway Medium" panose="020B0603030101060003" pitchFamily="34" charset="0"/>
              </a:rPr>
              <a:t>$</a:t>
            </a:r>
          </a:p>
        </p:txBody>
      </p:sp>
      <p:sp>
        <p:nvSpPr>
          <p:cNvPr id="13" name="TextBox 12"/>
          <p:cNvSpPr txBox="1"/>
          <p:nvPr/>
        </p:nvSpPr>
        <p:spPr>
          <a:xfrm rot="16200000">
            <a:off x="1437637" y="1675934"/>
            <a:ext cx="736600" cy="369332"/>
          </a:xfrm>
          <a:prstGeom prst="rect">
            <a:avLst/>
          </a:prstGeom>
          <a:noFill/>
        </p:spPr>
        <p:txBody>
          <a:bodyPr wrap="square" rtlCol="0">
            <a:spAutoFit/>
          </a:bodyPr>
          <a:lstStyle/>
          <a:p>
            <a:pPr algn="r"/>
            <a:r>
              <a:rPr lang="en-US" dirty="0">
                <a:solidFill>
                  <a:schemeClr val="accent6">
                    <a:lumMod val="75000"/>
                  </a:schemeClr>
                </a:solidFill>
                <a:latin typeface="Raleway Medium" panose="020B0603030101060003" pitchFamily="34" charset="0"/>
              </a:rPr>
              <a:t>$$$</a:t>
            </a:r>
          </a:p>
        </p:txBody>
      </p:sp>
      <p:sp>
        <p:nvSpPr>
          <p:cNvPr id="14" name="TextBox 13"/>
          <p:cNvSpPr txBox="1"/>
          <p:nvPr/>
        </p:nvSpPr>
        <p:spPr>
          <a:xfrm>
            <a:off x="5660763" y="5685934"/>
            <a:ext cx="1962196" cy="369332"/>
          </a:xfrm>
          <a:prstGeom prst="rect">
            <a:avLst/>
          </a:prstGeom>
          <a:noFill/>
        </p:spPr>
        <p:txBody>
          <a:bodyPr wrap="square" rtlCol="0">
            <a:spAutoFit/>
          </a:bodyPr>
          <a:lstStyle/>
          <a:p>
            <a:r>
              <a:rPr lang="en-US" dirty="0">
                <a:solidFill>
                  <a:schemeClr val="tx1">
                    <a:lumMod val="75000"/>
                    <a:lumOff val="25000"/>
                  </a:schemeClr>
                </a:solidFill>
                <a:latin typeface="Raleway Medium" panose="020B0603030101060003" pitchFamily="34" charset="0"/>
              </a:rPr>
              <a:t>Time</a:t>
            </a:r>
          </a:p>
        </p:txBody>
      </p:sp>
      <p:sp>
        <p:nvSpPr>
          <p:cNvPr id="17" name="Freeform 16"/>
          <p:cNvSpPr/>
          <p:nvPr/>
        </p:nvSpPr>
        <p:spPr>
          <a:xfrm>
            <a:off x="2133600" y="760663"/>
            <a:ext cx="8623300" cy="4484544"/>
          </a:xfrm>
          <a:custGeom>
            <a:avLst/>
            <a:gdLst>
              <a:gd name="connsiteX0" fmla="*/ 0 w 8623300"/>
              <a:gd name="connsiteY0" fmla="*/ 4471737 h 4484544"/>
              <a:gd name="connsiteX1" fmla="*/ 203200 w 8623300"/>
              <a:gd name="connsiteY1" fmla="*/ 4459037 h 4484544"/>
              <a:gd name="connsiteX2" fmla="*/ 317500 w 8623300"/>
              <a:gd name="connsiteY2" fmla="*/ 4420937 h 4484544"/>
              <a:gd name="connsiteX3" fmla="*/ 457200 w 8623300"/>
              <a:gd name="connsiteY3" fmla="*/ 4446337 h 4484544"/>
              <a:gd name="connsiteX4" fmla="*/ 558800 w 8623300"/>
              <a:gd name="connsiteY4" fmla="*/ 4484437 h 4484544"/>
              <a:gd name="connsiteX5" fmla="*/ 660400 w 8623300"/>
              <a:gd name="connsiteY5" fmla="*/ 4433637 h 4484544"/>
              <a:gd name="connsiteX6" fmla="*/ 762000 w 8623300"/>
              <a:gd name="connsiteY6" fmla="*/ 4459037 h 4484544"/>
              <a:gd name="connsiteX7" fmla="*/ 889000 w 8623300"/>
              <a:gd name="connsiteY7" fmla="*/ 4332037 h 4484544"/>
              <a:gd name="connsiteX8" fmla="*/ 965200 w 8623300"/>
              <a:gd name="connsiteY8" fmla="*/ 4357437 h 4484544"/>
              <a:gd name="connsiteX9" fmla="*/ 1092200 w 8623300"/>
              <a:gd name="connsiteY9" fmla="*/ 4268537 h 4484544"/>
              <a:gd name="connsiteX10" fmla="*/ 1231900 w 8623300"/>
              <a:gd name="connsiteY10" fmla="*/ 4268537 h 4484544"/>
              <a:gd name="connsiteX11" fmla="*/ 1371600 w 8623300"/>
              <a:gd name="connsiteY11" fmla="*/ 4192337 h 4484544"/>
              <a:gd name="connsiteX12" fmla="*/ 1485900 w 8623300"/>
              <a:gd name="connsiteY12" fmla="*/ 4243137 h 4484544"/>
              <a:gd name="connsiteX13" fmla="*/ 1612900 w 8623300"/>
              <a:gd name="connsiteY13" fmla="*/ 4141537 h 4484544"/>
              <a:gd name="connsiteX14" fmla="*/ 1714500 w 8623300"/>
              <a:gd name="connsiteY14" fmla="*/ 4179637 h 4484544"/>
              <a:gd name="connsiteX15" fmla="*/ 1816100 w 8623300"/>
              <a:gd name="connsiteY15" fmla="*/ 3938337 h 4484544"/>
              <a:gd name="connsiteX16" fmla="*/ 1892300 w 8623300"/>
              <a:gd name="connsiteY16" fmla="*/ 4027237 h 4484544"/>
              <a:gd name="connsiteX17" fmla="*/ 2171700 w 8623300"/>
              <a:gd name="connsiteY17" fmla="*/ 3887537 h 4484544"/>
              <a:gd name="connsiteX18" fmla="*/ 2247900 w 8623300"/>
              <a:gd name="connsiteY18" fmla="*/ 3912937 h 4484544"/>
              <a:gd name="connsiteX19" fmla="*/ 2387600 w 8623300"/>
              <a:gd name="connsiteY19" fmla="*/ 3112837 h 4484544"/>
              <a:gd name="connsiteX20" fmla="*/ 2540000 w 8623300"/>
              <a:gd name="connsiteY20" fmla="*/ 3354137 h 4484544"/>
              <a:gd name="connsiteX21" fmla="*/ 2692400 w 8623300"/>
              <a:gd name="connsiteY21" fmla="*/ 2769937 h 4484544"/>
              <a:gd name="connsiteX22" fmla="*/ 2908300 w 8623300"/>
              <a:gd name="connsiteY22" fmla="*/ 3189037 h 4484544"/>
              <a:gd name="connsiteX23" fmla="*/ 3098800 w 8623300"/>
              <a:gd name="connsiteY23" fmla="*/ 3125537 h 4484544"/>
              <a:gd name="connsiteX24" fmla="*/ 3276600 w 8623300"/>
              <a:gd name="connsiteY24" fmla="*/ 3227137 h 4484544"/>
              <a:gd name="connsiteX25" fmla="*/ 3429000 w 8623300"/>
              <a:gd name="connsiteY25" fmla="*/ 2960437 h 4484544"/>
              <a:gd name="connsiteX26" fmla="*/ 3556000 w 8623300"/>
              <a:gd name="connsiteY26" fmla="*/ 2985837 h 4484544"/>
              <a:gd name="connsiteX27" fmla="*/ 3657600 w 8623300"/>
              <a:gd name="connsiteY27" fmla="*/ 2808037 h 4484544"/>
              <a:gd name="connsiteX28" fmla="*/ 3695700 w 8623300"/>
              <a:gd name="connsiteY28" fmla="*/ 2833437 h 4484544"/>
              <a:gd name="connsiteX29" fmla="*/ 3810000 w 8623300"/>
              <a:gd name="connsiteY29" fmla="*/ 2681037 h 4484544"/>
              <a:gd name="connsiteX30" fmla="*/ 3937000 w 8623300"/>
              <a:gd name="connsiteY30" fmla="*/ 2693737 h 4484544"/>
              <a:gd name="connsiteX31" fmla="*/ 4064000 w 8623300"/>
              <a:gd name="connsiteY31" fmla="*/ 2617537 h 4484544"/>
              <a:gd name="connsiteX32" fmla="*/ 4254500 w 8623300"/>
              <a:gd name="connsiteY32" fmla="*/ 2706437 h 4484544"/>
              <a:gd name="connsiteX33" fmla="*/ 4419600 w 8623300"/>
              <a:gd name="connsiteY33" fmla="*/ 2452437 h 4484544"/>
              <a:gd name="connsiteX34" fmla="*/ 4546600 w 8623300"/>
              <a:gd name="connsiteY34" fmla="*/ 2515937 h 4484544"/>
              <a:gd name="connsiteX35" fmla="*/ 4660900 w 8623300"/>
              <a:gd name="connsiteY35" fmla="*/ 2287337 h 4484544"/>
              <a:gd name="connsiteX36" fmla="*/ 4699000 w 8623300"/>
              <a:gd name="connsiteY36" fmla="*/ 2312737 h 4484544"/>
              <a:gd name="connsiteX37" fmla="*/ 4762500 w 8623300"/>
              <a:gd name="connsiteY37" fmla="*/ 2249237 h 4484544"/>
              <a:gd name="connsiteX38" fmla="*/ 4813300 w 8623300"/>
              <a:gd name="connsiteY38" fmla="*/ 2287337 h 4484544"/>
              <a:gd name="connsiteX39" fmla="*/ 5003800 w 8623300"/>
              <a:gd name="connsiteY39" fmla="*/ 1360237 h 4484544"/>
              <a:gd name="connsiteX40" fmla="*/ 5219700 w 8623300"/>
              <a:gd name="connsiteY40" fmla="*/ 2211137 h 4484544"/>
              <a:gd name="connsiteX41" fmla="*/ 5410200 w 8623300"/>
              <a:gd name="connsiteY41" fmla="*/ 2058737 h 4484544"/>
              <a:gd name="connsiteX42" fmla="*/ 5664200 w 8623300"/>
              <a:gd name="connsiteY42" fmla="*/ 2198437 h 4484544"/>
              <a:gd name="connsiteX43" fmla="*/ 5791200 w 8623300"/>
              <a:gd name="connsiteY43" fmla="*/ 1880937 h 4484544"/>
              <a:gd name="connsiteX44" fmla="*/ 5880100 w 8623300"/>
              <a:gd name="connsiteY44" fmla="*/ 1969837 h 4484544"/>
              <a:gd name="connsiteX45" fmla="*/ 5981700 w 8623300"/>
              <a:gd name="connsiteY45" fmla="*/ 1792037 h 4484544"/>
              <a:gd name="connsiteX46" fmla="*/ 6045200 w 8623300"/>
              <a:gd name="connsiteY46" fmla="*/ 1830137 h 4484544"/>
              <a:gd name="connsiteX47" fmla="*/ 6108700 w 8623300"/>
              <a:gd name="connsiteY47" fmla="*/ 1753937 h 4484544"/>
              <a:gd name="connsiteX48" fmla="*/ 6210300 w 8623300"/>
              <a:gd name="connsiteY48" fmla="*/ 1830137 h 4484544"/>
              <a:gd name="connsiteX49" fmla="*/ 6299200 w 8623300"/>
              <a:gd name="connsiteY49" fmla="*/ 1538037 h 4484544"/>
              <a:gd name="connsiteX50" fmla="*/ 6362700 w 8623300"/>
              <a:gd name="connsiteY50" fmla="*/ 1588837 h 4484544"/>
              <a:gd name="connsiteX51" fmla="*/ 6464300 w 8623300"/>
              <a:gd name="connsiteY51" fmla="*/ 1487237 h 4484544"/>
              <a:gd name="connsiteX52" fmla="*/ 6489700 w 8623300"/>
              <a:gd name="connsiteY52" fmla="*/ 1538037 h 4484544"/>
              <a:gd name="connsiteX53" fmla="*/ 6718300 w 8623300"/>
              <a:gd name="connsiteY53" fmla="*/ 204537 h 4484544"/>
              <a:gd name="connsiteX54" fmla="*/ 6781800 w 8623300"/>
              <a:gd name="connsiteY54" fmla="*/ 306137 h 4484544"/>
              <a:gd name="connsiteX55" fmla="*/ 6858000 w 8623300"/>
              <a:gd name="connsiteY55" fmla="*/ 26737 h 4484544"/>
              <a:gd name="connsiteX56" fmla="*/ 7162800 w 8623300"/>
              <a:gd name="connsiteY56" fmla="*/ 1080837 h 4484544"/>
              <a:gd name="connsiteX57" fmla="*/ 7277100 w 8623300"/>
              <a:gd name="connsiteY57" fmla="*/ 953837 h 4484544"/>
              <a:gd name="connsiteX58" fmla="*/ 7404100 w 8623300"/>
              <a:gd name="connsiteY58" fmla="*/ 1144337 h 4484544"/>
              <a:gd name="connsiteX59" fmla="*/ 7556500 w 8623300"/>
              <a:gd name="connsiteY59" fmla="*/ 915737 h 4484544"/>
              <a:gd name="connsiteX60" fmla="*/ 7696200 w 8623300"/>
              <a:gd name="connsiteY60" fmla="*/ 1042737 h 4484544"/>
              <a:gd name="connsiteX61" fmla="*/ 7835900 w 8623300"/>
              <a:gd name="connsiteY61" fmla="*/ 674437 h 4484544"/>
              <a:gd name="connsiteX62" fmla="*/ 7899400 w 8623300"/>
              <a:gd name="connsiteY62" fmla="*/ 712537 h 4484544"/>
              <a:gd name="connsiteX63" fmla="*/ 8013700 w 8623300"/>
              <a:gd name="connsiteY63" fmla="*/ 649037 h 4484544"/>
              <a:gd name="connsiteX64" fmla="*/ 8140700 w 8623300"/>
              <a:gd name="connsiteY64" fmla="*/ 687137 h 4484544"/>
              <a:gd name="connsiteX65" fmla="*/ 8216900 w 8623300"/>
              <a:gd name="connsiteY65" fmla="*/ 560137 h 4484544"/>
              <a:gd name="connsiteX66" fmla="*/ 8280400 w 8623300"/>
              <a:gd name="connsiteY66" fmla="*/ 610937 h 4484544"/>
              <a:gd name="connsiteX67" fmla="*/ 8623300 w 8623300"/>
              <a:gd name="connsiteY67" fmla="*/ 433137 h 448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623300" h="4484544">
                <a:moveTo>
                  <a:pt x="0" y="4471737"/>
                </a:moveTo>
                <a:cubicBezTo>
                  <a:pt x="75141" y="4469620"/>
                  <a:pt x="150283" y="4467504"/>
                  <a:pt x="203200" y="4459037"/>
                </a:cubicBezTo>
                <a:cubicBezTo>
                  <a:pt x="256117" y="4450570"/>
                  <a:pt x="275167" y="4423054"/>
                  <a:pt x="317500" y="4420937"/>
                </a:cubicBezTo>
                <a:cubicBezTo>
                  <a:pt x="359833" y="4418820"/>
                  <a:pt x="416983" y="4435754"/>
                  <a:pt x="457200" y="4446337"/>
                </a:cubicBezTo>
                <a:cubicBezTo>
                  <a:pt x="497417" y="4456920"/>
                  <a:pt x="524933" y="4486554"/>
                  <a:pt x="558800" y="4484437"/>
                </a:cubicBezTo>
                <a:cubicBezTo>
                  <a:pt x="592667" y="4482320"/>
                  <a:pt x="626533" y="4437870"/>
                  <a:pt x="660400" y="4433637"/>
                </a:cubicBezTo>
                <a:cubicBezTo>
                  <a:pt x="694267" y="4429404"/>
                  <a:pt x="723900" y="4475970"/>
                  <a:pt x="762000" y="4459037"/>
                </a:cubicBezTo>
                <a:cubicBezTo>
                  <a:pt x="800100" y="4442104"/>
                  <a:pt x="855133" y="4348970"/>
                  <a:pt x="889000" y="4332037"/>
                </a:cubicBezTo>
                <a:cubicBezTo>
                  <a:pt x="922867" y="4315104"/>
                  <a:pt x="931333" y="4368020"/>
                  <a:pt x="965200" y="4357437"/>
                </a:cubicBezTo>
                <a:cubicBezTo>
                  <a:pt x="999067" y="4346854"/>
                  <a:pt x="1047750" y="4283354"/>
                  <a:pt x="1092200" y="4268537"/>
                </a:cubicBezTo>
                <a:cubicBezTo>
                  <a:pt x="1136650" y="4253720"/>
                  <a:pt x="1185333" y="4281237"/>
                  <a:pt x="1231900" y="4268537"/>
                </a:cubicBezTo>
                <a:cubicBezTo>
                  <a:pt x="1278467" y="4255837"/>
                  <a:pt x="1329267" y="4196570"/>
                  <a:pt x="1371600" y="4192337"/>
                </a:cubicBezTo>
                <a:cubicBezTo>
                  <a:pt x="1413933" y="4188104"/>
                  <a:pt x="1445684" y="4251604"/>
                  <a:pt x="1485900" y="4243137"/>
                </a:cubicBezTo>
                <a:cubicBezTo>
                  <a:pt x="1526116" y="4234670"/>
                  <a:pt x="1574800" y="4152120"/>
                  <a:pt x="1612900" y="4141537"/>
                </a:cubicBezTo>
                <a:cubicBezTo>
                  <a:pt x="1651000" y="4130954"/>
                  <a:pt x="1680633" y="4213504"/>
                  <a:pt x="1714500" y="4179637"/>
                </a:cubicBezTo>
                <a:cubicBezTo>
                  <a:pt x="1748367" y="4145770"/>
                  <a:pt x="1786467" y="3963737"/>
                  <a:pt x="1816100" y="3938337"/>
                </a:cubicBezTo>
                <a:cubicBezTo>
                  <a:pt x="1845733" y="3912937"/>
                  <a:pt x="1833033" y="4035704"/>
                  <a:pt x="1892300" y="4027237"/>
                </a:cubicBezTo>
                <a:cubicBezTo>
                  <a:pt x="1951567" y="4018770"/>
                  <a:pt x="2112433" y="3906587"/>
                  <a:pt x="2171700" y="3887537"/>
                </a:cubicBezTo>
                <a:cubicBezTo>
                  <a:pt x="2230967" y="3868487"/>
                  <a:pt x="2211917" y="4042054"/>
                  <a:pt x="2247900" y="3912937"/>
                </a:cubicBezTo>
                <a:cubicBezTo>
                  <a:pt x="2283883" y="3783820"/>
                  <a:pt x="2338917" y="3205970"/>
                  <a:pt x="2387600" y="3112837"/>
                </a:cubicBezTo>
                <a:cubicBezTo>
                  <a:pt x="2436283" y="3019704"/>
                  <a:pt x="2489200" y="3411287"/>
                  <a:pt x="2540000" y="3354137"/>
                </a:cubicBezTo>
                <a:cubicBezTo>
                  <a:pt x="2590800" y="3296987"/>
                  <a:pt x="2631017" y="2797454"/>
                  <a:pt x="2692400" y="2769937"/>
                </a:cubicBezTo>
                <a:cubicBezTo>
                  <a:pt x="2753783" y="2742420"/>
                  <a:pt x="2840567" y="3129770"/>
                  <a:pt x="2908300" y="3189037"/>
                </a:cubicBezTo>
                <a:cubicBezTo>
                  <a:pt x="2976033" y="3248304"/>
                  <a:pt x="3037417" y="3119187"/>
                  <a:pt x="3098800" y="3125537"/>
                </a:cubicBezTo>
                <a:cubicBezTo>
                  <a:pt x="3160183" y="3131887"/>
                  <a:pt x="3221567" y="3254654"/>
                  <a:pt x="3276600" y="3227137"/>
                </a:cubicBezTo>
                <a:cubicBezTo>
                  <a:pt x="3331633" y="3199620"/>
                  <a:pt x="3382433" y="3000654"/>
                  <a:pt x="3429000" y="2960437"/>
                </a:cubicBezTo>
                <a:cubicBezTo>
                  <a:pt x="3475567" y="2920220"/>
                  <a:pt x="3517900" y="3011237"/>
                  <a:pt x="3556000" y="2985837"/>
                </a:cubicBezTo>
                <a:cubicBezTo>
                  <a:pt x="3594100" y="2960437"/>
                  <a:pt x="3634317" y="2833437"/>
                  <a:pt x="3657600" y="2808037"/>
                </a:cubicBezTo>
                <a:cubicBezTo>
                  <a:pt x="3680883" y="2782637"/>
                  <a:pt x="3670300" y="2854604"/>
                  <a:pt x="3695700" y="2833437"/>
                </a:cubicBezTo>
                <a:cubicBezTo>
                  <a:pt x="3721100" y="2812270"/>
                  <a:pt x="3769783" y="2704320"/>
                  <a:pt x="3810000" y="2681037"/>
                </a:cubicBezTo>
                <a:cubicBezTo>
                  <a:pt x="3850217" y="2657754"/>
                  <a:pt x="3894667" y="2704320"/>
                  <a:pt x="3937000" y="2693737"/>
                </a:cubicBezTo>
                <a:cubicBezTo>
                  <a:pt x="3979333" y="2683154"/>
                  <a:pt x="4011083" y="2615420"/>
                  <a:pt x="4064000" y="2617537"/>
                </a:cubicBezTo>
                <a:cubicBezTo>
                  <a:pt x="4116917" y="2619654"/>
                  <a:pt x="4195233" y="2733954"/>
                  <a:pt x="4254500" y="2706437"/>
                </a:cubicBezTo>
                <a:cubicBezTo>
                  <a:pt x="4313767" y="2678920"/>
                  <a:pt x="4370917" y="2484187"/>
                  <a:pt x="4419600" y="2452437"/>
                </a:cubicBezTo>
                <a:cubicBezTo>
                  <a:pt x="4468283" y="2420687"/>
                  <a:pt x="4506383" y="2543454"/>
                  <a:pt x="4546600" y="2515937"/>
                </a:cubicBezTo>
                <a:cubicBezTo>
                  <a:pt x="4586817" y="2488420"/>
                  <a:pt x="4635500" y="2321204"/>
                  <a:pt x="4660900" y="2287337"/>
                </a:cubicBezTo>
                <a:cubicBezTo>
                  <a:pt x="4686300" y="2253470"/>
                  <a:pt x="4682067" y="2319087"/>
                  <a:pt x="4699000" y="2312737"/>
                </a:cubicBezTo>
                <a:cubicBezTo>
                  <a:pt x="4715933" y="2306387"/>
                  <a:pt x="4743450" y="2253470"/>
                  <a:pt x="4762500" y="2249237"/>
                </a:cubicBezTo>
                <a:cubicBezTo>
                  <a:pt x="4781550" y="2245004"/>
                  <a:pt x="4773083" y="2435504"/>
                  <a:pt x="4813300" y="2287337"/>
                </a:cubicBezTo>
                <a:cubicBezTo>
                  <a:pt x="4853517" y="2139170"/>
                  <a:pt x="4936067" y="1372937"/>
                  <a:pt x="5003800" y="1360237"/>
                </a:cubicBezTo>
                <a:cubicBezTo>
                  <a:pt x="5071533" y="1347537"/>
                  <a:pt x="5151967" y="2094720"/>
                  <a:pt x="5219700" y="2211137"/>
                </a:cubicBezTo>
                <a:cubicBezTo>
                  <a:pt x="5287433" y="2327554"/>
                  <a:pt x="5336117" y="2060854"/>
                  <a:pt x="5410200" y="2058737"/>
                </a:cubicBezTo>
                <a:cubicBezTo>
                  <a:pt x="5484283" y="2056620"/>
                  <a:pt x="5600700" y="2228070"/>
                  <a:pt x="5664200" y="2198437"/>
                </a:cubicBezTo>
                <a:cubicBezTo>
                  <a:pt x="5727700" y="2168804"/>
                  <a:pt x="5755217" y="1919037"/>
                  <a:pt x="5791200" y="1880937"/>
                </a:cubicBezTo>
                <a:cubicBezTo>
                  <a:pt x="5827183" y="1842837"/>
                  <a:pt x="5848350" y="1984654"/>
                  <a:pt x="5880100" y="1969837"/>
                </a:cubicBezTo>
                <a:cubicBezTo>
                  <a:pt x="5911850" y="1955020"/>
                  <a:pt x="5954183" y="1815320"/>
                  <a:pt x="5981700" y="1792037"/>
                </a:cubicBezTo>
                <a:cubicBezTo>
                  <a:pt x="6009217" y="1768754"/>
                  <a:pt x="6024033" y="1836487"/>
                  <a:pt x="6045200" y="1830137"/>
                </a:cubicBezTo>
                <a:cubicBezTo>
                  <a:pt x="6066367" y="1823787"/>
                  <a:pt x="6081183" y="1753937"/>
                  <a:pt x="6108700" y="1753937"/>
                </a:cubicBezTo>
                <a:cubicBezTo>
                  <a:pt x="6136217" y="1753937"/>
                  <a:pt x="6178550" y="1866120"/>
                  <a:pt x="6210300" y="1830137"/>
                </a:cubicBezTo>
                <a:cubicBezTo>
                  <a:pt x="6242050" y="1794154"/>
                  <a:pt x="6273800" y="1578254"/>
                  <a:pt x="6299200" y="1538037"/>
                </a:cubicBezTo>
                <a:cubicBezTo>
                  <a:pt x="6324600" y="1497820"/>
                  <a:pt x="6335183" y="1597304"/>
                  <a:pt x="6362700" y="1588837"/>
                </a:cubicBezTo>
                <a:cubicBezTo>
                  <a:pt x="6390217" y="1580370"/>
                  <a:pt x="6443133" y="1495704"/>
                  <a:pt x="6464300" y="1487237"/>
                </a:cubicBezTo>
                <a:cubicBezTo>
                  <a:pt x="6485467" y="1478770"/>
                  <a:pt x="6447367" y="1751820"/>
                  <a:pt x="6489700" y="1538037"/>
                </a:cubicBezTo>
                <a:cubicBezTo>
                  <a:pt x="6532033" y="1324254"/>
                  <a:pt x="6669617" y="409854"/>
                  <a:pt x="6718300" y="204537"/>
                </a:cubicBezTo>
                <a:cubicBezTo>
                  <a:pt x="6766983" y="-780"/>
                  <a:pt x="6758517" y="335770"/>
                  <a:pt x="6781800" y="306137"/>
                </a:cubicBezTo>
                <a:cubicBezTo>
                  <a:pt x="6805083" y="276504"/>
                  <a:pt x="6794500" y="-102380"/>
                  <a:pt x="6858000" y="26737"/>
                </a:cubicBezTo>
                <a:cubicBezTo>
                  <a:pt x="6921500" y="155854"/>
                  <a:pt x="7092950" y="926320"/>
                  <a:pt x="7162800" y="1080837"/>
                </a:cubicBezTo>
                <a:cubicBezTo>
                  <a:pt x="7232650" y="1235354"/>
                  <a:pt x="7236883" y="943254"/>
                  <a:pt x="7277100" y="953837"/>
                </a:cubicBezTo>
                <a:cubicBezTo>
                  <a:pt x="7317317" y="964420"/>
                  <a:pt x="7357533" y="1150687"/>
                  <a:pt x="7404100" y="1144337"/>
                </a:cubicBezTo>
                <a:cubicBezTo>
                  <a:pt x="7450667" y="1137987"/>
                  <a:pt x="7507817" y="932670"/>
                  <a:pt x="7556500" y="915737"/>
                </a:cubicBezTo>
                <a:cubicBezTo>
                  <a:pt x="7605183" y="898804"/>
                  <a:pt x="7649633" y="1082954"/>
                  <a:pt x="7696200" y="1042737"/>
                </a:cubicBezTo>
                <a:cubicBezTo>
                  <a:pt x="7742767" y="1002520"/>
                  <a:pt x="7802033" y="729470"/>
                  <a:pt x="7835900" y="674437"/>
                </a:cubicBezTo>
                <a:cubicBezTo>
                  <a:pt x="7869767" y="619404"/>
                  <a:pt x="7869767" y="716770"/>
                  <a:pt x="7899400" y="712537"/>
                </a:cubicBezTo>
                <a:cubicBezTo>
                  <a:pt x="7929033" y="708304"/>
                  <a:pt x="7973483" y="653270"/>
                  <a:pt x="8013700" y="649037"/>
                </a:cubicBezTo>
                <a:cubicBezTo>
                  <a:pt x="8053917" y="644804"/>
                  <a:pt x="8106833" y="701954"/>
                  <a:pt x="8140700" y="687137"/>
                </a:cubicBezTo>
                <a:cubicBezTo>
                  <a:pt x="8174567" y="672320"/>
                  <a:pt x="8193617" y="572837"/>
                  <a:pt x="8216900" y="560137"/>
                </a:cubicBezTo>
                <a:cubicBezTo>
                  <a:pt x="8240183" y="547437"/>
                  <a:pt x="8212667" y="632104"/>
                  <a:pt x="8280400" y="610937"/>
                </a:cubicBezTo>
                <a:cubicBezTo>
                  <a:pt x="8348133" y="589770"/>
                  <a:pt x="8485716" y="511453"/>
                  <a:pt x="8623300" y="433137"/>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417092" y="4387898"/>
            <a:ext cx="4818954" cy="400110"/>
          </a:xfrm>
          <a:prstGeom prst="rect">
            <a:avLst/>
          </a:prstGeom>
          <a:noFill/>
        </p:spPr>
        <p:txBody>
          <a:bodyPr wrap="square" rtlCol="0">
            <a:spAutoFit/>
          </a:bodyPr>
          <a:lstStyle/>
          <a:p>
            <a:r>
              <a:rPr lang="en-US" sz="2000" dirty="0">
                <a:solidFill>
                  <a:schemeClr val="accent1"/>
                </a:solidFill>
                <a:latin typeface="Viner Hand ITC" panose="03070502030502020203" pitchFamily="66" charset="0"/>
              </a:rPr>
              <a:t>Lots of incremental change</a:t>
            </a:r>
          </a:p>
        </p:txBody>
      </p:sp>
      <p:sp>
        <p:nvSpPr>
          <p:cNvPr id="20" name="TextBox 19"/>
          <p:cNvSpPr txBox="1"/>
          <p:nvPr/>
        </p:nvSpPr>
        <p:spPr>
          <a:xfrm>
            <a:off x="3064292" y="1161990"/>
            <a:ext cx="3352800" cy="400110"/>
          </a:xfrm>
          <a:prstGeom prst="rect">
            <a:avLst/>
          </a:prstGeom>
          <a:noFill/>
        </p:spPr>
        <p:txBody>
          <a:bodyPr wrap="square" rtlCol="0">
            <a:spAutoFit/>
          </a:bodyPr>
          <a:lstStyle/>
          <a:p>
            <a:pPr algn="r"/>
            <a:r>
              <a:rPr lang="en-US" sz="2000" dirty="0">
                <a:solidFill>
                  <a:schemeClr val="accent1"/>
                </a:solidFill>
                <a:latin typeface="Viner Hand ITC" panose="03070502030502020203" pitchFamily="66" charset="0"/>
              </a:rPr>
              <a:t>Some dramatic changes</a:t>
            </a:r>
          </a:p>
        </p:txBody>
      </p:sp>
      <p:cxnSp>
        <p:nvCxnSpPr>
          <p:cNvPr id="24" name="Straight Arrow Connector 23"/>
          <p:cNvCxnSpPr/>
          <p:nvPr/>
        </p:nvCxnSpPr>
        <p:spPr>
          <a:xfrm>
            <a:off x="4572000" y="1701800"/>
            <a:ext cx="0" cy="1498600"/>
          </a:xfrm>
          <a:prstGeom prst="straightConnector1">
            <a:avLst/>
          </a:prstGeom>
          <a:ln w="19050">
            <a:solidFill>
              <a:schemeClr val="tx2">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311900" y="1562100"/>
            <a:ext cx="635000" cy="666800"/>
          </a:xfrm>
          <a:prstGeom prst="straightConnector1">
            <a:avLst/>
          </a:prstGeom>
          <a:ln w="19050">
            <a:solidFill>
              <a:schemeClr val="tx2">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642100" y="1161991"/>
            <a:ext cx="2006600" cy="120709"/>
          </a:xfrm>
          <a:prstGeom prst="straightConnector1">
            <a:avLst/>
          </a:prstGeom>
          <a:ln w="19050">
            <a:solidFill>
              <a:schemeClr val="tx2">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6489700" y="3743456"/>
            <a:ext cx="457200" cy="454049"/>
          </a:xfrm>
          <a:prstGeom prst="straightConnector1">
            <a:avLst/>
          </a:prstGeom>
          <a:ln w="19050">
            <a:solidFill>
              <a:schemeClr val="tx2">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8128000" y="2919371"/>
            <a:ext cx="25400" cy="1278134"/>
          </a:xfrm>
          <a:prstGeom prst="straightConnector1">
            <a:avLst/>
          </a:prstGeom>
          <a:ln w="19050">
            <a:solidFill>
              <a:schemeClr val="tx2">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190750" y="900753"/>
            <a:ext cx="8891232" cy="4442772"/>
          </a:xfrm>
          <a:prstGeom prst="straightConnector1">
            <a:avLst/>
          </a:prstGeom>
          <a:ln w="25400">
            <a:solidFill>
              <a:schemeClr val="bg1">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43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48"/>
                                        </p:tgtEl>
                                      </p:cBhvr>
                                    </p:animEffect>
                                    <p:set>
                                      <p:cBhvr>
                                        <p:cTn id="7" dur="1" fill="hold">
                                          <p:stCondLst>
                                            <p:cond delay="499"/>
                                          </p:stCondLst>
                                        </p:cTn>
                                        <p:tgtEl>
                                          <p:spTgt spid="4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par>
                                <p:cTn id="22" presetID="22" presetClass="entr" presetSubtype="4"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up)">
                                      <p:cBhvr>
                                        <p:cTn id="33" dur="500"/>
                                        <p:tgtEl>
                                          <p:spTgt spid="24"/>
                                        </p:tgtEl>
                                      </p:cBhvr>
                                    </p:animEffect>
                                  </p:childTnLst>
                                </p:cTn>
                              </p:par>
                              <p:par>
                                <p:cTn id="34" presetID="22" presetClass="entr" presetSubtype="1"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B98CC1-D78B-4734-B718-DE883EFA9E79}"/>
              </a:ext>
            </a:extLst>
          </p:cNvPr>
          <p:cNvSpPr>
            <a:spLocks noGrp="1"/>
          </p:cNvSpPr>
          <p:nvPr>
            <p:ph type="title"/>
          </p:nvPr>
        </p:nvSpPr>
        <p:spPr>
          <a:xfrm>
            <a:off x="640080" y="325369"/>
            <a:ext cx="4368602" cy="1956841"/>
          </a:xfrm>
        </p:spPr>
        <p:txBody>
          <a:bodyPr anchor="b">
            <a:normAutofit/>
          </a:bodyPr>
          <a:lstStyle/>
          <a:p>
            <a:r>
              <a:rPr lang="en-US" sz="5400" dirty="0"/>
              <a:t>Measurement Issues</a:t>
            </a:r>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B87451-82A8-E6DD-723A-E9A5660690C3}"/>
              </a:ext>
            </a:extLst>
          </p:cNvPr>
          <p:cNvSpPr>
            <a:spLocks noGrp="1"/>
          </p:cNvSpPr>
          <p:nvPr>
            <p:ph idx="1"/>
          </p:nvPr>
        </p:nvSpPr>
        <p:spPr>
          <a:xfrm>
            <a:off x="640080" y="2872899"/>
            <a:ext cx="4243589" cy="3320668"/>
          </a:xfrm>
        </p:spPr>
        <p:txBody>
          <a:bodyPr>
            <a:normAutofit/>
          </a:bodyPr>
          <a:lstStyle/>
          <a:p>
            <a:r>
              <a:rPr lang="en-US" sz="2200" dirty="0"/>
              <a:t>Much easier with budget data</a:t>
            </a:r>
          </a:p>
        </p:txBody>
      </p:sp>
      <p:pic>
        <p:nvPicPr>
          <p:cNvPr id="2050" name="Picture 2" descr="Free glut of money 500 euro euro illustration">
            <a:extLst>
              <a:ext uri="{FF2B5EF4-FFF2-40B4-BE49-F238E27FC236}">
                <a16:creationId xmlns:a16="http://schemas.microsoft.com/office/drawing/2014/main" id="{6332C3D3-BBC8-B3BC-556D-870884EB6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816" r="1521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885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0432AE-4BD5-B97F-5924-F3CFC9262694}"/>
              </a:ext>
            </a:extLst>
          </p:cNvPr>
          <p:cNvSpPr txBox="1"/>
          <p:nvPr/>
        </p:nvSpPr>
        <p:spPr>
          <a:xfrm>
            <a:off x="1359195" y="1556308"/>
            <a:ext cx="9473609" cy="4289829"/>
          </a:xfrm>
          <a:prstGeom prst="rect">
            <a:avLst/>
          </a:prstGeom>
          <a:noFill/>
        </p:spPr>
        <p:txBody>
          <a:bodyPr wrap="square">
            <a:spAutoFit/>
          </a:bodyPr>
          <a:lstStyle/>
          <a:p>
            <a:pPr marL="457200" marR="0" algn="just">
              <a:lnSpc>
                <a:spcPct val="107000"/>
              </a:lnSpc>
              <a:spcAft>
                <a:spcPts val="800"/>
              </a:spcAft>
            </a:pPr>
            <a:r>
              <a:rPr lang="en-US" sz="3200" dirty="0">
                <a:effectLst/>
                <a:ea typeface="Calibri" panose="020F0502020204030204" pitchFamily="34" charset="0"/>
                <a:cs typeface="Times New Roman" panose="02020603050405020304" pitchFamily="18" charset="0"/>
              </a:rPr>
              <a:t>Go to Regulations.gov and leave a comment on a regulation of interest to you. Your comment must be at least 250 words long and be related to the regulation at hand. Cite and include at least one source in your comment. Screenshot your page on regulations.gov and submit the text of your comment to me over email for 1 point of Extra Credit. </a:t>
            </a:r>
          </a:p>
        </p:txBody>
      </p:sp>
    </p:spTree>
    <p:extLst>
      <p:ext uri="{BB962C8B-B14F-4D97-AF65-F5344CB8AC3E}">
        <p14:creationId xmlns:p14="http://schemas.microsoft.com/office/powerpoint/2010/main" val="698655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B467D4-AADE-03D9-C2FA-04C3AF120F5C}"/>
              </a:ext>
            </a:extLst>
          </p:cNvPr>
          <p:cNvSpPr>
            <a:spLocks noGrp="1"/>
          </p:cNvSpPr>
          <p:nvPr>
            <p:ph type="title"/>
          </p:nvPr>
        </p:nvSpPr>
        <p:spPr>
          <a:xfrm>
            <a:off x="1043631" y="809898"/>
            <a:ext cx="10173010" cy="1554480"/>
          </a:xfrm>
        </p:spPr>
        <p:txBody>
          <a:bodyPr anchor="ctr">
            <a:normAutofit/>
          </a:bodyPr>
          <a:lstStyle/>
          <a:p>
            <a:r>
              <a:rPr lang="en-US" sz="4800"/>
              <a:t>What is Policy Innovation?</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941023F-EFEB-9BFF-52F1-2782D44FADB7}"/>
              </a:ext>
            </a:extLst>
          </p:cNvPr>
          <p:cNvGraphicFramePr>
            <a:graphicFrameLocks noGrp="1"/>
          </p:cNvGraphicFramePr>
          <p:nvPr>
            <p:ph idx="1"/>
            <p:extLst>
              <p:ext uri="{D42A27DB-BD31-4B8C-83A1-F6EECF244321}">
                <p14:modId xmlns:p14="http://schemas.microsoft.com/office/powerpoint/2010/main" val="525203340"/>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1157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594600" y="108995"/>
            <a:ext cx="4597400" cy="1954381"/>
          </a:xfrm>
          <a:prstGeom prst="rect">
            <a:avLst/>
          </a:prstGeom>
          <a:solidFill>
            <a:srgbClr val="B8CF8B">
              <a:alpha val="89020"/>
            </a:srgbClr>
          </a:solidFill>
        </p:spPr>
        <p:txBody>
          <a:bodyPr wrap="square" tIns="0" bIns="182880" rtlCol="0">
            <a:spAutoFit/>
          </a:bodyPr>
          <a:lstStyle/>
          <a:p>
            <a:pPr algn="ctr"/>
            <a:r>
              <a:rPr lang="en-US" sz="11500" b="1" dirty="0">
                <a:solidFill>
                  <a:schemeClr val="bg1"/>
                </a:solidFill>
                <a:latin typeface="Lato Thin" panose="020F0502020204030203" pitchFamily="34" charset="0"/>
                <a:ea typeface="Lato Thin" panose="020F0502020204030203" pitchFamily="34" charset="0"/>
                <a:cs typeface="Lato Thin" panose="020F0502020204030203" pitchFamily="34" charset="0"/>
              </a:rPr>
              <a:t>2023</a:t>
            </a:r>
            <a:endParaRPr lang="en-US" sz="6000" b="1" dirty="0">
              <a:solidFill>
                <a:schemeClr val="bg1"/>
              </a:solidFill>
              <a:latin typeface="Lato Thin" panose="020F0502020204030203" pitchFamily="34" charset="0"/>
              <a:ea typeface="Lato Thin" panose="020F0502020204030203" pitchFamily="34" charset="0"/>
              <a:cs typeface="Lato Thin" panose="020F0502020204030203" pitchFamily="34" charset="0"/>
            </a:endParaRPr>
          </a:p>
        </p:txBody>
      </p:sp>
      <p:pic>
        <p:nvPicPr>
          <p:cNvPr id="7" name="Picture 2" descr="Image result for marijuana icon"/>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940158">
            <a:off x="-770068" y="2202643"/>
            <a:ext cx="4975050" cy="530589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410" y="53807"/>
            <a:ext cx="7799294" cy="1569660"/>
          </a:xfrm>
          <a:prstGeom prst="rect">
            <a:avLst/>
          </a:prstGeom>
          <a:noFill/>
        </p:spPr>
        <p:txBody>
          <a:bodyPr wrap="square" rtlCol="0">
            <a:spAutoFit/>
          </a:bodyPr>
          <a:lstStyle/>
          <a:p>
            <a:pPr algn="ctr"/>
            <a:r>
              <a:rPr lang="en-US" sz="4800" cap="all" spc="300" dirty="0">
                <a:solidFill>
                  <a:schemeClr val="tx2"/>
                </a:solidFill>
                <a:latin typeface="Raleway Medium" panose="020B0603030101060003" pitchFamily="34" charset="0"/>
                <a:cs typeface="Times New Roman" panose="02020603050405020304" pitchFamily="18" charset="0"/>
              </a:rPr>
              <a:t>patterns of policy diffusion</a:t>
            </a:r>
            <a:endParaRPr lang="en-US" sz="4800" b="1" cap="all" spc="300" dirty="0">
              <a:solidFill>
                <a:schemeClr val="tx2"/>
              </a:solidFill>
              <a:latin typeface="Raleway Medium" panose="020B0603030101060003" pitchFamily="34" charset="0"/>
              <a:cs typeface="Times New Roman" panose="02020603050405020304" pitchFamily="18" charset="0"/>
            </a:endParaRPr>
          </a:p>
        </p:txBody>
      </p:sp>
      <p:sp>
        <p:nvSpPr>
          <p:cNvPr id="10" name="TextBox 9"/>
          <p:cNvSpPr txBox="1"/>
          <p:nvPr/>
        </p:nvSpPr>
        <p:spPr>
          <a:xfrm>
            <a:off x="471479" y="1454319"/>
            <a:ext cx="6055926" cy="461665"/>
          </a:xfrm>
          <a:prstGeom prst="rect">
            <a:avLst/>
          </a:prstGeom>
          <a:solidFill>
            <a:srgbClr val="FFFFFF">
              <a:alpha val="60000"/>
            </a:srgbClr>
          </a:solidFill>
        </p:spPr>
        <p:txBody>
          <a:bodyPr wrap="square" rtlCol="0">
            <a:spAutoFit/>
          </a:bodyPr>
          <a:lstStyle/>
          <a:p>
            <a:r>
              <a:rPr lang="en-US" sz="2400" cap="all" dirty="0">
                <a:latin typeface="Raleway Medium" panose="020B0603030101060003" pitchFamily="34" charset="0"/>
                <a:cs typeface="Times New Roman" panose="02020603050405020304" pitchFamily="18" charset="0"/>
              </a:rPr>
              <a:t>Regional diffusion model</a:t>
            </a:r>
          </a:p>
        </p:txBody>
      </p:sp>
      <p:pic>
        <p:nvPicPr>
          <p:cNvPr id="11" name="Picture 10">
            <a:extLst>
              <a:ext uri="{FF2B5EF4-FFF2-40B4-BE49-F238E27FC236}">
                <a16:creationId xmlns:a16="http://schemas.microsoft.com/office/drawing/2014/main" id="{C4938DA8-8642-C4EB-199D-316534F64C96}"/>
              </a:ext>
            </a:extLst>
          </p:cNvPr>
          <p:cNvPicPr>
            <a:picLocks noChangeAspect="1"/>
          </p:cNvPicPr>
          <p:nvPr/>
        </p:nvPicPr>
        <p:blipFill>
          <a:blip r:embed="rId5"/>
          <a:stretch>
            <a:fillRect/>
          </a:stretch>
        </p:blipFill>
        <p:spPr>
          <a:xfrm>
            <a:off x="864108" y="1953409"/>
            <a:ext cx="7651892" cy="4961117"/>
          </a:xfrm>
          <a:prstGeom prst="rect">
            <a:avLst/>
          </a:prstGeom>
        </p:spPr>
      </p:pic>
      <p:pic>
        <p:nvPicPr>
          <p:cNvPr id="13" name="Picture 12">
            <a:extLst>
              <a:ext uri="{FF2B5EF4-FFF2-40B4-BE49-F238E27FC236}">
                <a16:creationId xmlns:a16="http://schemas.microsoft.com/office/drawing/2014/main" id="{91286229-9499-53FA-12C6-1709FEEAACAC}"/>
              </a:ext>
            </a:extLst>
          </p:cNvPr>
          <p:cNvPicPr>
            <a:picLocks noChangeAspect="1"/>
          </p:cNvPicPr>
          <p:nvPr/>
        </p:nvPicPr>
        <p:blipFill>
          <a:blip r:embed="rId6"/>
          <a:srcRect l="3073" t="5799" b="2167"/>
          <a:stretch/>
        </p:blipFill>
        <p:spPr>
          <a:xfrm>
            <a:off x="7594600" y="4354208"/>
            <a:ext cx="4104341" cy="1715533"/>
          </a:xfrm>
          <a:prstGeom prst="rect">
            <a:avLst/>
          </a:prstGeom>
        </p:spPr>
      </p:pic>
      <p:cxnSp>
        <p:nvCxnSpPr>
          <p:cNvPr id="3" name="Straight Arrow Connector 2">
            <a:extLst>
              <a:ext uri="{FF2B5EF4-FFF2-40B4-BE49-F238E27FC236}">
                <a16:creationId xmlns:a16="http://schemas.microsoft.com/office/drawing/2014/main" id="{CE2DD292-EC4D-3C7D-854F-F7967D9CF3FB}"/>
              </a:ext>
            </a:extLst>
          </p:cNvPr>
          <p:cNvCxnSpPr/>
          <p:nvPr/>
        </p:nvCxnSpPr>
        <p:spPr>
          <a:xfrm>
            <a:off x="3231805" y="4837752"/>
            <a:ext cx="619432" cy="421383"/>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40ADC6D6-4FDD-CCF5-5D28-08250C28647D}"/>
              </a:ext>
            </a:extLst>
          </p:cNvPr>
          <p:cNvCxnSpPr>
            <a:cxnSpLocks/>
          </p:cNvCxnSpPr>
          <p:nvPr/>
        </p:nvCxnSpPr>
        <p:spPr>
          <a:xfrm flipH="1">
            <a:off x="4310743" y="4685773"/>
            <a:ext cx="172767" cy="5262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DE8242B-71DF-C8C9-9C07-FF9CF893BC10}"/>
              </a:ext>
            </a:extLst>
          </p:cNvPr>
          <p:cNvCxnSpPr>
            <a:cxnSpLocks/>
          </p:cNvCxnSpPr>
          <p:nvPr/>
        </p:nvCxnSpPr>
        <p:spPr>
          <a:xfrm flipH="1">
            <a:off x="4595601" y="5036211"/>
            <a:ext cx="380649" cy="2475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FF40AD02-17ED-4C8B-55C2-DD14C311A192}"/>
              </a:ext>
            </a:extLst>
          </p:cNvPr>
          <p:cNvCxnSpPr>
            <a:cxnSpLocks/>
          </p:cNvCxnSpPr>
          <p:nvPr/>
        </p:nvCxnSpPr>
        <p:spPr>
          <a:xfrm flipH="1">
            <a:off x="4310743" y="5403681"/>
            <a:ext cx="720564" cy="1712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910320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22086" y="1389797"/>
            <a:ext cx="6055926" cy="461665"/>
          </a:xfrm>
          <a:prstGeom prst="rect">
            <a:avLst/>
          </a:prstGeom>
          <a:noFill/>
        </p:spPr>
        <p:txBody>
          <a:bodyPr wrap="square" rtlCol="0">
            <a:spAutoFit/>
          </a:bodyPr>
          <a:lstStyle/>
          <a:p>
            <a:r>
              <a:rPr lang="en-US" sz="2400" cap="all" dirty="0">
                <a:latin typeface="Raleway Medium" panose="020B0603030101060003" pitchFamily="34" charset="0"/>
                <a:cs typeface="Times New Roman" panose="02020603050405020304" pitchFamily="18" charset="0"/>
              </a:rPr>
              <a:t>The National interaction model</a:t>
            </a:r>
          </a:p>
        </p:txBody>
      </p:sp>
      <p:cxnSp>
        <p:nvCxnSpPr>
          <p:cNvPr id="5" name="Straight Connector 4"/>
          <p:cNvCxnSpPr/>
          <p:nvPr/>
        </p:nvCxnSpPr>
        <p:spPr>
          <a:xfrm>
            <a:off x="1244906" y="5883007"/>
            <a:ext cx="93863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631277" y="2101234"/>
            <a:ext cx="0" cy="37817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052" name="Picture 4" descr="Image result for national interaction model policy diffusion"/>
          <p:cNvPicPr>
            <a:picLocks noChangeAspect="1" noChangeArrowheads="1"/>
          </p:cNvPicPr>
          <p:nvPr/>
        </p:nvPicPr>
        <p:blipFill rotWithShape="1">
          <a:blip r:embed="rId2">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4330" t="31883" r="4857" b="22610"/>
          <a:stretch/>
        </p:blipFill>
        <p:spPr bwMode="auto">
          <a:xfrm>
            <a:off x="1634170" y="3740032"/>
            <a:ext cx="9033831" cy="2157333"/>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9"/>
          <p:cNvSpPr/>
          <p:nvPr/>
        </p:nvSpPr>
        <p:spPr>
          <a:xfrm>
            <a:off x="1696598" y="2214390"/>
            <a:ext cx="8916318" cy="3534127"/>
          </a:xfrm>
          <a:custGeom>
            <a:avLst/>
            <a:gdLst>
              <a:gd name="connsiteX0" fmla="*/ 0 w 7954178"/>
              <a:gd name="connsiteY0" fmla="*/ 3298985 h 3307714"/>
              <a:gd name="connsiteX1" fmla="*/ 1994053 w 7954178"/>
              <a:gd name="connsiteY1" fmla="*/ 3111698 h 3307714"/>
              <a:gd name="connsiteX2" fmla="*/ 3635566 w 7954178"/>
              <a:gd name="connsiteY2" fmla="*/ 1976961 h 3307714"/>
              <a:gd name="connsiteX3" fmla="*/ 5321147 w 7954178"/>
              <a:gd name="connsiteY3" fmla="*/ 710021 h 3307714"/>
              <a:gd name="connsiteX4" fmla="*/ 6742322 w 7954178"/>
              <a:gd name="connsiteY4" fmla="*/ 104093 h 3307714"/>
              <a:gd name="connsiteX5" fmla="*/ 7954178 w 7954178"/>
              <a:gd name="connsiteY5" fmla="*/ 4942 h 330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4178" h="3307714">
                <a:moveTo>
                  <a:pt x="0" y="3298985"/>
                </a:moveTo>
                <a:cubicBezTo>
                  <a:pt x="694062" y="3315510"/>
                  <a:pt x="1388125" y="3332035"/>
                  <a:pt x="1994053" y="3111698"/>
                </a:cubicBezTo>
                <a:cubicBezTo>
                  <a:pt x="2599981" y="2891361"/>
                  <a:pt x="3081050" y="2377240"/>
                  <a:pt x="3635566" y="1976961"/>
                </a:cubicBezTo>
                <a:cubicBezTo>
                  <a:pt x="4190082" y="1576682"/>
                  <a:pt x="4803354" y="1022166"/>
                  <a:pt x="5321147" y="710021"/>
                </a:cubicBezTo>
                <a:cubicBezTo>
                  <a:pt x="5838940" y="397876"/>
                  <a:pt x="6303483" y="221606"/>
                  <a:pt x="6742322" y="104093"/>
                </a:cubicBezTo>
                <a:cubicBezTo>
                  <a:pt x="7181161" y="-13420"/>
                  <a:pt x="7567669" y="-4239"/>
                  <a:pt x="7954178" y="4942"/>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952314" y="6031855"/>
            <a:ext cx="697735" cy="369332"/>
          </a:xfrm>
          <a:prstGeom prst="rect">
            <a:avLst/>
          </a:prstGeom>
        </p:spPr>
        <p:txBody>
          <a:bodyPr wrap="square">
            <a:spAutoFit/>
          </a:bodyPr>
          <a:lstStyle/>
          <a:p>
            <a:pPr>
              <a:spcAft>
                <a:spcPts val="2400"/>
              </a:spcAft>
            </a:pPr>
            <a:r>
              <a:rPr lang="en-US"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time</a:t>
            </a:r>
          </a:p>
        </p:txBody>
      </p:sp>
      <p:cxnSp>
        <p:nvCxnSpPr>
          <p:cNvPr id="4" name="Straight Arrow Connector 3"/>
          <p:cNvCxnSpPr>
            <a:stCxn id="2" idx="3"/>
          </p:cNvCxnSpPr>
          <p:nvPr/>
        </p:nvCxnSpPr>
        <p:spPr>
          <a:xfrm>
            <a:off x="3650049" y="6216521"/>
            <a:ext cx="6496486" cy="8009"/>
          </a:xfrm>
          <a:prstGeom prst="straightConnector1">
            <a:avLst/>
          </a:prstGeom>
          <a:ln>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rot="16200000">
            <a:off x="9516434" y="3796787"/>
            <a:ext cx="2797322" cy="369332"/>
          </a:xfrm>
          <a:prstGeom prst="rect">
            <a:avLst/>
          </a:prstGeom>
        </p:spPr>
        <p:txBody>
          <a:bodyPr wrap="square">
            <a:spAutoFit/>
          </a:bodyPr>
          <a:lstStyle/>
          <a:p>
            <a:pPr>
              <a:spcAft>
                <a:spcPts val="2400"/>
              </a:spcAft>
            </a:pPr>
            <a:r>
              <a:rPr lang="en-US"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adopting jurisdictions</a:t>
            </a:r>
          </a:p>
        </p:txBody>
      </p:sp>
      <p:sp>
        <p:nvSpPr>
          <p:cNvPr id="13" name="TextBox 12"/>
          <p:cNvSpPr txBox="1"/>
          <p:nvPr/>
        </p:nvSpPr>
        <p:spPr>
          <a:xfrm>
            <a:off x="0" y="309027"/>
            <a:ext cx="12192000" cy="830997"/>
          </a:xfrm>
          <a:prstGeom prst="rect">
            <a:avLst/>
          </a:prstGeom>
          <a:noFill/>
        </p:spPr>
        <p:txBody>
          <a:bodyPr wrap="square" rtlCol="0">
            <a:spAutoFit/>
          </a:bodyPr>
          <a:lstStyle/>
          <a:p>
            <a:pPr algn="ctr"/>
            <a:r>
              <a:rPr lang="en-US" sz="4800" cap="all" spc="300" dirty="0">
                <a:solidFill>
                  <a:schemeClr val="tx2"/>
                </a:solidFill>
                <a:latin typeface="Raleway Medium" panose="020B0603030101060003" pitchFamily="34" charset="0"/>
                <a:cs typeface="Times New Roman" panose="02020603050405020304" pitchFamily="18" charset="0"/>
              </a:rPr>
              <a:t>patterns of policy diffusion</a:t>
            </a:r>
            <a:endParaRPr lang="en-US" sz="4800" b="1" cap="all" spc="300" dirty="0">
              <a:solidFill>
                <a:schemeClr val="tx2"/>
              </a:solidFill>
              <a:latin typeface="Raleway Medium" panose="020B0603030101060003" pitchFamily="34" charset="0"/>
              <a:cs typeface="Times New Roman" panose="02020603050405020304" pitchFamily="18" charset="0"/>
            </a:endParaRPr>
          </a:p>
        </p:txBody>
      </p:sp>
    </p:spTree>
    <p:extLst>
      <p:ext uri="{BB962C8B-B14F-4D97-AF65-F5344CB8AC3E}">
        <p14:creationId xmlns:p14="http://schemas.microsoft.com/office/powerpoint/2010/main" val="380463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09027"/>
            <a:ext cx="12192000" cy="830997"/>
          </a:xfrm>
          <a:prstGeom prst="rect">
            <a:avLst/>
          </a:prstGeom>
          <a:noFill/>
        </p:spPr>
        <p:txBody>
          <a:bodyPr wrap="square" rtlCol="0">
            <a:spAutoFit/>
          </a:bodyPr>
          <a:lstStyle/>
          <a:p>
            <a:pPr algn="ctr"/>
            <a:r>
              <a:rPr lang="en-US" sz="4800" cap="all" spc="600" dirty="0">
                <a:solidFill>
                  <a:schemeClr val="accent1"/>
                </a:solidFill>
                <a:latin typeface="Raleway Medium" panose="020B0603030101060003" pitchFamily="34" charset="0"/>
                <a:cs typeface="Times New Roman" panose="02020603050405020304" pitchFamily="18" charset="0"/>
              </a:rPr>
              <a:t>causes of policy diffusion</a:t>
            </a:r>
            <a:endParaRPr lang="en-US" sz="4800" b="1" cap="all" spc="600" dirty="0">
              <a:solidFill>
                <a:schemeClr val="accent1"/>
              </a:solidFill>
              <a:latin typeface="Raleway Medium" panose="020B0603030101060003" pitchFamily="34" charset="0"/>
              <a:cs typeface="Times New Roman" panose="02020603050405020304" pitchFamily="18" charset="0"/>
            </a:endParaRPr>
          </a:p>
        </p:txBody>
      </p:sp>
      <p:sp>
        <p:nvSpPr>
          <p:cNvPr id="10" name="TextBox 9"/>
          <p:cNvSpPr txBox="1"/>
          <p:nvPr/>
        </p:nvSpPr>
        <p:spPr>
          <a:xfrm>
            <a:off x="622086" y="1389797"/>
            <a:ext cx="6055926" cy="4339650"/>
          </a:xfrm>
          <a:prstGeom prst="rect">
            <a:avLst/>
          </a:prstGeom>
          <a:noFill/>
        </p:spPr>
        <p:txBody>
          <a:bodyPr wrap="square" rtlCol="0">
            <a:spAutoFit/>
          </a:bodyPr>
          <a:lstStyle/>
          <a:p>
            <a:r>
              <a:rPr lang="en-US" sz="2400" cap="all" dirty="0">
                <a:solidFill>
                  <a:schemeClr val="accent5">
                    <a:lumMod val="75000"/>
                  </a:schemeClr>
                </a:solidFill>
                <a:latin typeface="Raleway Medium" panose="020B0603030101060003" pitchFamily="34" charset="0"/>
                <a:cs typeface="Times New Roman" panose="02020603050405020304" pitchFamily="18" charset="0"/>
              </a:rPr>
              <a:t>Explanations for policy Diffusion</a:t>
            </a:r>
          </a:p>
          <a:p>
            <a:r>
              <a:rPr lang="en-US"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Reasons for emulating prior policy adoptions of other government jurisdictions</a:t>
            </a:r>
          </a:p>
          <a:p>
            <a:endParaRPr lang="en-US"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spcAft>
                <a:spcPts val="2400"/>
              </a:spcAft>
              <a:buFont typeface="+mj-lt"/>
              <a:buAutoNum type="arabicParenR"/>
            </a:pPr>
            <a:r>
              <a:rPr lang="en-US" sz="2000" dirty="0">
                <a:latin typeface="Open Sans" panose="020B0606030504020204" pitchFamily="34" charset="0"/>
                <a:ea typeface="Open Sans" panose="020B0606030504020204" pitchFamily="34" charset="0"/>
                <a:cs typeface="Open Sans" panose="020B0606030504020204" pitchFamily="34" charset="0"/>
              </a:rPr>
              <a:t>Learning</a:t>
            </a:r>
          </a:p>
          <a:p>
            <a:pPr marL="457200" indent="-457200">
              <a:spcAft>
                <a:spcPts val="2400"/>
              </a:spcAft>
              <a:buFont typeface="+mj-lt"/>
              <a:buAutoNum type="arabicParenR"/>
            </a:pPr>
            <a:r>
              <a:rPr lang="en-US" sz="2000" dirty="0">
                <a:latin typeface="Open Sans" panose="020B0606030504020204" pitchFamily="34" charset="0"/>
                <a:ea typeface="Open Sans" panose="020B0606030504020204" pitchFamily="34" charset="0"/>
                <a:cs typeface="Open Sans" panose="020B0606030504020204" pitchFamily="34" charset="0"/>
              </a:rPr>
              <a:t>Imitation</a:t>
            </a:r>
          </a:p>
          <a:p>
            <a:pPr marL="457200" indent="-457200">
              <a:spcAft>
                <a:spcPts val="2400"/>
              </a:spcAft>
              <a:buFont typeface="+mj-lt"/>
              <a:buAutoNum type="arabicParenR"/>
            </a:pPr>
            <a:r>
              <a:rPr lang="en-US" sz="2000" dirty="0">
                <a:latin typeface="Open Sans" panose="020B0606030504020204" pitchFamily="34" charset="0"/>
                <a:ea typeface="Open Sans" panose="020B0606030504020204" pitchFamily="34" charset="0"/>
                <a:cs typeface="Open Sans" panose="020B0606030504020204" pitchFamily="34" charset="0"/>
              </a:rPr>
              <a:t>Normative pressure</a:t>
            </a:r>
          </a:p>
          <a:p>
            <a:pPr marL="457200" indent="-457200">
              <a:spcAft>
                <a:spcPts val="2400"/>
              </a:spcAft>
              <a:buFont typeface="+mj-lt"/>
              <a:buAutoNum type="arabicParenR"/>
            </a:pPr>
            <a:r>
              <a:rPr lang="en-US" sz="2000" dirty="0">
                <a:latin typeface="Open Sans" panose="020B0606030504020204" pitchFamily="34" charset="0"/>
                <a:ea typeface="Open Sans" panose="020B0606030504020204" pitchFamily="34" charset="0"/>
                <a:cs typeface="Open Sans" panose="020B0606030504020204" pitchFamily="34" charset="0"/>
              </a:rPr>
              <a:t>Competition</a:t>
            </a:r>
          </a:p>
          <a:p>
            <a:pPr marL="457200" indent="-457200">
              <a:spcAft>
                <a:spcPts val="2400"/>
              </a:spcAft>
              <a:buFont typeface="+mj-lt"/>
              <a:buAutoNum type="arabicParenR"/>
            </a:pPr>
            <a:r>
              <a:rPr lang="en-US" sz="2000" dirty="0">
                <a:latin typeface="Open Sans" panose="020B0606030504020204" pitchFamily="34" charset="0"/>
                <a:ea typeface="Open Sans" panose="020B0606030504020204" pitchFamily="34" charset="0"/>
                <a:cs typeface="Open Sans" panose="020B0606030504020204" pitchFamily="34" charset="0"/>
              </a:rPr>
              <a:t>Coercion</a:t>
            </a:r>
          </a:p>
        </p:txBody>
      </p:sp>
      <p:cxnSp>
        <p:nvCxnSpPr>
          <p:cNvPr id="11" name="Straight Arrow Connector 10"/>
          <p:cNvCxnSpPr/>
          <p:nvPr/>
        </p:nvCxnSpPr>
        <p:spPr>
          <a:xfrm flipV="1">
            <a:off x="2387600" y="3068739"/>
            <a:ext cx="5618763" cy="4662"/>
          </a:xfrm>
          <a:prstGeom prst="straightConnector1">
            <a:avLst/>
          </a:prstGeom>
          <a:ln w="28575">
            <a:solidFill>
              <a:srgbClr val="FFC000"/>
            </a:solidFill>
            <a:prstDash val="dashDot"/>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387600" y="3659486"/>
            <a:ext cx="5618763" cy="0"/>
          </a:xfrm>
          <a:prstGeom prst="straightConnector1">
            <a:avLst/>
          </a:prstGeom>
          <a:ln w="28575">
            <a:solidFill>
              <a:srgbClr val="FFC000"/>
            </a:solidFill>
            <a:prstDash val="dashDot"/>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650049" y="4295578"/>
            <a:ext cx="4356314" cy="13781"/>
          </a:xfrm>
          <a:prstGeom prst="straightConnector1">
            <a:avLst/>
          </a:prstGeom>
          <a:ln w="28575">
            <a:solidFill>
              <a:srgbClr val="FFC000"/>
            </a:solidFill>
            <a:prstDash val="dashDot"/>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743200" y="4891071"/>
            <a:ext cx="5263163" cy="2144"/>
          </a:xfrm>
          <a:prstGeom prst="straightConnector1">
            <a:avLst/>
          </a:prstGeom>
          <a:ln w="28575">
            <a:solidFill>
              <a:srgbClr val="FFC000"/>
            </a:solidFill>
            <a:prstDash val="dashDot"/>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387600" y="5474927"/>
            <a:ext cx="5618763" cy="6891"/>
          </a:xfrm>
          <a:prstGeom prst="straightConnector1">
            <a:avLst/>
          </a:prstGeom>
          <a:ln w="28575">
            <a:solidFill>
              <a:srgbClr val="FFC000"/>
            </a:solidFill>
            <a:prstDash val="dashDot"/>
            <a:tailEnd type="triangle" w="med"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93374" y="1389797"/>
            <a:ext cx="4483100" cy="1015663"/>
          </a:xfrm>
          <a:prstGeom prst="rect">
            <a:avLst/>
          </a:prstGeom>
          <a:noFill/>
        </p:spPr>
        <p:txBody>
          <a:bodyPr wrap="square" rtlCol="0">
            <a:spAutoFit/>
          </a:bodyPr>
          <a:lstStyle/>
          <a:p>
            <a:pPr algn="ctr"/>
            <a:r>
              <a:rPr lang="en-US" sz="2400" cap="all" dirty="0">
                <a:solidFill>
                  <a:schemeClr val="accent3"/>
                </a:solidFill>
                <a:latin typeface="Raleway Medium" panose="020B0603030101060003" pitchFamily="34" charset="0"/>
                <a:cs typeface="Times New Roman" panose="02020603050405020304" pitchFamily="18" charset="0"/>
              </a:rPr>
              <a:t>Internal determinants</a:t>
            </a:r>
          </a:p>
          <a:p>
            <a:pPr algn="ctr"/>
            <a:r>
              <a:rPr lang="en-US"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Characteristics of the government jurisdiction that drive policy change </a:t>
            </a:r>
          </a:p>
        </p:txBody>
      </p:sp>
      <p:pic>
        <p:nvPicPr>
          <p:cNvPr id="2" name="Picture 2" descr="Free texas map bluebonnets vector">
            <a:extLst>
              <a:ext uri="{FF2B5EF4-FFF2-40B4-BE49-F238E27FC236}">
                <a16:creationId xmlns:a16="http://schemas.microsoft.com/office/drawing/2014/main" id="{54338EE1-C97E-C378-7B07-68B386125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374" y="2317328"/>
            <a:ext cx="4122396" cy="398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53404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C40473-2252-D15F-7578-0123C73BB5FF}"/>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Learning</a:t>
            </a:r>
          </a:p>
        </p:txBody>
      </p:sp>
      <p:graphicFrame>
        <p:nvGraphicFramePr>
          <p:cNvPr id="5" name="Content Placeholder 2">
            <a:extLst>
              <a:ext uri="{FF2B5EF4-FFF2-40B4-BE49-F238E27FC236}">
                <a16:creationId xmlns:a16="http://schemas.microsoft.com/office/drawing/2014/main" id="{6CAFD7F9-D428-6D78-5B0A-33481E629257}"/>
              </a:ext>
            </a:extLst>
          </p:cNvPr>
          <p:cNvGraphicFramePr>
            <a:graphicFrameLocks noGrp="1"/>
          </p:cNvGraphicFramePr>
          <p:nvPr>
            <p:ph idx="1"/>
            <p:extLst>
              <p:ext uri="{D42A27DB-BD31-4B8C-83A1-F6EECF244321}">
                <p14:modId xmlns:p14="http://schemas.microsoft.com/office/powerpoint/2010/main" val="256762054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825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997C2D-F75D-9811-7A43-A0A2B366A03F}"/>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Imitation</a:t>
            </a:r>
          </a:p>
        </p:txBody>
      </p:sp>
      <p:graphicFrame>
        <p:nvGraphicFramePr>
          <p:cNvPr id="5" name="Content Placeholder 2">
            <a:extLst>
              <a:ext uri="{FF2B5EF4-FFF2-40B4-BE49-F238E27FC236}">
                <a16:creationId xmlns:a16="http://schemas.microsoft.com/office/drawing/2014/main" id="{9D70B159-DF41-AFC1-8444-10298B5CED9A}"/>
              </a:ext>
            </a:extLst>
          </p:cNvPr>
          <p:cNvGraphicFramePr>
            <a:graphicFrameLocks noGrp="1"/>
          </p:cNvGraphicFramePr>
          <p:nvPr>
            <p:ph idx="1"/>
            <p:extLst>
              <p:ext uri="{D42A27DB-BD31-4B8C-83A1-F6EECF244321}">
                <p14:modId xmlns:p14="http://schemas.microsoft.com/office/powerpoint/2010/main" val="270044797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4220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D8773-2298-34FC-D4D6-BCE41F1E9D66}"/>
              </a:ext>
            </a:extLst>
          </p:cNvPr>
          <p:cNvSpPr>
            <a:spLocks noGrp="1"/>
          </p:cNvSpPr>
          <p:nvPr>
            <p:ph type="title"/>
          </p:nvPr>
        </p:nvSpPr>
        <p:spPr/>
        <p:txBody>
          <a:bodyPr/>
          <a:lstStyle/>
          <a:p>
            <a:r>
              <a:rPr lang="en-US" dirty="0"/>
              <a:t>Normative Pressure</a:t>
            </a:r>
          </a:p>
        </p:txBody>
      </p:sp>
      <p:sp>
        <p:nvSpPr>
          <p:cNvPr id="3" name="Content Placeholder 2">
            <a:extLst>
              <a:ext uri="{FF2B5EF4-FFF2-40B4-BE49-F238E27FC236}">
                <a16:creationId xmlns:a16="http://schemas.microsoft.com/office/drawing/2014/main" id="{16E1F207-2465-C140-2558-26FBADF25318}"/>
              </a:ext>
            </a:extLst>
          </p:cNvPr>
          <p:cNvSpPr>
            <a:spLocks noGrp="1"/>
          </p:cNvSpPr>
          <p:nvPr>
            <p:ph idx="1"/>
          </p:nvPr>
        </p:nvSpPr>
        <p:spPr/>
        <p:txBody>
          <a:bodyPr/>
          <a:lstStyle/>
          <a:p>
            <a:r>
              <a:rPr lang="en-US" dirty="0"/>
              <a:t>Professional societies</a:t>
            </a:r>
          </a:p>
          <a:p>
            <a:endParaRPr lang="en-US" dirty="0"/>
          </a:p>
          <a:p>
            <a:r>
              <a:rPr lang="en-US" dirty="0"/>
              <a:t>Norms </a:t>
            </a:r>
          </a:p>
          <a:p>
            <a:endParaRPr lang="en-US" dirty="0"/>
          </a:p>
          <a:p>
            <a:r>
              <a:rPr lang="en-US" dirty="0"/>
              <a:t>Least studied</a:t>
            </a:r>
          </a:p>
        </p:txBody>
      </p:sp>
    </p:spTree>
    <p:extLst>
      <p:ext uri="{BB962C8B-B14F-4D97-AF65-F5344CB8AC3E}">
        <p14:creationId xmlns:p14="http://schemas.microsoft.com/office/powerpoint/2010/main" val="126662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0F1095-89F7-BC2A-F68D-0DFC58E089D6}"/>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Competition</a:t>
            </a:r>
          </a:p>
        </p:txBody>
      </p:sp>
      <p:graphicFrame>
        <p:nvGraphicFramePr>
          <p:cNvPr id="5" name="Content Placeholder 2">
            <a:extLst>
              <a:ext uri="{FF2B5EF4-FFF2-40B4-BE49-F238E27FC236}">
                <a16:creationId xmlns:a16="http://schemas.microsoft.com/office/drawing/2014/main" id="{28A0952A-2EC8-73DE-AB7C-68BE9255D229}"/>
              </a:ext>
            </a:extLst>
          </p:cNvPr>
          <p:cNvGraphicFramePr>
            <a:graphicFrameLocks noGrp="1"/>
          </p:cNvGraphicFramePr>
          <p:nvPr>
            <p:ph idx="1"/>
            <p:extLst>
              <p:ext uri="{D42A27DB-BD31-4B8C-83A1-F6EECF244321}">
                <p14:modId xmlns:p14="http://schemas.microsoft.com/office/powerpoint/2010/main" val="382063488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35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TotalTime>
  <Words>367</Words>
  <Application>Microsoft Office PowerPoint</Application>
  <PresentationFormat>Widescreen</PresentationFormat>
  <Paragraphs>82</Paragraphs>
  <Slides>19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Aptos</vt:lpstr>
      <vt:lpstr>Aptos Display</vt:lpstr>
      <vt:lpstr>Arial</vt:lpstr>
      <vt:lpstr>Calibri</vt:lpstr>
      <vt:lpstr>Lato Thin</vt:lpstr>
      <vt:lpstr>Open Sans</vt:lpstr>
      <vt:lpstr>Raleway Medium</vt:lpstr>
      <vt:lpstr>Raleway SemiBold</vt:lpstr>
      <vt:lpstr>Viner Hand ITC</vt:lpstr>
      <vt:lpstr>Office Theme</vt:lpstr>
      <vt:lpstr>Policy Innovation and Diffusion</vt:lpstr>
      <vt:lpstr>What is Policy Innovation?</vt:lpstr>
      <vt:lpstr>PowerPoint Presentation</vt:lpstr>
      <vt:lpstr>PowerPoint Presentation</vt:lpstr>
      <vt:lpstr>PowerPoint Presentation</vt:lpstr>
      <vt:lpstr>Learning</vt:lpstr>
      <vt:lpstr>Imitation</vt:lpstr>
      <vt:lpstr>Normative Pressure</vt:lpstr>
      <vt:lpstr>Competition</vt:lpstr>
      <vt:lpstr>Coercion aka Top Down</vt:lpstr>
      <vt:lpstr>Bottom up</vt:lpstr>
      <vt:lpstr>Internal Components</vt:lpstr>
      <vt:lpstr>Policy change via innovation and diffusion</vt:lpstr>
      <vt:lpstr>Limits?</vt:lpstr>
      <vt:lpstr>Punctuated Equilibrium</vt:lpstr>
      <vt:lpstr>PowerPoint Presentation</vt:lpstr>
      <vt:lpstr>PowerPoint Presentation</vt:lpstr>
      <vt:lpstr>Measurement Issues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Wesley Wehde</dc:creator>
  <cp:lastModifiedBy>Wehde, Wesley</cp:lastModifiedBy>
  <cp:revision>5</cp:revision>
  <dcterms:created xsi:type="dcterms:W3CDTF">2025-03-24T15:54:13Z</dcterms:created>
  <dcterms:modified xsi:type="dcterms:W3CDTF">2025-03-24T20:28:36Z</dcterms:modified>
</cp:coreProperties>
</file>