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393" r:id="rId3"/>
    <p:sldId id="388" r:id="rId4"/>
    <p:sldId id="389" r:id="rId5"/>
    <p:sldId id="390" r:id="rId6"/>
    <p:sldId id="391" r:id="rId7"/>
    <p:sldId id="39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 autoAdjust="0"/>
    <p:restoredTop sz="94660"/>
  </p:normalViewPr>
  <p:slideViewPr>
    <p:cSldViewPr snapToGrid="0">
      <p:cViewPr varScale="1">
        <p:scale>
          <a:sx n="153" d="100"/>
          <a:sy n="153" d="100"/>
        </p:scale>
        <p:origin x="52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8CB2C6B-E83C-8285-9089-FD9FDD7FEED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C78E674-CB9D-E49E-274D-D44BFF38688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BCFCC7-BE58-97E9-6C25-C7C5239A6B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31C2D4-CC63-8DF1-8A90-62107FDDEF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448011-A66E-B7DA-0D35-23BE1D7449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8942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778EB7-9662-328D-5197-17F783205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2F973B-D292-D0F0-7FAD-F710EE56E8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3014FE-B6DC-62B3-51D7-EAD617E2A7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666865-E54C-67A0-010B-675EAA1AC6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42FBF3-6CAA-83E5-DF86-C05156E90F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785341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55354A-7981-640D-79B5-EB2D36141A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0584E72-3D82-16D8-E0B5-FFCF16338A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3B7F1E-FFCA-3BAD-23B8-096477CD953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487E7EF-3BFC-4C8F-9F96-C0857512DF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7244E88-0371-84C3-0CDC-9226268DC8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523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074E1C0-02FF-E1E5-F3A1-8D8E6D676F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A206AD9-4EFC-0E36-9A56-B63C6749957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620AB55-3B1F-E236-1CB0-869ADBFAE30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976404-3204-28E2-9B5B-FE8B14EDAF6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F78647A-F530-3449-D8CD-7B47C4DEF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EAE86AA-0E2B-8EC4-8347-D40A49046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33541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283944-6D0C-4273-84FA-2CF64A33DA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1BD1632-9C5B-BA1D-507C-F569FCD3D4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9E3815C-CDB8-7467-4D44-9BEF5F8BAE3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25FA24E-8AD9-54CB-3AC7-5C730A16711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D893338-66C3-1E4D-8803-EABA6001218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7A15551-232B-13DC-80DF-3B8ED6F3CD2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B8D6F7C1-EFB2-E081-97AF-16C9579FB4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C8B1DAB-DA44-92C0-5FF4-7218261CD5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0247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067DD2-E953-FC14-B5E7-52043E685C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DA58ED4-E048-7D9E-EB38-51A7F4B6040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30FA69F-8A99-DB21-D19D-910F5D757E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3657737-D1AE-FDFD-2E75-E1B61C6C5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003511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6D11E37-6F00-7EBA-5551-1B394661BF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4E651-0A0F-D0CC-495A-F732B7E925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8B2AC95-FF06-4B87-6567-18456F2A7C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02027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C35F-E7E7-1A26-2092-80D27D9E49F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619E8-CF73-6CBB-5587-79CE11BA63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B803DC0-8E86-33BD-28A1-8B2CE548A8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2B3386-0FF9-C3A2-16FD-C2F01AD141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BE36E52-BA79-F118-1230-3758EA5A0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296BED-B785-F0AF-1946-7864BEBD4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0631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04FA6E1-24AA-5590-A5AB-2EA2858279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DF56F30-3993-6B1A-68A2-085002EFA23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BB9B7E3-BBF0-65D5-E85E-E26581335E0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A7F597B-8628-6928-6D1B-554E365526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C998CA0-2C11-6991-F447-7330B6F8CC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C98F643-9698-A9CE-82C2-652A338093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21380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BE495D-F6B1-8F3A-15D8-B9CE04131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18ADD8A-8925-6BF9-39FC-CD240391B72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2EA4FD7-4A4B-9BC1-F2C9-7413423DA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F80C75-4151-18F5-C08D-B10CE0A623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521A527-E465-CEED-6706-A31BC6750C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638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52EFEF96-BB19-016E-1C1C-5939CC5613F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0B6953D-8E73-E2BA-84A7-C7A58721A71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DA635BB-B481-56CF-BC83-0A4C3BFAD98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6BD666-4DC1-1DC5-C266-6E48665791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A744301-7832-3433-0FEA-6EDA7DD9E7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09093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ACC48AA-0722-D48F-6CAE-C8D3AEFC4F7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ADDCE1-F4FB-1E9B-F28A-F2600103DB1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E22815-252B-654E-B2DF-8A12D22D9C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EFA12C6-E459-4789-95E9-85CE05559FE4}" type="datetimeFigureOut">
              <a:rPr lang="en-US" smtClean="0"/>
              <a:t>2/10/2025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A3DD993-7B1E-D04D-6FB2-F9E69FA3705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6067A2C-59F8-54D6-7064-0244F311BE7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F7D373-59C0-4134-909C-1E79DF2AB26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123303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4ECE0D-D612-E904-3CB4-800D8422A70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Multiple Streams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C745977-FF2A-07B6-29FC-4A6F462D82E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3746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C92F4F-28ED-CD2B-1634-4D2407B706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Concepts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FDA7E-EA0B-9000-92D8-ADEF6B9F7A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Ambiguity</a:t>
            </a:r>
          </a:p>
          <a:p>
            <a:r>
              <a:rPr lang="en-US" dirty="0"/>
              <a:t>Competition for attention</a:t>
            </a:r>
          </a:p>
          <a:p>
            <a:r>
              <a:rPr lang="en-US" dirty="0"/>
              <a:t>Information is costly</a:t>
            </a:r>
          </a:p>
          <a:p>
            <a:r>
              <a:rPr lang="en-US" dirty="0"/>
              <a:t>Time is limited</a:t>
            </a:r>
          </a:p>
          <a:p>
            <a:r>
              <a:rPr lang="en-US" dirty="0"/>
              <a:t>THUS, decision-making is not ‘rational’ </a:t>
            </a:r>
          </a:p>
        </p:txBody>
      </p:sp>
    </p:spTree>
    <p:extLst>
      <p:ext uri="{BB962C8B-B14F-4D97-AF65-F5344CB8AC3E}">
        <p14:creationId xmlns:p14="http://schemas.microsoft.com/office/powerpoint/2010/main" val="234011152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Arrow Connector 3"/>
          <p:cNvCxnSpPr>
            <a:stCxn id="5" idx="3"/>
          </p:cNvCxnSpPr>
          <p:nvPr/>
        </p:nvCxnSpPr>
        <p:spPr>
          <a:xfrm>
            <a:off x="1139373" y="5887876"/>
            <a:ext cx="10458578" cy="0"/>
          </a:xfrm>
          <a:prstGeom prst="straightConnector1">
            <a:avLst/>
          </a:prstGeom>
          <a:ln w="38100">
            <a:solidFill>
              <a:schemeClr val="accent2">
                <a:lumMod val="75000"/>
              </a:schemeClr>
            </a:solidFill>
            <a:prstDash val="dash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5" name="Picture 4"/>
          <p:cNvPicPr>
            <a:picLocks noChangeAspect="1"/>
          </p:cNvPicPr>
          <p:nvPr/>
        </p:nvPicPr>
        <p:blipFill>
          <a:blip r:embed="rId2" cstate="print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6571" y="5481475"/>
            <a:ext cx="812802" cy="812802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12506" y="557053"/>
            <a:ext cx="3031910" cy="578882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Raleway Medium" panose="020B06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Agenda setting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Raleway Medium" panose="020B06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326571" y="2002194"/>
            <a:ext cx="28178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Raleway Medium" panose="020B0603030101060003" pitchFamily="34" charset="0"/>
              </a:rPr>
              <a:t>Problem Stream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3" name="Straight Arrow Connector 2"/>
          <p:cNvCxnSpPr/>
          <p:nvPr/>
        </p:nvCxnSpPr>
        <p:spPr>
          <a:xfrm>
            <a:off x="2830286" y="2247900"/>
            <a:ext cx="1110344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Picture 16">
            <a:extLst>
              <a:ext uri="{FF2B5EF4-FFF2-40B4-BE49-F238E27FC236}">
                <a16:creationId xmlns:a16="http://schemas.microsoft.com/office/drawing/2014/main" id="{B8FDDFA9-0480-4D24-9334-6FEA7BC0BE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t="14219" r="20151" b="14227"/>
          <a:stretch/>
        </p:blipFill>
        <p:spPr>
          <a:xfrm>
            <a:off x="4027715" y="2109006"/>
            <a:ext cx="815659" cy="98134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18906B53-5D62-42C3-A85D-3E557AF9C1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4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69553" y="3381458"/>
            <a:ext cx="1131981" cy="1131981"/>
          </a:xfrm>
          <a:prstGeom prst="rect">
            <a:avLst/>
          </a:prstGeom>
        </p:spPr>
      </p:pic>
      <p:cxnSp>
        <p:nvCxnSpPr>
          <p:cNvPr id="19" name="Straight Arrow Connector 18"/>
          <p:cNvCxnSpPr/>
          <p:nvPr/>
        </p:nvCxnSpPr>
        <p:spPr>
          <a:xfrm flipV="1">
            <a:off x="4435544" y="3090346"/>
            <a:ext cx="1" cy="291112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5902779" y="2091844"/>
            <a:ext cx="307060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Worked out policy option</a:t>
            </a:r>
          </a:p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Raleway Medium" panose="020B0603030101060003" pitchFamily="34" charset="0"/>
              </a:rPr>
              <a:t>Policy Stream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4900524" y="2599676"/>
            <a:ext cx="1002255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Arrow Connector 21"/>
          <p:cNvCxnSpPr>
            <a:endCxn id="25" idx="1"/>
          </p:cNvCxnSpPr>
          <p:nvPr/>
        </p:nvCxnSpPr>
        <p:spPr>
          <a:xfrm>
            <a:off x="2967135" y="842317"/>
            <a:ext cx="2935645" cy="0"/>
          </a:xfrm>
          <a:prstGeom prst="straightConnector1">
            <a:avLst/>
          </a:prstGeom>
          <a:ln w="28575">
            <a:solidFill>
              <a:schemeClr val="accent2">
                <a:lumMod val="75000"/>
              </a:schemeClr>
            </a:solidFill>
            <a:prstDash val="sysDot"/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TextBox 24"/>
          <p:cNvSpPr txBox="1"/>
          <p:nvPr/>
        </p:nvSpPr>
        <p:spPr>
          <a:xfrm>
            <a:off x="5902780" y="552876"/>
            <a:ext cx="6159362" cy="578882"/>
          </a:xfrm>
          <a:prstGeom prst="roundRect">
            <a:avLst>
              <a:gd name="adj" fmla="val 0"/>
            </a:avLst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accent2">
                    <a:lumMod val="75000"/>
                  </a:schemeClr>
                </a:solidFill>
                <a:latin typeface="Raleway Medium" panose="020B0603030101060003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adoption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Raleway Medium" panose="020B0603030101060003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902779" y="3989846"/>
            <a:ext cx="281784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/>
                </a:solidFill>
                <a:latin typeface="Raleway Medium" panose="020B0603030101060003" pitchFamily="34" charset="0"/>
              </a:rPr>
              <a:t>Problem Stream</a:t>
            </a:r>
          </a:p>
          <a:p>
            <a:endParaRPr lang="en-US" dirty="0"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902779" y="3317844"/>
            <a:ext cx="3309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aleway Medium" panose="020B0603030101060003" pitchFamily="34" charset="0"/>
              </a:rPr>
              <a:t>Political Stream</a:t>
            </a:r>
          </a:p>
        </p:txBody>
      </p:sp>
      <p:cxnSp>
        <p:nvCxnSpPr>
          <p:cNvPr id="28" name="Straight Arrow Connector 27"/>
          <p:cNvCxnSpPr/>
          <p:nvPr/>
        </p:nvCxnSpPr>
        <p:spPr>
          <a:xfrm>
            <a:off x="8381963" y="3548676"/>
            <a:ext cx="1110344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8088048" y="2599674"/>
            <a:ext cx="1404259" cy="1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8432763" y="4239621"/>
            <a:ext cx="1110344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2" name="Picture 31">
            <a:extLst>
              <a:ext uri="{FF2B5EF4-FFF2-40B4-BE49-F238E27FC236}">
                <a16:creationId xmlns:a16="http://schemas.microsoft.com/office/drawing/2014/main" id="{B8FDDFA9-0480-4D24-9334-6FEA7BC0BE0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76" t="14219" r="20151" b="14227"/>
          <a:stretch/>
        </p:blipFill>
        <p:spPr>
          <a:xfrm>
            <a:off x="9632130" y="2215396"/>
            <a:ext cx="687019" cy="826570"/>
          </a:xfrm>
          <a:prstGeom prst="rect">
            <a:avLst/>
          </a:prstGeom>
        </p:spPr>
      </p:pic>
      <p:pic>
        <p:nvPicPr>
          <p:cNvPr id="33" name="Picture 32">
            <a:extLst>
              <a:ext uri="{FF2B5EF4-FFF2-40B4-BE49-F238E27FC236}">
                <a16:creationId xmlns:a16="http://schemas.microsoft.com/office/drawing/2014/main" id="{18906B53-5D62-42C3-A85D-3E557AF9C125}"/>
              </a:ext>
            </a:extLst>
          </p:cNvPr>
          <p:cNvPicPr>
            <a:picLocks noChangeAspect="1"/>
          </p:cNvPicPr>
          <p:nvPr/>
        </p:nvPicPr>
        <p:blipFill>
          <a:blip r:embed="rId4">
            <a:duotone>
              <a:schemeClr val="accent2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09648" y="3334127"/>
            <a:ext cx="1131981" cy="1131981"/>
          </a:xfrm>
          <a:prstGeom prst="rect">
            <a:avLst/>
          </a:prstGeom>
        </p:spPr>
      </p:pic>
      <p:cxnSp>
        <p:nvCxnSpPr>
          <p:cNvPr id="34" name="Straight Arrow Connector 33"/>
          <p:cNvCxnSpPr/>
          <p:nvPr/>
        </p:nvCxnSpPr>
        <p:spPr>
          <a:xfrm flipV="1">
            <a:off x="9975639" y="3035680"/>
            <a:ext cx="1" cy="291112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/>
          <p:cNvSpPr/>
          <p:nvPr/>
        </p:nvSpPr>
        <p:spPr>
          <a:xfrm>
            <a:off x="10383469" y="2115263"/>
            <a:ext cx="180853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solidFill>
                  <a:srgbClr val="53B0C9"/>
                </a:solidFill>
                <a:latin typeface="Raleway Medium" panose="020B0603030101060003" pitchFamily="34" charset="0"/>
                <a:cs typeface="Times New Roman" panose="02020603050405020304" pitchFamily="18" charset="0"/>
              </a:rPr>
              <a:t>Policy </a:t>
            </a:r>
          </a:p>
          <a:p>
            <a:r>
              <a:rPr lang="en-US" sz="2400" dirty="0">
                <a:solidFill>
                  <a:srgbClr val="53B0C9"/>
                </a:solidFill>
                <a:latin typeface="Raleway Medium" panose="020B0603030101060003" pitchFamily="34" charset="0"/>
                <a:cs typeface="Times New Roman" panose="02020603050405020304" pitchFamily="18" charset="0"/>
              </a:rPr>
              <a:t>Window</a:t>
            </a:r>
          </a:p>
          <a:p>
            <a:r>
              <a:rPr lang="en-US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Policy formulation, legitimation, &amp; adoption</a:t>
            </a:r>
          </a:p>
        </p:txBody>
      </p:sp>
      <p:sp>
        <p:nvSpPr>
          <p:cNvPr id="29" name="Rectangle 28"/>
          <p:cNvSpPr/>
          <p:nvPr/>
        </p:nvSpPr>
        <p:spPr>
          <a:xfrm>
            <a:off x="10306255" y="1217571"/>
            <a:ext cx="1498599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Raleway Medium" panose="020B0603030101060003" pitchFamily="34" charset="0"/>
                <a:cs typeface="Times New Roman" panose="02020603050405020304" pitchFamily="18" charset="0"/>
              </a:rPr>
              <a:t>Policy </a:t>
            </a:r>
          </a:p>
          <a:p>
            <a:pPr algn="ctr"/>
            <a:r>
              <a:rPr lang="en-US" sz="2400" dirty="0">
                <a:solidFill>
                  <a:schemeClr val="accent4">
                    <a:lumMod val="75000"/>
                  </a:schemeClr>
                </a:solidFill>
                <a:latin typeface="Raleway Medium" panose="020B0603030101060003" pitchFamily="34" charset="0"/>
                <a:cs typeface="Times New Roman" panose="02020603050405020304" pitchFamily="18" charset="0"/>
              </a:rPr>
              <a:t>Change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326571" y="3301118"/>
            <a:ext cx="3309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50000"/>
                  </a:schemeClr>
                </a:solidFill>
                <a:latin typeface="Raleway Medium" panose="020B0603030101060003" pitchFamily="34" charset="0"/>
              </a:rPr>
              <a:t>Policy Stream</a:t>
            </a:r>
          </a:p>
        </p:txBody>
      </p:sp>
      <p:cxnSp>
        <p:nvCxnSpPr>
          <p:cNvPr id="38" name="Straight Arrow Connector 37"/>
          <p:cNvCxnSpPr/>
          <p:nvPr/>
        </p:nvCxnSpPr>
        <p:spPr>
          <a:xfrm>
            <a:off x="2830286" y="3554184"/>
            <a:ext cx="1110344" cy="0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TextBox 38"/>
          <p:cNvSpPr txBox="1"/>
          <p:nvPr/>
        </p:nvSpPr>
        <p:spPr>
          <a:xfrm>
            <a:off x="326571" y="2628681"/>
            <a:ext cx="330925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>
                <a:solidFill>
                  <a:schemeClr val="accent1">
                    <a:lumMod val="75000"/>
                  </a:schemeClr>
                </a:solidFill>
                <a:latin typeface="Raleway Medium" panose="020B0603030101060003" pitchFamily="34" charset="0"/>
              </a:rPr>
              <a:t>Political Stream</a:t>
            </a:r>
          </a:p>
        </p:txBody>
      </p:sp>
      <p:cxnSp>
        <p:nvCxnSpPr>
          <p:cNvPr id="40" name="Straight Arrow Connector 39"/>
          <p:cNvCxnSpPr/>
          <p:nvPr/>
        </p:nvCxnSpPr>
        <p:spPr>
          <a:xfrm flipV="1">
            <a:off x="2727960" y="2879272"/>
            <a:ext cx="1212670" cy="1088"/>
          </a:xfrm>
          <a:prstGeom prst="straightConnector1">
            <a:avLst/>
          </a:prstGeom>
          <a:ln w="25400">
            <a:solidFill>
              <a:schemeClr val="tx1">
                <a:lumMod val="65000"/>
                <a:lumOff val="35000"/>
              </a:schemeClr>
            </a:solidFill>
            <a:tailEnd type="triangle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81384934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55" name="Rectangle 2054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050" name="Picture 2" descr="Free Alps Creek photo and picture">
            <a:extLst>
              <a:ext uri="{FF2B5EF4-FFF2-40B4-BE49-F238E27FC236}">
                <a16:creationId xmlns:a16="http://schemas.microsoft.com/office/drawing/2014/main" id="{A2C5DB29-A049-8B62-E3FC-E5F0294A1B8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54" r="4229" b="-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57" name="Rectangle 2056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9396BC-1894-4305-3593-32F86618A3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Problem Stream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6678E4B-0A0B-A0BC-8133-80E59EA1845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Indicators</a:t>
            </a:r>
          </a:p>
          <a:p>
            <a:endParaRPr lang="en-US" sz="2000"/>
          </a:p>
          <a:p>
            <a:r>
              <a:rPr lang="en-US" sz="2000"/>
              <a:t>Focusing Events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E2F18791-537F-5BC4-63DD-5336F78460F8}"/>
              </a:ext>
            </a:extLst>
          </p:cNvPr>
          <p:cNvSpPr/>
          <p:nvPr/>
        </p:nvSpPr>
        <p:spPr>
          <a:xfrm rot="1322426">
            <a:off x="8769926" y="1384069"/>
            <a:ext cx="2942707" cy="9233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Problem</a:t>
            </a:r>
          </a:p>
        </p:txBody>
      </p:sp>
    </p:spTree>
    <p:extLst>
      <p:ext uri="{BB962C8B-B14F-4D97-AF65-F5344CB8AC3E}">
        <p14:creationId xmlns:p14="http://schemas.microsoft.com/office/powerpoint/2010/main" val="22200454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8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.04 0.067 C 0.049 0.081 0.054 0.102 0.054 0.124 C 0.054 0.149 0.049 0.169 0.04 0.183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79" name="Rectangle 3078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074" name="Picture 2" descr="Free River Nature photo and picture">
            <a:extLst>
              <a:ext uri="{FF2B5EF4-FFF2-40B4-BE49-F238E27FC236}">
                <a16:creationId xmlns:a16="http://schemas.microsoft.com/office/drawing/2014/main" id="{EFBC81FB-3E8C-A2F0-F27A-A0A7DC61C74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36"/>
          <a:stretch/>
        </p:blipFill>
        <p:spPr bwMode="auto">
          <a:xfrm>
            <a:off x="-35858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081" name="Rectangle 3080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5125019" y="0"/>
            <a:ext cx="7066978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9FFF41A-B464-8E6A-06E5-6884D3D8754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3161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Politics Stream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0ED4DA5-26EB-88EF-AFC5-D50D98B6989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53161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Ideologies</a:t>
            </a:r>
          </a:p>
          <a:p>
            <a:endParaRPr lang="en-US" sz="2000"/>
          </a:p>
          <a:p>
            <a:r>
              <a:rPr lang="en-US" sz="2000"/>
              <a:t>Mood</a:t>
            </a:r>
          </a:p>
          <a:p>
            <a:pPr lvl="1"/>
            <a:r>
              <a:rPr lang="en-US" sz="2000"/>
              <a:t>Thermostatic model of politics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D056D40A-73B6-9FEB-1187-A30CA3AEA06C}"/>
              </a:ext>
            </a:extLst>
          </p:cNvPr>
          <p:cNvSpPr/>
          <p:nvPr/>
        </p:nvSpPr>
        <p:spPr>
          <a:xfrm>
            <a:off x="2921943" y="853416"/>
            <a:ext cx="254088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Politics</a:t>
            </a:r>
          </a:p>
        </p:txBody>
      </p:sp>
    </p:spTree>
    <p:extLst>
      <p:ext uri="{BB962C8B-B14F-4D97-AF65-F5344CB8AC3E}">
        <p14:creationId xmlns:p14="http://schemas.microsoft.com/office/powerpoint/2010/main" val="42732974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0.25 E" pathEditMode="relative" ptsTypes="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03" name="Rectangle 4102">
            <a:extLst>
              <a:ext uri="{FF2B5EF4-FFF2-40B4-BE49-F238E27FC236}">
                <a16:creationId xmlns:a16="http://schemas.microsoft.com/office/drawing/2014/main" id="{04812C46-200A-4DEB-A05E-3ED6C68C23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4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8" name="Picture 2" descr="Free River Rocks photo and picture">
            <a:extLst>
              <a:ext uri="{FF2B5EF4-FFF2-40B4-BE49-F238E27FC236}">
                <a16:creationId xmlns:a16="http://schemas.microsoft.com/office/drawing/2014/main" id="{9F727390-94DA-3FE6-6A5B-2F8F843D992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84" r="-1" b="-1"/>
          <a:stretch/>
        </p:blipFill>
        <p:spPr bwMode="auto">
          <a:xfrm>
            <a:off x="2522356" y="10"/>
            <a:ext cx="9669642" cy="68579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105" name="Rectangle 4104">
            <a:extLst>
              <a:ext uri="{FF2B5EF4-FFF2-40B4-BE49-F238E27FC236}">
                <a16:creationId xmlns:a16="http://schemas.microsoft.com/office/drawing/2014/main" id="{D1EA859B-E555-4109-94F3-6700E046E0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7390263" cy="6858000"/>
          </a:xfrm>
          <a:prstGeom prst="rect">
            <a:avLst/>
          </a:prstGeom>
          <a:gradFill>
            <a:gsLst>
              <a:gs pos="48000">
                <a:schemeClr val="bg1"/>
              </a:gs>
              <a:gs pos="35000">
                <a:schemeClr val="bg1">
                  <a:alpha val="77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DC08EAB-E137-C725-0730-5037FD9604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3822189" cy="1899912"/>
          </a:xfrm>
        </p:spPr>
        <p:txBody>
          <a:bodyPr>
            <a:normAutofit/>
          </a:bodyPr>
          <a:lstStyle/>
          <a:p>
            <a:r>
              <a:rPr lang="en-US" sz="4000" dirty="0"/>
              <a:t>Policy (solution) Stream	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D9ECA9-BA70-61D1-CE0A-01B02A1C22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434201"/>
            <a:ext cx="3822189" cy="3742762"/>
          </a:xfrm>
        </p:spPr>
        <p:txBody>
          <a:bodyPr>
            <a:normAutofit/>
          </a:bodyPr>
          <a:lstStyle/>
          <a:p>
            <a:r>
              <a:rPr lang="en-US" sz="2000"/>
              <a:t>Value acceptance</a:t>
            </a:r>
          </a:p>
          <a:p>
            <a:endParaRPr lang="en-US" sz="2000"/>
          </a:p>
          <a:p>
            <a:r>
              <a:rPr lang="en-US" sz="2000"/>
              <a:t>Technical feasibility</a:t>
            </a:r>
          </a:p>
          <a:p>
            <a:endParaRPr lang="en-US" sz="2000"/>
          </a:p>
          <a:p>
            <a:r>
              <a:rPr lang="en-US" sz="2000"/>
              <a:t>Resources</a:t>
            </a:r>
          </a:p>
          <a:p>
            <a:endParaRPr lang="en-US" sz="2000"/>
          </a:p>
          <a:p>
            <a:r>
              <a:rPr lang="en-US" sz="2000"/>
              <a:t>Community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4A413D-6040-2FD1-28A9-DB2AA09011AF}"/>
              </a:ext>
            </a:extLst>
          </p:cNvPr>
          <p:cNvSpPr/>
          <p:nvPr/>
        </p:nvSpPr>
        <p:spPr>
          <a:xfrm>
            <a:off x="8136370" y="1242445"/>
            <a:ext cx="2087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Policy</a:t>
            </a:r>
          </a:p>
        </p:txBody>
      </p:sp>
    </p:spTree>
    <p:extLst>
      <p:ext uri="{BB962C8B-B14F-4D97-AF65-F5344CB8AC3E}">
        <p14:creationId xmlns:p14="http://schemas.microsoft.com/office/powerpoint/2010/main" val="32092685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accel="50000" decel="5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8333E-6 3.7037E-7 L -4.58333E-6 0.2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5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31" name="Rectangle 1030">
            <a:extLst>
              <a:ext uri="{FF2B5EF4-FFF2-40B4-BE49-F238E27FC236}">
                <a16:creationId xmlns:a16="http://schemas.microsoft.com/office/drawing/2014/main" id="{F13C74B1-5B17-4795-BED0-7140497B445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F8B1678-D54F-C54B-367B-E1B0142C0F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325369"/>
            <a:ext cx="4368602" cy="1956841"/>
          </a:xfrm>
        </p:spPr>
        <p:txBody>
          <a:bodyPr anchor="b">
            <a:normAutofit/>
          </a:bodyPr>
          <a:lstStyle/>
          <a:p>
            <a:r>
              <a:rPr lang="en-US" sz="5400"/>
              <a:t>Policy Entrepreneur</a:t>
            </a:r>
          </a:p>
        </p:txBody>
      </p:sp>
      <p:sp>
        <p:nvSpPr>
          <p:cNvPr id="1033" name="sketchy line">
            <a:extLst>
              <a:ext uri="{FF2B5EF4-FFF2-40B4-BE49-F238E27FC236}">
                <a16:creationId xmlns:a16="http://schemas.microsoft.com/office/drawing/2014/main" id="{D4974D33-8DC5-464E-8C6D-BE58F0669C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80" y="2586994"/>
            <a:ext cx="3474720" cy="18288"/>
          </a:xfrm>
          <a:custGeom>
            <a:avLst/>
            <a:gdLst>
              <a:gd name="connsiteX0" fmla="*/ 0 w 3474720"/>
              <a:gd name="connsiteY0" fmla="*/ 0 h 18288"/>
              <a:gd name="connsiteX1" fmla="*/ 694944 w 3474720"/>
              <a:gd name="connsiteY1" fmla="*/ 0 h 18288"/>
              <a:gd name="connsiteX2" fmla="*/ 1355141 w 3474720"/>
              <a:gd name="connsiteY2" fmla="*/ 0 h 18288"/>
              <a:gd name="connsiteX3" fmla="*/ 2015338 w 3474720"/>
              <a:gd name="connsiteY3" fmla="*/ 0 h 18288"/>
              <a:gd name="connsiteX4" fmla="*/ 2779776 w 3474720"/>
              <a:gd name="connsiteY4" fmla="*/ 0 h 18288"/>
              <a:gd name="connsiteX5" fmla="*/ 3474720 w 3474720"/>
              <a:gd name="connsiteY5" fmla="*/ 0 h 18288"/>
              <a:gd name="connsiteX6" fmla="*/ 3474720 w 3474720"/>
              <a:gd name="connsiteY6" fmla="*/ 18288 h 18288"/>
              <a:gd name="connsiteX7" fmla="*/ 2779776 w 3474720"/>
              <a:gd name="connsiteY7" fmla="*/ 18288 h 18288"/>
              <a:gd name="connsiteX8" fmla="*/ 2189074 w 3474720"/>
              <a:gd name="connsiteY8" fmla="*/ 18288 h 18288"/>
              <a:gd name="connsiteX9" fmla="*/ 1528877 w 3474720"/>
              <a:gd name="connsiteY9" fmla="*/ 18288 h 18288"/>
              <a:gd name="connsiteX10" fmla="*/ 868680 w 3474720"/>
              <a:gd name="connsiteY10" fmla="*/ 18288 h 18288"/>
              <a:gd name="connsiteX11" fmla="*/ 0 w 3474720"/>
              <a:gd name="connsiteY11" fmla="*/ 18288 h 18288"/>
              <a:gd name="connsiteX12" fmla="*/ 0 w 3474720"/>
              <a:gd name="connsiteY12" fmla="*/ 0 h 182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474720" h="18288" fill="none" extrusionOk="0">
                <a:moveTo>
                  <a:pt x="0" y="0"/>
                </a:moveTo>
                <a:cubicBezTo>
                  <a:pt x="224454" y="-14544"/>
                  <a:pt x="495407" y="26540"/>
                  <a:pt x="694944" y="0"/>
                </a:cubicBezTo>
                <a:cubicBezTo>
                  <a:pt x="894481" y="-26540"/>
                  <a:pt x="1130063" y="24713"/>
                  <a:pt x="1355141" y="0"/>
                </a:cubicBezTo>
                <a:cubicBezTo>
                  <a:pt x="1580219" y="-24713"/>
                  <a:pt x="1820099" y="26695"/>
                  <a:pt x="2015338" y="0"/>
                </a:cubicBezTo>
                <a:cubicBezTo>
                  <a:pt x="2210577" y="-26695"/>
                  <a:pt x="2402045" y="165"/>
                  <a:pt x="2779776" y="0"/>
                </a:cubicBezTo>
                <a:cubicBezTo>
                  <a:pt x="3157507" y="-165"/>
                  <a:pt x="3286859" y="-15571"/>
                  <a:pt x="3474720" y="0"/>
                </a:cubicBezTo>
                <a:cubicBezTo>
                  <a:pt x="3474286" y="7551"/>
                  <a:pt x="3474253" y="9822"/>
                  <a:pt x="3474720" y="18288"/>
                </a:cubicBezTo>
                <a:cubicBezTo>
                  <a:pt x="3233904" y="29845"/>
                  <a:pt x="2945134" y="-5256"/>
                  <a:pt x="2779776" y="18288"/>
                </a:cubicBezTo>
                <a:cubicBezTo>
                  <a:pt x="2614418" y="41832"/>
                  <a:pt x="2339768" y="22709"/>
                  <a:pt x="2189074" y="18288"/>
                </a:cubicBezTo>
                <a:cubicBezTo>
                  <a:pt x="2038380" y="13867"/>
                  <a:pt x="1817434" y="-4947"/>
                  <a:pt x="1528877" y="18288"/>
                </a:cubicBezTo>
                <a:cubicBezTo>
                  <a:pt x="1240320" y="41523"/>
                  <a:pt x="1042447" y="37198"/>
                  <a:pt x="868680" y="18288"/>
                </a:cubicBezTo>
                <a:cubicBezTo>
                  <a:pt x="694913" y="-622"/>
                  <a:pt x="233232" y="44909"/>
                  <a:pt x="0" y="18288"/>
                </a:cubicBezTo>
                <a:cubicBezTo>
                  <a:pt x="60" y="11696"/>
                  <a:pt x="66" y="3758"/>
                  <a:pt x="0" y="0"/>
                </a:cubicBezTo>
                <a:close/>
              </a:path>
              <a:path w="3474720" h="18288" stroke="0" extrusionOk="0">
                <a:moveTo>
                  <a:pt x="0" y="0"/>
                </a:moveTo>
                <a:cubicBezTo>
                  <a:pt x="202328" y="-14716"/>
                  <a:pt x="332722" y="-11499"/>
                  <a:pt x="625450" y="0"/>
                </a:cubicBezTo>
                <a:cubicBezTo>
                  <a:pt x="918178" y="11499"/>
                  <a:pt x="1096688" y="5123"/>
                  <a:pt x="1389888" y="0"/>
                </a:cubicBezTo>
                <a:cubicBezTo>
                  <a:pt x="1683088" y="-5123"/>
                  <a:pt x="1835981" y="-14038"/>
                  <a:pt x="1980590" y="0"/>
                </a:cubicBezTo>
                <a:cubicBezTo>
                  <a:pt x="2125199" y="14038"/>
                  <a:pt x="2396099" y="-7203"/>
                  <a:pt x="2571293" y="0"/>
                </a:cubicBezTo>
                <a:cubicBezTo>
                  <a:pt x="2746487" y="7203"/>
                  <a:pt x="3041609" y="-12036"/>
                  <a:pt x="3474720" y="0"/>
                </a:cubicBezTo>
                <a:cubicBezTo>
                  <a:pt x="3474638" y="4406"/>
                  <a:pt x="3474631" y="9982"/>
                  <a:pt x="3474720" y="18288"/>
                </a:cubicBezTo>
                <a:cubicBezTo>
                  <a:pt x="3324873" y="21876"/>
                  <a:pt x="3136771" y="12587"/>
                  <a:pt x="2814523" y="18288"/>
                </a:cubicBezTo>
                <a:cubicBezTo>
                  <a:pt x="2492275" y="23989"/>
                  <a:pt x="2294402" y="47111"/>
                  <a:pt x="2154326" y="18288"/>
                </a:cubicBezTo>
                <a:cubicBezTo>
                  <a:pt x="2014250" y="-10535"/>
                  <a:pt x="1820317" y="33903"/>
                  <a:pt x="1494130" y="18288"/>
                </a:cubicBezTo>
                <a:cubicBezTo>
                  <a:pt x="1167943" y="2673"/>
                  <a:pt x="948432" y="14868"/>
                  <a:pt x="729691" y="18288"/>
                </a:cubicBezTo>
                <a:cubicBezTo>
                  <a:pt x="510950" y="21708"/>
                  <a:pt x="264032" y="24354"/>
                  <a:pt x="0" y="18288"/>
                </a:cubicBezTo>
                <a:cubicBezTo>
                  <a:pt x="189" y="14288"/>
                  <a:pt x="-703" y="3747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44450" cap="rnd">
            <a:solidFill>
              <a:schemeClr val="accent2"/>
            </a:solidFill>
            <a:round/>
            <a:extLst>
              <a:ext uri="{C807C97D-BFC1-408E-A445-0C87EB9F89A2}">
                <ask:lineSketchStyleProps xmlns:ask="http://schemas.microsoft.com/office/drawing/2018/sketchyshapes" sd="2863741219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0CFF20-03BF-BB23-74DE-2A2010DFE3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40080" y="2872899"/>
            <a:ext cx="4243589" cy="3320668"/>
          </a:xfrm>
        </p:spPr>
        <p:txBody>
          <a:bodyPr>
            <a:normAutofit/>
          </a:bodyPr>
          <a:lstStyle/>
          <a:p>
            <a:r>
              <a:rPr lang="en-US" sz="2200"/>
              <a:t>Couples the streams</a:t>
            </a:r>
          </a:p>
        </p:txBody>
      </p:sp>
      <p:pic>
        <p:nvPicPr>
          <p:cNvPr id="1026" name="Picture 2" descr="Free Track Lane photo and picture">
            <a:extLst>
              <a:ext uri="{FF2B5EF4-FFF2-40B4-BE49-F238E27FC236}">
                <a16:creationId xmlns:a16="http://schemas.microsoft.com/office/drawing/2014/main" id="{BA145BB5-9D52-F5F7-DB7A-8468397602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018" r="9029" b="-1"/>
          <a:stretch/>
        </p:blipFill>
        <p:spPr bwMode="auto">
          <a:xfrm>
            <a:off x="5311702" y="10"/>
            <a:ext cx="6878775" cy="6857990"/>
          </a:xfrm>
          <a:custGeom>
            <a:avLst/>
            <a:gdLst/>
            <a:ahLst/>
            <a:cxnLst/>
            <a:rect l="l" t="t" r="r" b="b"/>
            <a:pathLst>
              <a:path w="6878775" h="6858000">
                <a:moveTo>
                  <a:pt x="1102973" y="0"/>
                </a:moveTo>
                <a:lnTo>
                  <a:pt x="1160688" y="0"/>
                </a:lnTo>
                <a:lnTo>
                  <a:pt x="983189" y="331786"/>
                </a:lnTo>
                <a:cubicBezTo>
                  <a:pt x="914866" y="469145"/>
                  <a:pt x="850355" y="608712"/>
                  <a:pt x="789261" y="750263"/>
                </a:cubicBezTo>
                <a:cubicBezTo>
                  <a:pt x="774307" y="784928"/>
                  <a:pt x="759992" y="819849"/>
                  <a:pt x="745295" y="854514"/>
                </a:cubicBezTo>
                <a:cubicBezTo>
                  <a:pt x="756682" y="845393"/>
                  <a:pt x="765489" y="833492"/>
                  <a:pt x="770857" y="819975"/>
                </a:cubicBezTo>
                <a:cubicBezTo>
                  <a:pt x="879943" y="589569"/>
                  <a:pt x="999605" y="365513"/>
                  <a:pt x="1131329" y="148742"/>
                </a:cubicBezTo>
                <a:lnTo>
                  <a:pt x="1227589" y="0"/>
                </a:lnTo>
                <a:lnTo>
                  <a:pt x="6878775" y="0"/>
                </a:lnTo>
                <a:lnTo>
                  <a:pt x="6878775" y="6858000"/>
                </a:lnTo>
                <a:lnTo>
                  <a:pt x="713521" y="6858000"/>
                </a:lnTo>
                <a:lnTo>
                  <a:pt x="625642" y="6670527"/>
                </a:lnTo>
                <a:cubicBezTo>
                  <a:pt x="507232" y="6398531"/>
                  <a:pt x="403083" y="6118381"/>
                  <a:pt x="312785" y="5830359"/>
                </a:cubicBezTo>
                <a:cubicBezTo>
                  <a:pt x="278149" y="5719759"/>
                  <a:pt x="248879" y="5607635"/>
                  <a:pt x="212198" y="5480401"/>
                </a:cubicBezTo>
                <a:cubicBezTo>
                  <a:pt x="212208" y="5491601"/>
                  <a:pt x="212803" y="5502788"/>
                  <a:pt x="213988" y="5513923"/>
                </a:cubicBezTo>
                <a:cubicBezTo>
                  <a:pt x="264089" y="5723695"/>
                  <a:pt x="307290" y="5935370"/>
                  <a:pt x="365826" y="6142729"/>
                </a:cubicBezTo>
                <a:cubicBezTo>
                  <a:pt x="433152" y="6380817"/>
                  <a:pt x="510068" y="6614016"/>
                  <a:pt x="597975" y="6841549"/>
                </a:cubicBezTo>
                <a:lnTo>
                  <a:pt x="604824" y="6858000"/>
                </a:lnTo>
                <a:lnTo>
                  <a:pt x="552056" y="6858000"/>
                </a:lnTo>
                <a:lnTo>
                  <a:pt x="539576" y="6828295"/>
                </a:lnTo>
                <a:cubicBezTo>
                  <a:pt x="380597" y="6414594"/>
                  <a:pt x="260223" y="5988893"/>
                  <a:pt x="171555" y="5552906"/>
                </a:cubicBezTo>
                <a:cubicBezTo>
                  <a:pt x="91163" y="5157998"/>
                  <a:pt x="43746" y="4758899"/>
                  <a:pt x="12305" y="4357388"/>
                </a:cubicBezTo>
                <a:cubicBezTo>
                  <a:pt x="-14281" y="4013908"/>
                  <a:pt x="4507" y="3672965"/>
                  <a:pt x="46684" y="3331516"/>
                </a:cubicBezTo>
                <a:cubicBezTo>
                  <a:pt x="127203" y="2664286"/>
                  <a:pt x="277819" y="2007265"/>
                  <a:pt x="496065" y="1371196"/>
                </a:cubicBezTo>
                <a:cubicBezTo>
                  <a:pt x="636273" y="966066"/>
                  <a:pt x="800445" y="573253"/>
                  <a:pt x="995723" y="196614"/>
                </a:cubicBez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408374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261</TotalTime>
  <Words>86</Words>
  <Application>Microsoft Office PowerPoint</Application>
  <PresentationFormat>Widescreen</PresentationFormat>
  <Paragraphs>43</Paragraphs>
  <Slides>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3" baseType="lpstr">
      <vt:lpstr>Aptos</vt:lpstr>
      <vt:lpstr>Aptos Display</vt:lpstr>
      <vt:lpstr>Arial</vt:lpstr>
      <vt:lpstr>Open Sans</vt:lpstr>
      <vt:lpstr>Raleway Medium</vt:lpstr>
      <vt:lpstr>Office Theme</vt:lpstr>
      <vt:lpstr>Multiple Streams</vt:lpstr>
      <vt:lpstr>Concepts</vt:lpstr>
      <vt:lpstr>PowerPoint Presentation</vt:lpstr>
      <vt:lpstr>Problem Stream </vt:lpstr>
      <vt:lpstr>Politics Stream</vt:lpstr>
      <vt:lpstr>Policy (solution) Stream </vt:lpstr>
      <vt:lpstr>Policy Entrepreneur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Wehde, Wesley</dc:creator>
  <cp:lastModifiedBy>Wehde, Wesley</cp:lastModifiedBy>
  <cp:revision>2</cp:revision>
  <dcterms:created xsi:type="dcterms:W3CDTF">2025-02-10T19:33:13Z</dcterms:created>
  <dcterms:modified xsi:type="dcterms:W3CDTF">2025-02-10T23:54:24Z</dcterms:modified>
</cp:coreProperties>
</file>