
<file path=[Content_Types].xml><?xml version="1.0" encoding="utf-8"?>
<Types xmlns="http://schemas.openxmlformats.org/package/2006/content-types">
  <Default Extension="bin" ContentType="image/unknown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58" r:id="rId2"/>
    <p:sldId id="356" r:id="rId3"/>
    <p:sldId id="352" r:id="rId4"/>
    <p:sldId id="357" r:id="rId5"/>
    <p:sldId id="359" r:id="rId6"/>
    <p:sldId id="360" r:id="rId7"/>
    <p:sldId id="361" r:id="rId8"/>
    <p:sldId id="362" r:id="rId9"/>
    <p:sldId id="353" r:id="rId10"/>
    <p:sldId id="354" r:id="rId11"/>
    <p:sldId id="365" r:id="rId12"/>
    <p:sldId id="366" r:id="rId13"/>
    <p:sldId id="367" r:id="rId14"/>
    <p:sldId id="368" r:id="rId15"/>
    <p:sldId id="355" r:id="rId16"/>
    <p:sldId id="363" r:id="rId17"/>
    <p:sldId id="370" r:id="rId18"/>
    <p:sldId id="371" r:id="rId19"/>
    <p:sldId id="372" r:id="rId20"/>
    <p:sldId id="373" r:id="rId21"/>
    <p:sldId id="374" r:id="rId22"/>
    <p:sldId id="375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7" d="100"/>
          <a:sy n="67" d="100"/>
        </p:scale>
        <p:origin x="96" y="35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C1841-0CFA-C5E0-CBE5-C7F33D4A32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05F48E-9C3A-DB46-5002-32ECDBD801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7A8D97-8B2A-96C2-7BCD-DB3224082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B21EB-DB26-4A66-9110-44A077A6B5DF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738ED0-03F5-351A-897A-F2ED5A881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325F98-8003-7001-5FD6-ECE3AFF9B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47F12-24CC-4BB6-A05E-B65CDE7AED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790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ED3C7-6B7F-1764-E992-A48EB383C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AF4595-EAAB-1F3C-457C-5A56C6C069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D9DDA0-0FFC-FF6B-E894-5EA6FA18D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B21EB-DB26-4A66-9110-44A077A6B5DF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F4D8AF-165E-287D-7CE8-E6BA9BC58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14D522-ED63-2103-5CF5-274339867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47F12-24CC-4BB6-A05E-B65CDE7AED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200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68523-A0D9-9E03-7CB5-308FFFC66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B3BAC0-BCE5-41B8-DE9E-981B2C68E1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6731C5-D96B-F444-B29C-0D0847BED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B21EB-DB26-4A66-9110-44A077A6B5DF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FADD4E-BB7E-C88C-9367-B9B3D8F65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04B5DE-D28A-641E-9341-3F7392982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47F12-24CC-4BB6-A05E-B65CDE7AED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392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592FE-0A6A-EACE-A97D-7C757CABF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C6633E-AC0D-5A1E-B590-8F50D1DEF8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DD4DBB-A4FE-4303-16E8-96A220328E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865C5F-D7DF-C7FC-FE97-1E1FDCAAD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B21EB-DB26-4A66-9110-44A077A6B5DF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A4A65E-E00C-BEBC-0F2D-3E3DB771F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25D177-A823-23FF-85AE-95AFD24A9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47F12-24CC-4BB6-A05E-B65CDE7AED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756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36082-AF54-B2A9-B8A9-CBCF12E60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BB5BB0-90B2-612E-77AB-03D7F33AEF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F1C5A1-8E80-076A-B4E3-66A3349AEE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4E3133-D257-755B-9322-65853B1CDF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0B4A1F-2258-BE84-1014-5D6EA61788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6B54A21-D833-5DD0-D36E-563589E5B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B21EB-DB26-4A66-9110-44A077A6B5DF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8A9EE06-E5C2-5E48-FCE4-025BBD5BE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8D4FC66-6C06-CB2F-9176-A727F95D6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47F12-24CC-4BB6-A05E-B65CDE7AED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897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7B6A0-ACEE-E27B-1C5E-2BE02BCEF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5F084C-A1EC-6299-E480-FBD71868D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B21EB-DB26-4A66-9110-44A077A6B5DF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4F46D8-59F1-A756-8E35-835DE974E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783EC1-0FE7-308E-98D4-8A8430E5E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47F12-24CC-4BB6-A05E-B65CDE7AED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166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1E7A9F-F7AB-408A-E81E-32DBA96A2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B21EB-DB26-4A66-9110-44A077A6B5DF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74FDB9-C7B5-CB72-FB86-CB5097199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58062F-5FB8-B2DE-65C1-161B5528E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47F12-24CC-4BB6-A05E-B65CDE7AED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109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57C501-AD19-B7AC-3ECA-9868B5806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EA2225-F9B5-A608-B730-B30D6F8E7D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0930CF-FCEF-0CC1-16CF-F368775030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17FFE5-2771-42D4-58B6-6C471A72D7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B21EB-DB26-4A66-9110-44A077A6B5DF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B330D6-067F-EF28-532F-8EB9FFE6F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E8266A-8298-BEC7-08D6-4F8C768F6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47F12-24CC-4BB6-A05E-B65CDE7AED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213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FA0DD-FF70-10F8-7938-EEDAE8DE8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2158EEB-24D2-8EBF-BAF4-82EDC0E03D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C19FD7-5094-5799-D660-B86C266582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ACC0D0-127E-D1A2-1895-FEDFC0575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B21EB-DB26-4A66-9110-44A077A6B5DF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52A834-77B8-9CAE-81B6-F5ABCB9E5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BF489E-5DAD-F459-2688-1F407D257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47F12-24CC-4BB6-A05E-B65CDE7AED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700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5CC87-56D2-777F-61A4-9D8948687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FC4484-813B-3FA4-D213-7140D4A19F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DCD334-BAF7-6FBB-4211-A7FD40718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B21EB-DB26-4A66-9110-44A077A6B5DF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E2CA0C-5FB7-9680-55A9-8AC9EC50F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A41F1A-C61D-5D3A-99B4-83A62A067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47F12-24CC-4BB6-A05E-B65CDE7AED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227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31AFA5F-10BF-5FF5-B671-D17A4D3EBA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8414E2-A0CD-4ECB-EF11-8718183F0B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981B99-8BFC-6CAA-38AF-F9EAD4CE7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B21EB-DB26-4A66-9110-44A077A6B5DF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3DB827-F2CD-87B5-1441-D68349EED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3F37AB-5C4F-DE74-C8A8-C85F0EB24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47F12-24CC-4BB6-A05E-B65CDE7AED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412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287D6CF-A6D8-4740-06BA-825BEEC18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ED9398-EAED-C6F3-5DCD-ACD7FDC6DF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020E1D-EC14-47DA-87D3-E76B1981DA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4B21EB-DB26-4A66-9110-44A077A6B5DF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36A88F-7030-6713-2A12-127533553F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F77740-F341-94B6-60B7-F441059787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F47F12-24CC-4BB6-A05E-B65CDE7AED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217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tenor.co/view/scrooge-mcduck-swimming-money-gif-5178207" TargetMode="External"/><Relationship Id="rId3" Type="http://schemas.openxmlformats.org/officeDocument/2006/relationships/hyperlink" Target="http://multiple-sclerosis-research.blogspot.com/2017/12/nice-and-not-so-nice.html" TargetMode="External"/><Relationship Id="rId7" Type="http://schemas.openxmlformats.org/officeDocument/2006/relationships/image" Target="../media/image5.gif"/><Relationship Id="rId12" Type="http://schemas.openxmlformats.org/officeDocument/2006/relationships/hyperlink" Target="https://tenor.com/search/rich-gifs" TargetMode="External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tenor.com/view/picsou-scrooge-mcduck-gif-6105586" TargetMode="External"/><Relationship Id="rId11" Type="http://schemas.openxmlformats.org/officeDocument/2006/relationships/image" Target="../media/image7.gif"/><Relationship Id="rId5" Type="http://schemas.openxmlformats.org/officeDocument/2006/relationships/image" Target="../media/image4.gif"/><Relationship Id="rId10" Type="http://schemas.openxmlformats.org/officeDocument/2006/relationships/hyperlink" Target="https://giphy.com/gifs/scrooge-mcduck-YZGJc1WmUZPi0" TargetMode="External"/><Relationship Id="rId4" Type="http://schemas.openxmlformats.org/officeDocument/2006/relationships/image" Target="../media/image3.bin"/><Relationship Id="rId9" Type="http://schemas.openxmlformats.org/officeDocument/2006/relationships/image" Target="../media/image6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9F3DC-839C-34BA-8129-12492FAFA2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en-US" sz="6000" b="1" dirty="0">
                <a:latin typeface="Arial" panose="020B0604020202020204" pitchFamily="34" charset="0"/>
              </a:rPr>
              <a:t>Cost Benefit Analysis</a:t>
            </a:r>
            <a:br>
              <a:rPr lang="en-US" altLang="en-US" sz="6000" b="1" dirty="0">
                <a:latin typeface="Arial" panose="020B0604020202020204" pitchFamily="34" charset="0"/>
              </a:rPr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AF340D-4593-187A-B26E-E6D40E7F3F6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08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C8D59-6331-47C1-8636-FD0AA9755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 do CBA everyday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297525-772D-443F-A9CA-E336832F86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 to dinner vs. cooking dinner?</a:t>
            </a:r>
          </a:p>
          <a:p>
            <a:pPr lvl="1"/>
            <a:r>
              <a:rPr lang="en-US" dirty="0"/>
              <a:t>What are the costs and benefits? How do you compare these options?</a:t>
            </a:r>
          </a:p>
          <a:p>
            <a:endParaRPr lang="en-US" dirty="0"/>
          </a:p>
          <a:p>
            <a:r>
              <a:rPr lang="en-US" dirty="0"/>
              <a:t>Study vs. sleep vs. YouTube vs. video games</a:t>
            </a:r>
          </a:p>
          <a:p>
            <a:pPr lvl="1"/>
            <a:r>
              <a:rPr lang="en-US" dirty="0"/>
              <a:t>Same idea – allocation of time and resources </a:t>
            </a:r>
          </a:p>
        </p:txBody>
      </p:sp>
    </p:spTree>
    <p:extLst>
      <p:ext uri="{BB962C8B-B14F-4D97-AF65-F5344CB8AC3E}">
        <p14:creationId xmlns:p14="http://schemas.microsoft.com/office/powerpoint/2010/main" val="5831386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4F7E2-1901-4C60-95CA-8FF2BAEAC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Cost Benefit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F87B96-5C41-4EC6-BEEF-E77E02BCFE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subset of policy analysis focusing explicitly on, well, costs and benefits</a:t>
            </a:r>
          </a:p>
          <a:p>
            <a:pPr lvl="1"/>
            <a:r>
              <a:rPr lang="en-US" dirty="0"/>
              <a:t>Can be to help make decision before hand (ex ante) </a:t>
            </a:r>
          </a:p>
          <a:p>
            <a:pPr lvl="1"/>
            <a:r>
              <a:rPr lang="en-US" dirty="0"/>
              <a:t>Or ex post to measure effectiveness</a:t>
            </a:r>
          </a:p>
          <a:p>
            <a:pPr lvl="2"/>
            <a:r>
              <a:rPr lang="en-US" dirty="0"/>
              <a:t>We focus on ex ante in this class/unit</a:t>
            </a:r>
          </a:p>
        </p:txBody>
      </p:sp>
    </p:spTree>
    <p:extLst>
      <p:ext uri="{BB962C8B-B14F-4D97-AF65-F5344CB8AC3E}">
        <p14:creationId xmlns:p14="http://schemas.microsoft.com/office/powerpoint/2010/main" val="41129140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EE4A3-40D5-40AC-8B9F-BD7C4466F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Steps – Notice Overlap with Policy Analysis More Broadly</a:t>
            </a:r>
          </a:p>
        </p:txBody>
      </p:sp>
    </p:spTree>
    <p:extLst>
      <p:ext uri="{BB962C8B-B14F-4D97-AF65-F5344CB8AC3E}">
        <p14:creationId xmlns:p14="http://schemas.microsoft.com/office/powerpoint/2010/main" val="10763224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4007E-EE81-42E0-8A40-2E8E06FE4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Standing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F9B5F6-6751-4214-976B-276788BF62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has standing? Whose benefits and costs count?</a:t>
            </a:r>
          </a:p>
          <a:p>
            <a:pPr lvl="1"/>
            <a:r>
              <a:rPr lang="en-US" dirty="0"/>
              <a:t>Usually determined by the client</a:t>
            </a:r>
          </a:p>
        </p:txBody>
      </p:sp>
    </p:spTree>
    <p:extLst>
      <p:ext uri="{BB962C8B-B14F-4D97-AF65-F5344CB8AC3E}">
        <p14:creationId xmlns:p14="http://schemas.microsoft.com/office/powerpoint/2010/main" val="29803513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7EFB5-71A2-4D1E-BE1C-A1A035780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 Alternatives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558112-F0C7-4572-93C6-CC8F44C429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Overlap with policy analysis</a:t>
            </a:r>
          </a:p>
          <a:p>
            <a:endParaRPr lang="en-US" dirty="0"/>
          </a:p>
          <a:p>
            <a:r>
              <a:rPr lang="en-US" dirty="0"/>
              <a:t>How many in an infinite world?</a:t>
            </a:r>
          </a:p>
        </p:txBody>
      </p:sp>
    </p:spTree>
    <p:extLst>
      <p:ext uri="{BB962C8B-B14F-4D97-AF65-F5344CB8AC3E}">
        <p14:creationId xmlns:p14="http://schemas.microsoft.com/office/powerpoint/2010/main" val="12284978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7A6BE-07E3-47D9-B1F6-C6D1F6322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Catalogue impacts and indicators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73CC99-580B-4D2F-8BFA-B16A2C65E0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to comprehensively identify impacts?</a:t>
            </a:r>
          </a:p>
          <a:p>
            <a:pPr lvl="1"/>
            <a:r>
              <a:rPr lang="en-US" dirty="0"/>
              <a:t>Text takes narrower physical approach </a:t>
            </a:r>
          </a:p>
          <a:p>
            <a:endParaRPr lang="en-US" dirty="0"/>
          </a:p>
          <a:p>
            <a:r>
              <a:rPr lang="en-US" dirty="0"/>
              <a:t>One way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E0EB60-3F9E-4CA8-BFDA-CC4651EEE1C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670" t="19450" r="43647" b="30642"/>
          <a:stretch/>
        </p:blipFill>
        <p:spPr>
          <a:xfrm>
            <a:off x="2818700" y="2703456"/>
            <a:ext cx="3984771" cy="3422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6787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3093E-B353-4BF5-9EFA-2BAC6C759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or predict impacts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29ECA-628A-48CE-8E29-5B02687EB7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Across all alternatives</a:t>
            </a:r>
          </a:p>
          <a:p>
            <a:endParaRPr lang="en-US" dirty="0"/>
          </a:p>
          <a:p>
            <a:r>
              <a:rPr lang="en-US" dirty="0"/>
              <a:t>Difficulties – time scale</a:t>
            </a:r>
          </a:p>
        </p:txBody>
      </p:sp>
    </p:spTree>
    <p:extLst>
      <p:ext uri="{BB962C8B-B14F-4D97-AF65-F5344CB8AC3E}">
        <p14:creationId xmlns:p14="http://schemas.microsoft.com/office/powerpoint/2010/main" val="9246410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AA0D195F-3703-4050-8326-61599752A7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864844" y="2499999"/>
            <a:ext cx="5646588" cy="37553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77083C9-457A-42DA-AFA2-602212068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Monetize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C2E433-FCFC-4E78-945D-859866804C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means everything must be quantified as $$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13A7AAF-9A20-47F4-AE73-95233FF8B3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47" y="2260082"/>
            <a:ext cx="3810000" cy="2540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0F2FA1B-295B-4014-9FC6-4005820F1B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3731443" y="2260082"/>
            <a:ext cx="4373926" cy="261732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C0360D5-5BA6-49E3-AD24-1E0787A065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3738407" y="4125394"/>
            <a:ext cx="3178082" cy="244868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B986F32-1E29-4547-BED3-5DC6DC734AF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9653932" y="1346247"/>
            <a:ext cx="2857500" cy="1905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C4A5EA6-17B9-48D0-9CD2-38460595EEE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2"/>
              </a:ext>
            </a:extLst>
          </a:blip>
          <a:stretch>
            <a:fillRect/>
          </a:stretch>
        </p:blipFill>
        <p:spPr>
          <a:xfrm>
            <a:off x="683443" y="4332123"/>
            <a:ext cx="3048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5627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38F9C-BBD9-40B4-834A-AA201AE26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Consequences of Monetizing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78109B-3EEC-4C7A-8150-1EFA16CEF3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178" y="1350627"/>
            <a:ext cx="4988651" cy="280611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BC7B569-48DE-4B8A-96E9-F4EDA3B2D11A}"/>
              </a:ext>
            </a:extLst>
          </p:cNvPr>
          <p:cNvSpPr txBox="1"/>
          <p:nvPr/>
        </p:nvSpPr>
        <p:spPr>
          <a:xfrm>
            <a:off x="177565" y="4156743"/>
            <a:ext cx="5567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This is the first Google Image search result for “diversity”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9DF6836-B116-4823-A626-8ADEBC6A8D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5079" y="1142066"/>
            <a:ext cx="4728597" cy="265983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D1B44F2-6C0C-4D63-BD56-6206F3D56C7A}"/>
              </a:ext>
            </a:extLst>
          </p:cNvPr>
          <p:cNvSpPr txBox="1"/>
          <p:nvPr/>
        </p:nvSpPr>
        <p:spPr>
          <a:xfrm>
            <a:off x="5512329" y="2308210"/>
            <a:ext cx="4152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Human Life</a:t>
            </a:r>
          </a:p>
        </p:txBody>
      </p:sp>
      <p:pic>
        <p:nvPicPr>
          <p:cNvPr id="2052" name="Picture 4" descr="Why we welcome poetic justice and despair at poetic injustice">
            <a:extLst>
              <a:ext uri="{FF2B5EF4-FFF2-40B4-BE49-F238E27FC236}">
                <a16:creationId xmlns:a16="http://schemas.microsoft.com/office/drawing/2014/main" id="{5A4DB088-5654-4F4C-AF1C-31DD6C8AB5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3075" y="3937446"/>
            <a:ext cx="3431360" cy="2286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0111544-9ED9-4CC5-A42A-5A72C234DE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78437" y="4057532"/>
            <a:ext cx="807925" cy="807925"/>
          </a:xfrm>
          <a:prstGeom prst="rect">
            <a:avLst/>
          </a:prstGeom>
        </p:spPr>
      </p:pic>
      <p:pic>
        <p:nvPicPr>
          <p:cNvPr id="2054" name="Picture 6" descr="Protecting the environment in times of war">
            <a:extLst>
              <a:ext uri="{FF2B5EF4-FFF2-40B4-BE49-F238E27FC236}">
                <a16:creationId xmlns:a16="http://schemas.microsoft.com/office/drawing/2014/main" id="{03FC9E7E-7D33-47DB-A9B9-CBA2772C76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5382" y="4558549"/>
            <a:ext cx="5253894" cy="1836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821716F-E813-4155-B7DE-1D48C9C9BFD4}"/>
              </a:ext>
            </a:extLst>
          </p:cNvPr>
          <p:cNvSpPr txBox="1"/>
          <p:nvPr/>
        </p:nvSpPr>
        <p:spPr>
          <a:xfrm>
            <a:off x="779746" y="5476954"/>
            <a:ext cx="210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environment</a:t>
            </a:r>
          </a:p>
        </p:txBody>
      </p:sp>
    </p:spTree>
    <p:extLst>
      <p:ext uri="{BB962C8B-B14F-4D97-AF65-F5344CB8AC3E}">
        <p14:creationId xmlns:p14="http://schemas.microsoft.com/office/powerpoint/2010/main" val="23476936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7770F-DA3D-4AB6-BB5B-D60B9FA40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Monetizing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AC6D53-D95E-4636-863E-8ABDB2D088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Various methods </a:t>
            </a:r>
          </a:p>
          <a:p>
            <a:pPr lvl="1"/>
            <a:r>
              <a:rPr lang="en-US" dirty="0"/>
              <a:t>Comparing to market prices </a:t>
            </a:r>
          </a:p>
          <a:p>
            <a:pPr lvl="2"/>
            <a:r>
              <a:rPr lang="en-US" dirty="0"/>
              <a:t>I.e. what’s the closest good in the market use that price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95273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1619A-D5A8-4AF1-B37F-7934C59BD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Monetizing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870887-DD7D-443E-BAB8-B40969EE9C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Hedonic Analysis</a:t>
            </a:r>
          </a:p>
          <a:p>
            <a:pPr lvl="1"/>
            <a:r>
              <a:rPr lang="en-US" dirty="0"/>
              <a:t>Measuring things like travel time as proxies for value</a:t>
            </a:r>
          </a:p>
          <a:p>
            <a:pPr lvl="2"/>
            <a:r>
              <a:rPr lang="en-US" dirty="0"/>
              <a:t>Say for the Grand Canyon</a:t>
            </a:r>
          </a:p>
        </p:txBody>
      </p:sp>
    </p:spTree>
    <p:extLst>
      <p:ext uri="{BB962C8B-B14F-4D97-AF65-F5344CB8AC3E}">
        <p14:creationId xmlns:p14="http://schemas.microsoft.com/office/powerpoint/2010/main" val="27925634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47C3D-74B8-4C93-8E4C-09C81D44E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Monetizing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AF942A-9642-458B-8C27-5E64CB0430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Contingent valuation</a:t>
            </a:r>
          </a:p>
          <a:p>
            <a:pPr lvl="1"/>
            <a:r>
              <a:rPr lang="en-US" dirty="0"/>
              <a:t>Using carefully designed survey experiments to measure willingness to pay</a:t>
            </a:r>
          </a:p>
          <a:p>
            <a:pPr lvl="2"/>
            <a:r>
              <a:rPr lang="en-US" dirty="0"/>
              <a:t>Can be negative – i.e. changing will reduce your utility</a:t>
            </a:r>
          </a:p>
          <a:p>
            <a:pPr lvl="1"/>
            <a:r>
              <a:rPr lang="en-US" dirty="0"/>
              <a:t>I am doing this! </a:t>
            </a:r>
          </a:p>
        </p:txBody>
      </p:sp>
    </p:spTree>
    <p:extLst>
      <p:ext uri="{BB962C8B-B14F-4D97-AF65-F5344CB8AC3E}">
        <p14:creationId xmlns:p14="http://schemas.microsoft.com/office/powerpoint/2010/main" val="8985592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B4133-23DD-4F97-A0A7-CA9E68F7A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Discount to present values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09061B-DBFB-4CA8-9FD0-710AB99676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 some math to calculate future costs and gains as value loss or gain today</a:t>
            </a:r>
          </a:p>
          <a:p>
            <a:pPr lvl="1"/>
            <a:r>
              <a:rPr lang="en-US" dirty="0"/>
              <a:t>Which rate to use?</a:t>
            </a:r>
          </a:p>
        </p:txBody>
      </p:sp>
    </p:spTree>
    <p:extLst>
      <p:ext uri="{BB962C8B-B14F-4D97-AF65-F5344CB8AC3E}">
        <p14:creationId xmlns:p14="http://schemas.microsoft.com/office/powerpoint/2010/main" val="26445535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E779C-08AE-4068-8A48-DA0B67B28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135C69-D882-43D4-918E-FBCFFB1CA5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Costs + Benefits = NET</a:t>
            </a:r>
          </a:p>
          <a:p>
            <a:r>
              <a:rPr lang="en-US" dirty="0"/>
              <a:t>Benefits &gt; Costs </a:t>
            </a:r>
          </a:p>
          <a:p>
            <a:pPr lvl="1"/>
            <a:r>
              <a:rPr lang="en-US" dirty="0"/>
              <a:t>Weighting? </a:t>
            </a:r>
          </a:p>
        </p:txBody>
      </p:sp>
    </p:spTree>
    <p:extLst>
      <p:ext uri="{BB962C8B-B14F-4D97-AF65-F5344CB8AC3E}">
        <p14:creationId xmlns:p14="http://schemas.microsoft.com/office/powerpoint/2010/main" val="30936213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DCD64-F0B4-4121-95BB-1FD53368E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 Sensitivity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CF7046-58DF-4DCA-9639-C03E5A2E2A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Check your assumptions</a:t>
            </a:r>
          </a:p>
          <a:p>
            <a:pPr lvl="1"/>
            <a:r>
              <a:rPr lang="en-US" dirty="0"/>
              <a:t>What happens when you project a few less or a few more users?</a:t>
            </a:r>
          </a:p>
          <a:p>
            <a:r>
              <a:rPr lang="en-US" dirty="0"/>
              <a:t>Incorporate uncertainty </a:t>
            </a:r>
          </a:p>
        </p:txBody>
      </p:sp>
    </p:spTree>
    <p:extLst>
      <p:ext uri="{BB962C8B-B14F-4D97-AF65-F5344CB8AC3E}">
        <p14:creationId xmlns:p14="http://schemas.microsoft.com/office/powerpoint/2010/main" val="14765572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7770F-DA3D-4AB6-BB5B-D60B9FA40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Monetizing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AC6D53-D95E-4636-863E-8ABDB2D088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Various methods </a:t>
            </a:r>
          </a:p>
          <a:p>
            <a:pPr lvl="1"/>
            <a:r>
              <a:rPr lang="en-US" dirty="0"/>
              <a:t>Comparing to market prices </a:t>
            </a:r>
          </a:p>
          <a:p>
            <a:pPr lvl="2"/>
            <a:r>
              <a:rPr lang="en-US" dirty="0"/>
              <a:t>I.e. what’s the closest good in the market use that price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5146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1619A-D5A8-4AF1-B37F-7934C59BD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Monetizing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870887-DD7D-443E-BAB8-B40969EE9C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Hedonic Analysis</a:t>
            </a:r>
          </a:p>
          <a:p>
            <a:pPr lvl="1"/>
            <a:r>
              <a:rPr lang="en-US" dirty="0"/>
              <a:t>Measuring things like travel time as proxies for value</a:t>
            </a:r>
          </a:p>
          <a:p>
            <a:pPr lvl="2"/>
            <a:r>
              <a:rPr lang="en-US" dirty="0"/>
              <a:t>Say for the Grand Canyon</a:t>
            </a:r>
          </a:p>
        </p:txBody>
      </p:sp>
    </p:spTree>
    <p:extLst>
      <p:ext uri="{BB962C8B-B14F-4D97-AF65-F5344CB8AC3E}">
        <p14:creationId xmlns:p14="http://schemas.microsoft.com/office/powerpoint/2010/main" val="33522100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47C3D-74B8-4C93-8E4C-09C81D44E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Monetizing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AF942A-9642-458B-8C27-5E64CB0430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Contingent valuation</a:t>
            </a:r>
          </a:p>
          <a:p>
            <a:pPr lvl="1"/>
            <a:r>
              <a:rPr lang="en-US" dirty="0"/>
              <a:t>Using carefully designed survey experiments to measure willingness to pay</a:t>
            </a:r>
          </a:p>
          <a:p>
            <a:pPr lvl="2"/>
            <a:r>
              <a:rPr lang="en-US" dirty="0"/>
              <a:t>Can be negative – i.e. changing will reduce your utility</a:t>
            </a:r>
          </a:p>
          <a:p>
            <a:pPr lvl="1"/>
            <a:r>
              <a:rPr lang="en-US" dirty="0"/>
              <a:t>I am doing this! </a:t>
            </a:r>
          </a:p>
        </p:txBody>
      </p:sp>
    </p:spTree>
    <p:extLst>
      <p:ext uri="{BB962C8B-B14F-4D97-AF65-F5344CB8AC3E}">
        <p14:creationId xmlns:p14="http://schemas.microsoft.com/office/powerpoint/2010/main" val="16712938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B4133-23DD-4F97-A0A7-CA9E68F7A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Discount to present values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09061B-DBFB-4CA8-9FD0-710AB99676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 some math to calculate future costs and gains as value loss or gain today</a:t>
            </a:r>
          </a:p>
          <a:p>
            <a:pPr lvl="1"/>
            <a:r>
              <a:rPr lang="en-US" dirty="0"/>
              <a:t>Which rate to use?</a:t>
            </a:r>
          </a:p>
        </p:txBody>
      </p:sp>
    </p:spTree>
    <p:extLst>
      <p:ext uri="{BB962C8B-B14F-4D97-AF65-F5344CB8AC3E}">
        <p14:creationId xmlns:p14="http://schemas.microsoft.com/office/powerpoint/2010/main" val="1972100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E779C-08AE-4068-8A48-DA0B67B28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135C69-D882-43D4-918E-FBCFFB1CA5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Costs + Benefits = NET</a:t>
            </a:r>
          </a:p>
          <a:p>
            <a:r>
              <a:rPr lang="en-US" dirty="0"/>
              <a:t>Benefits &gt; Costs </a:t>
            </a:r>
          </a:p>
          <a:p>
            <a:pPr lvl="1"/>
            <a:r>
              <a:rPr lang="en-US" dirty="0"/>
              <a:t>Weighting? </a:t>
            </a:r>
          </a:p>
        </p:txBody>
      </p:sp>
    </p:spTree>
    <p:extLst>
      <p:ext uri="{BB962C8B-B14F-4D97-AF65-F5344CB8AC3E}">
        <p14:creationId xmlns:p14="http://schemas.microsoft.com/office/powerpoint/2010/main" val="37733500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DCD64-F0B4-4121-95BB-1FD53368E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 Sensitivity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CF7046-58DF-4DCA-9639-C03E5A2E2A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Check your assumptions</a:t>
            </a:r>
          </a:p>
          <a:p>
            <a:pPr lvl="1"/>
            <a:r>
              <a:rPr lang="en-US" dirty="0"/>
              <a:t>What happens when you project a few less or a few more users?</a:t>
            </a:r>
          </a:p>
          <a:p>
            <a:r>
              <a:rPr lang="en-US" dirty="0"/>
              <a:t>Incorporate uncertainty </a:t>
            </a:r>
          </a:p>
        </p:txBody>
      </p:sp>
    </p:spTree>
    <p:extLst>
      <p:ext uri="{BB962C8B-B14F-4D97-AF65-F5344CB8AC3E}">
        <p14:creationId xmlns:p14="http://schemas.microsoft.com/office/powerpoint/2010/main" val="20823271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441</Words>
  <Application>Microsoft Office PowerPoint</Application>
  <PresentationFormat>Widescreen</PresentationFormat>
  <Paragraphs>83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Office Theme</vt:lpstr>
      <vt:lpstr>Cost Benefit Analysis </vt:lpstr>
      <vt:lpstr>You do CBA everyday</vt:lpstr>
      <vt:lpstr>Cost Benefit Analysis</vt:lpstr>
      <vt:lpstr>Basic Steps – Notice Overlap with Policy Analysis More Broadly</vt:lpstr>
      <vt:lpstr>Standing </vt:lpstr>
      <vt:lpstr>Select Alternatives</vt:lpstr>
      <vt:lpstr>Catalogue impacts and indicators</vt:lpstr>
      <vt:lpstr>Project or predict impacts</vt:lpstr>
      <vt:lpstr>Monetize</vt:lpstr>
      <vt:lpstr>Consequences of Monetizing </vt:lpstr>
      <vt:lpstr>Monetizing</vt:lpstr>
      <vt:lpstr>Monetizing</vt:lpstr>
      <vt:lpstr>Monetizing</vt:lpstr>
      <vt:lpstr>Discount to present values</vt:lpstr>
      <vt:lpstr>Add </vt:lpstr>
      <vt:lpstr>Perform Sensitivity Analysis</vt:lpstr>
      <vt:lpstr>Monetizing</vt:lpstr>
      <vt:lpstr>Monetizing</vt:lpstr>
      <vt:lpstr>Monetizing</vt:lpstr>
      <vt:lpstr>Discount to present values</vt:lpstr>
      <vt:lpstr>Add </vt:lpstr>
      <vt:lpstr>Perform Sensitivity Analysis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 Two: Cost Benefit Analysis </dc:title>
  <dc:creator>Wehde, Wesley</dc:creator>
  <cp:lastModifiedBy>Wehde, Wesley</cp:lastModifiedBy>
  <cp:revision>3</cp:revision>
  <dcterms:created xsi:type="dcterms:W3CDTF">2023-01-26T19:11:23Z</dcterms:created>
  <dcterms:modified xsi:type="dcterms:W3CDTF">2025-02-24T18:26:39Z</dcterms:modified>
</cp:coreProperties>
</file>