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130" d="100"/>
          <a:sy n="130" d="100"/>
        </p:scale>
        <p:origin x="140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1B51-853C-6759-1538-00024A6AA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D1EC4-7266-4950-607C-EACDF66D5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2B5D0-051D-8EB1-8FF9-3795F881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53D7-5144-328A-F26E-EE6205BE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3413-CC8E-79BD-C590-0878564A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698C-EDC6-8F9B-8B45-5B69B3DC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7E40A-BCC4-9138-0401-ED15705ED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DAD2-A0A1-7752-EA50-4E27DE53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C8AD5-6015-A9E8-537B-6986B04F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20A09-DB7A-CAA8-CDED-8CB43386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9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E2864-5588-E05B-000A-A57DE673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EE1CC-6CB1-E9E6-72D2-046452C96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3008-F614-8257-CA43-F0AEB02F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9CB0B-0E42-3861-5A5A-646D5CAB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16129-DF6E-DC86-B9E9-4714AC7A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8083-1BC1-6346-9E45-6F26898D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28F4-7854-A6B0-B71F-62694EE4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3355-FD89-EB73-D749-08B4124B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7052C-09AA-D657-5ECF-4AED3B1B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BDB1-B5B2-5C2A-4A10-6ACEF630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9360-D1CC-7142-F177-7FE36EC8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07BCA-32C7-C281-3DAB-56D260490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D77B2-0939-B5B9-8456-A8D0A1F4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FC2AC-A99E-B717-B374-FA5FFA15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3E636-BBBF-86CA-B363-325A8C0E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01E2-3EC5-942A-86FA-AD422964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E889-1D3E-BE11-CFA1-3BADB8183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4687-F0DD-B979-1CF9-78ED0ED2D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9AA8E-EAED-AC49-A01E-E42CBD58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8E3C0-A779-BB0E-532D-51704FED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B6E2-E9F3-2916-2DE6-062E6DE6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AAC9-292A-BE0B-DD2C-93CBA242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40590-2FCB-A1EC-C13B-13CC6DA1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092F4-9B1F-75DF-1E9E-280FAC482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E3D29-896B-5D4D-FE6C-AAD531D61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15CC-9F81-9C31-E94D-292AC1ACE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125F9-B7A6-0AF8-CAAA-95B1F62A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CBD9E-5451-971F-EDD3-825344F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A4FB5-BBC6-453A-32FB-CB01D5AB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70DA-F427-46D9-CF40-B73445A2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7F6CC-6275-F86E-BA1E-A48A655E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16B8D-3543-90E6-4E06-8A8DFA39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D9356-3A4F-DE51-D5BA-E48CAE2A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EF87E-60DC-4762-3D46-ACB0A1DF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BF588-DA9C-498C-98E4-57C1EE82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7A863-BE18-A495-89DE-9D509388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9CD6-A626-7A67-339C-D833411A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C7E4-7728-0D43-4F8C-AFBFA026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BC5A7-1AFE-D1F1-B42B-1DDD5833B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11495-A230-E9ED-C3E5-5FBBB38D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77CBC-0195-152C-A70F-64EB8A27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5F2DE-D82A-58D3-FBA1-D35873F9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3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BD2E-6110-D5E4-6985-14F8B99E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D53A-A760-26BE-D8D5-3D548B48C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BEF8C-6348-1702-9681-55509AC5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4628-8A3F-41C4-7576-3307AADA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30DC-3A7C-775C-BC44-A7A0B866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156FF-1EAB-D524-8D5F-EA260A01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F8561-C081-1EAA-4116-0D5B0841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B62C8-A76F-48CE-79D3-66B5F6DA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6BBD7-EB34-6A59-E60C-B72BFCD5B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F3AE2-6B7C-4A6E-A775-7CA4178953D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1D55A-22A8-D2B7-F2E4-0AC65844E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92FBF-2E97-97EB-A207-9DF29694A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71F84-C67D-4087-A7D3-81CCC90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beccakreitzer.com/briefs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i.org/" TargetMode="External"/><Relationship Id="rId7" Type="http://schemas.openxmlformats.org/officeDocument/2006/relationships/hyperlink" Target="https://www.americanprogress.org/" TargetMode="External"/><Relationship Id="rId2" Type="http://schemas.openxmlformats.org/officeDocument/2006/relationships/hyperlink" Target="https://www.brookings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oplespolicyproject.org/2024/12/10/health-care-administration-wastes-half-a-trillion-dollars-every-year/" TargetMode="External"/><Relationship Id="rId5" Type="http://schemas.openxmlformats.org/officeDocument/2006/relationships/hyperlink" Target="https://www.heritage.org/" TargetMode="External"/><Relationship Id="rId4" Type="http://schemas.openxmlformats.org/officeDocument/2006/relationships/hyperlink" Target="https://www.rand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gov/sites/doi.gov/files/ppa-report-wildland-fire-econ-review-2023-05-25.pdf" TargetMode="External"/><Relationship Id="rId2" Type="http://schemas.openxmlformats.org/officeDocument/2006/relationships/hyperlink" Target="https://obamawhitehouse.archives.gov/omb/policy_analy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sreports.congress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A546-4BDB-D228-AD41-576923B67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Policy Memos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24F62-16E7-BB08-345D-6C02A1EDA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B99C-15CE-DA35-FAC3-F599A54A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Former Student’s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77334-EDD7-7BAF-AF15-90699D91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33" t="5761" r="46765" b="26669"/>
          <a:stretch/>
        </p:blipFill>
        <p:spPr>
          <a:xfrm>
            <a:off x="2012576" y="1322294"/>
            <a:ext cx="4043083" cy="5508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1981B-6911-6BE4-A1BA-5F296D4E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70" t="7017" r="46434" b="25413"/>
          <a:stretch/>
        </p:blipFill>
        <p:spPr>
          <a:xfrm>
            <a:off x="6055658" y="1322294"/>
            <a:ext cx="4097627" cy="55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E58F-BE6B-D669-6501-2B7948FC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E305E-49AC-2D06-C5AD-C695840C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13" t="8097" r="49098" b="3953"/>
          <a:stretch/>
        </p:blipFill>
        <p:spPr>
          <a:xfrm>
            <a:off x="4894729" y="54924"/>
            <a:ext cx="2787004" cy="6782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43989-9100-FB84-76A0-C84A41F6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35" t="7647" r="49184" b="3954"/>
          <a:stretch/>
        </p:blipFill>
        <p:spPr>
          <a:xfrm>
            <a:off x="7681733" y="0"/>
            <a:ext cx="2688209" cy="68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6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A620-42B5-10FA-72EE-1996222A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Kreitzer’s </a:t>
            </a:r>
            <a:r>
              <a:rPr lang="en-US"/>
              <a:t>Student’s work: </a:t>
            </a:r>
            <a:r>
              <a:rPr lang="en-US">
                <a:hlinkClick r:id="rId2"/>
              </a:rPr>
              <a:t>rebeccakreitzer.com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4A74-DC5C-49D0-D0F5-FE35F560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Examples/Links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561F-DE61-91E4-88F8-BB3C1CA7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Center, center left: </a:t>
            </a:r>
            <a:r>
              <a:rPr lang="en-US" dirty="0">
                <a:hlinkClick r:id="rId2"/>
              </a:rPr>
              <a:t>Brookings - Quality. Independence. Impact.</a:t>
            </a:r>
            <a:endParaRPr lang="en-US" dirty="0"/>
          </a:p>
          <a:p>
            <a:r>
              <a:rPr lang="en-US" dirty="0"/>
              <a:t>Center right: </a:t>
            </a:r>
            <a:r>
              <a:rPr lang="en-US" dirty="0">
                <a:hlinkClick r:id="rId3"/>
              </a:rPr>
              <a:t>https://www.aei.org/</a:t>
            </a:r>
            <a:r>
              <a:rPr lang="en-US" dirty="0"/>
              <a:t> </a:t>
            </a:r>
          </a:p>
          <a:p>
            <a:r>
              <a:rPr lang="en-US" dirty="0"/>
              <a:t>Center: </a:t>
            </a:r>
            <a:r>
              <a:rPr lang="en-US" dirty="0">
                <a:hlinkClick r:id="rId4"/>
              </a:rPr>
              <a:t>RAND Provides Objective Research Services and Public Policy Analysis | RAND</a:t>
            </a:r>
            <a:endParaRPr lang="en-US" dirty="0"/>
          </a:p>
          <a:p>
            <a:r>
              <a:rPr lang="en-US" dirty="0"/>
              <a:t>Right/conservative: </a:t>
            </a:r>
            <a:r>
              <a:rPr lang="en-US" dirty="0">
                <a:hlinkClick r:id="rId5"/>
              </a:rPr>
              <a:t>The Heritage Foundation</a:t>
            </a:r>
            <a:endParaRPr lang="en-US" dirty="0"/>
          </a:p>
          <a:p>
            <a:r>
              <a:rPr lang="en-US" dirty="0"/>
              <a:t>Left/Progressive: </a:t>
            </a:r>
            <a:r>
              <a:rPr lang="en-US" dirty="0">
                <a:hlinkClick r:id="rId6"/>
              </a:rPr>
              <a:t>Health Care Administration Wastes Half a Trillion Dollars Every Year – People's Policy Project</a:t>
            </a:r>
            <a:endParaRPr lang="en-US" dirty="0"/>
          </a:p>
          <a:p>
            <a:r>
              <a:rPr lang="en-US" dirty="0"/>
              <a:t>Lean left: </a:t>
            </a:r>
            <a:r>
              <a:rPr lang="en-US" dirty="0">
                <a:hlinkClick r:id="rId7"/>
              </a:rPr>
              <a:t>Center for American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5DBF-7B50-7D1F-61AC-FF338C98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Policy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0CCB-5FAC-33FA-1BCA-7793B1CD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Previously: </a:t>
            </a:r>
            <a:r>
              <a:rPr lang="en-US" dirty="0">
                <a:hlinkClick r:id="rId2"/>
              </a:rPr>
              <a:t>Policy Analyst | The White House</a:t>
            </a:r>
            <a:endParaRPr lang="en-US" dirty="0"/>
          </a:p>
          <a:p>
            <a:r>
              <a:rPr lang="en-US" dirty="0"/>
              <a:t>Department of Interior: </a:t>
            </a:r>
            <a:r>
              <a:rPr lang="en-US" dirty="0">
                <a:hlinkClick r:id="rId3"/>
              </a:rPr>
              <a:t>ppa-report-wildland-fire-econ-review-2023-05-25.pdf</a:t>
            </a:r>
            <a:endParaRPr lang="en-US" dirty="0"/>
          </a:p>
          <a:p>
            <a:r>
              <a:rPr lang="en-US" dirty="0">
                <a:hlinkClick r:id="rId4"/>
              </a:rPr>
              <a:t>CRS Reports</a:t>
            </a:r>
            <a:r>
              <a:rPr lang="en-US" dirty="0"/>
              <a:t> for Congress</a:t>
            </a:r>
          </a:p>
        </p:txBody>
      </p:sp>
    </p:spTree>
    <p:extLst>
      <p:ext uri="{BB962C8B-B14F-4D97-AF65-F5344CB8AC3E}">
        <p14:creationId xmlns:p14="http://schemas.microsoft.com/office/powerpoint/2010/main" val="10416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2461B-A1D6-3F71-4C87-B5B75486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9A086-B588-5B60-CFB7-B48B2AA0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Descriptive </a:t>
            </a:r>
          </a:p>
          <a:p>
            <a:pPr marL="457200" lvl="1"/>
            <a:endParaRPr lang="en-US" sz="2000"/>
          </a:p>
          <a:p>
            <a:pPr marL="457200" lvl="1"/>
            <a:r>
              <a:rPr lang="en-US" sz="2000"/>
              <a:t>And</a:t>
            </a:r>
          </a:p>
          <a:p>
            <a:pPr marL="457200" lvl="1"/>
            <a:endParaRPr lang="en-US" sz="2000"/>
          </a:p>
          <a:p>
            <a:r>
              <a:rPr lang="en-US" sz="2000"/>
              <a:t>Orienting </a:t>
            </a:r>
          </a:p>
          <a:p>
            <a:pPr lvl="1"/>
            <a:endParaRPr lang="en-US" sz="20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46A8-9CED-C223-2E24-970CF72944BE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Examples of good titles?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Examples of bad titles?</a:t>
            </a:r>
          </a:p>
        </p:txBody>
      </p:sp>
    </p:spTree>
    <p:extLst>
      <p:ext uri="{BB962C8B-B14F-4D97-AF65-F5344CB8AC3E}">
        <p14:creationId xmlns:p14="http://schemas.microsoft.com/office/powerpoint/2010/main" val="352293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C39D6-8C23-33FD-10EE-0558C6E5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97A5-1C84-463A-1BB3-C986E87E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ONE paragraph</a:t>
            </a:r>
          </a:p>
          <a:p>
            <a:endParaRPr lang="en-US" sz="2000"/>
          </a:p>
          <a:p>
            <a:r>
              <a:rPr lang="en-US" sz="2000"/>
              <a:t>MUST include decision/recommendation at end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AD7F097-E713-2FDD-03B3-5B4274F5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01" r="-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0BDC-C1DE-A1A0-ABB5-556C4139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Problem Definition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F209-50AA-9389-9472-F3DF1E3C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But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it short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2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F647-506E-D031-6733-3B4F3F8E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08D2-DD07-074C-888F-3A24A6A6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separate section after background before alternatives</a:t>
            </a:r>
          </a:p>
          <a:p>
            <a:endParaRPr lang="en-US" dirty="0"/>
          </a:p>
          <a:p>
            <a:r>
              <a:rPr lang="en-US" dirty="0"/>
              <a:t>Beginning of alternatives</a:t>
            </a:r>
          </a:p>
          <a:p>
            <a:endParaRPr lang="en-US" dirty="0"/>
          </a:p>
          <a:p>
            <a:r>
              <a:rPr lang="en-US" dirty="0"/>
              <a:t>Or incorporated into alternatives</a:t>
            </a:r>
          </a:p>
        </p:txBody>
      </p:sp>
    </p:spTree>
    <p:extLst>
      <p:ext uri="{BB962C8B-B14F-4D97-AF65-F5344CB8AC3E}">
        <p14:creationId xmlns:p14="http://schemas.microsoft.com/office/powerpoint/2010/main" val="394629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9788B-D583-A9EC-A60D-D8CD697E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D971-EB8C-5E9F-D376-A629208A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Distinguish clearly – number or bullet</a:t>
            </a:r>
          </a:p>
          <a:p>
            <a:endParaRPr lang="en-US" sz="2000"/>
          </a:p>
          <a:p>
            <a:r>
              <a:rPr lang="en-US" sz="2000"/>
              <a:t>Choose carefully </a:t>
            </a:r>
          </a:p>
          <a:p>
            <a:pPr lvl="1"/>
            <a:r>
              <a:rPr lang="en-US" sz="2000"/>
              <a:t>Clear and distinct, feasibly (to your audience) options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Can choose status quo but is precious space</a:t>
            </a:r>
          </a:p>
          <a:p>
            <a:pPr lvl="2"/>
            <a:r>
              <a:rPr lang="en-US" dirty="0"/>
              <a:t>Only choose if absolutely a necessary/important option</a:t>
            </a:r>
          </a:p>
        </p:txBody>
      </p:sp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8099B905-26E1-8526-565F-8C6BB6C4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0" r="1947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6AA7-4280-B15B-CFE8-E04CBD5C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CEB0-0F98-A464-3936-000938BB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recommendation clearly</a:t>
            </a:r>
          </a:p>
          <a:p>
            <a:endParaRPr lang="en-US" dirty="0"/>
          </a:p>
          <a:p>
            <a:pPr lvl="1"/>
            <a:r>
              <a:rPr lang="en-US" dirty="0"/>
              <a:t>Can include information about other options in relation to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05063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E8762-0203-C388-FC5E-FD54E7EC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5C4D-2869-2937-32A1-6E6C392CD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Use headings or visuals to direct attention</a:t>
            </a:r>
          </a:p>
          <a:p>
            <a:endParaRPr lang="en-US" sz="2000"/>
          </a:p>
          <a:p>
            <a:r>
              <a:rPr lang="en-US" sz="2000"/>
              <a:t>Logic and flow are paramount</a:t>
            </a:r>
          </a:p>
        </p:txBody>
      </p:sp>
      <p:pic>
        <p:nvPicPr>
          <p:cNvPr id="5" name="Picture 4" descr="A network formed by white dots">
            <a:extLst>
              <a:ext uri="{FF2B5EF4-FFF2-40B4-BE49-F238E27FC236}">
                <a16:creationId xmlns:a16="http://schemas.microsoft.com/office/drawing/2014/main" id="{5A7F138B-227C-32C2-661D-44D9BA5C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79" r="-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3515-7A8C-F9E4-6CE6-9D7D1E9C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book to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48A0-8FB9-C07C-370B-91B15CAE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focuses more on visual aspects (see examples)</a:t>
            </a:r>
          </a:p>
          <a:p>
            <a:pPr lvl="1"/>
            <a:r>
              <a:rPr lang="en-US" dirty="0"/>
              <a:t>Can be more creative but must still contain relevant </a:t>
            </a:r>
            <a:r>
              <a:rPr lang="en-US" dirty="0" err="1"/>
              <a:t>conten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must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Executive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 least 1 visual (graph or table) – either self made or appropriately cited and analyzed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visually attractive/designed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Tradeoffs explicitly – either in text or table (decision matrix)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8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Writing Policy Memos</vt:lpstr>
      <vt:lpstr>Title</vt:lpstr>
      <vt:lpstr>Executive Summary</vt:lpstr>
      <vt:lpstr>Background and Problem Definition </vt:lpstr>
      <vt:lpstr>Criteria</vt:lpstr>
      <vt:lpstr>Alternatives</vt:lpstr>
      <vt:lpstr>Conclusion </vt:lpstr>
      <vt:lpstr>Structure</vt:lpstr>
      <vt:lpstr>Differences from book to assignment</vt:lpstr>
      <vt:lpstr>Former Student’s work</vt:lpstr>
      <vt:lpstr>Another example</vt:lpstr>
      <vt:lpstr>Dr. Kreitzer’s Student’s work: rebeccakreitzer.com</vt:lpstr>
      <vt:lpstr>Real World Examples/Links</vt:lpstr>
      <vt:lpstr>Government Policy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Wehde, Wesley</dc:creator>
  <cp:lastModifiedBy>Wehde, Wesley</cp:lastModifiedBy>
  <cp:revision>4</cp:revision>
  <dcterms:created xsi:type="dcterms:W3CDTF">2025-01-22T22:25:58Z</dcterms:created>
  <dcterms:modified xsi:type="dcterms:W3CDTF">2025-01-22T23:33:12Z</dcterms:modified>
</cp:coreProperties>
</file>