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497" r:id="rId4"/>
    <p:sldId id="426" r:id="rId5"/>
    <p:sldId id="502" r:id="rId6"/>
    <p:sldId id="257" r:id="rId7"/>
    <p:sldId id="504" r:id="rId8"/>
    <p:sldId id="294" r:id="rId9"/>
    <p:sldId id="295" r:id="rId10"/>
    <p:sldId id="296" r:id="rId11"/>
    <p:sldId id="297" r:id="rId12"/>
    <p:sldId id="428" r:id="rId13"/>
    <p:sldId id="500" r:id="rId14"/>
    <p:sldId id="286" r:id="rId15"/>
    <p:sldId id="283" r:id="rId16"/>
    <p:sldId id="501" r:id="rId17"/>
    <p:sldId id="49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9" autoAdjust="0"/>
    <p:restoredTop sz="94660"/>
  </p:normalViewPr>
  <p:slideViewPr>
    <p:cSldViewPr snapToGrid="0">
      <p:cViewPr varScale="1">
        <p:scale>
          <a:sx n="98" d="100"/>
          <a:sy n="98" d="100"/>
        </p:scale>
        <p:origin x="9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B31F2-C057-68A2-CEFA-93330079BA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F5E9DDE-AAC7-4BAD-6565-033A3FAB86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EADCA5-0D29-8379-FBDD-BBBFFC94CBDC}"/>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5" name="Footer Placeholder 4">
            <a:extLst>
              <a:ext uri="{FF2B5EF4-FFF2-40B4-BE49-F238E27FC236}">
                <a16:creationId xmlns:a16="http://schemas.microsoft.com/office/drawing/2014/main" id="{5A3BB21B-D50C-FA85-CACC-CA5636B710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A91FBD-390A-2578-7179-2715065A2C83}"/>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371835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B6A2F-6810-2623-A063-D08E2F249A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869030-0457-09DC-FAEC-0EF96A5E057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0352E2-496D-C0A7-24EF-0CD7F70BE8A3}"/>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5" name="Footer Placeholder 4">
            <a:extLst>
              <a:ext uri="{FF2B5EF4-FFF2-40B4-BE49-F238E27FC236}">
                <a16:creationId xmlns:a16="http://schemas.microsoft.com/office/drawing/2014/main" id="{06ABC4BC-4C68-4350-10A1-E0BA148D08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19378C-6C6F-CCBE-F254-0D9DB59CC21D}"/>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345228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AEECF3-D18A-2928-17F2-198D25EE2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8E34E6-7A05-EC7B-6730-1DB9B8F088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3450B0-743F-30CF-5E44-770868A61363}"/>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5" name="Footer Placeholder 4">
            <a:extLst>
              <a:ext uri="{FF2B5EF4-FFF2-40B4-BE49-F238E27FC236}">
                <a16:creationId xmlns:a16="http://schemas.microsoft.com/office/drawing/2014/main" id="{60CC3673-A70E-1F5E-782E-DA79AC14F5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543052-5A8E-76CA-8066-58C5BD8711B4}"/>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3594003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117FF-9A24-E461-5D74-D7D0D08EE7C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04E3B3-565B-DAE1-786C-759D2D0A8ED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752B1E-4843-3F9A-9C8F-B1F2DC70BE0D}"/>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5" name="Footer Placeholder 4">
            <a:extLst>
              <a:ext uri="{FF2B5EF4-FFF2-40B4-BE49-F238E27FC236}">
                <a16:creationId xmlns:a16="http://schemas.microsoft.com/office/drawing/2014/main" id="{6282C25F-232E-7965-1B63-635F9EA2A2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79E2C-814D-5E91-424E-F375A5E3F021}"/>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2686735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2F8C3-E1FC-B260-65F7-A164AFE6CD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D0AD0E7-C720-AF17-935F-498F223E651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9C209E-1C63-A707-DDCB-0F3CD30400F2}"/>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5" name="Footer Placeholder 4">
            <a:extLst>
              <a:ext uri="{FF2B5EF4-FFF2-40B4-BE49-F238E27FC236}">
                <a16:creationId xmlns:a16="http://schemas.microsoft.com/office/drawing/2014/main" id="{FFD2CDEA-3953-E96F-E575-8F0898E9E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9EFCF-7DAA-BDE0-9C6F-D5053BE8F0B7}"/>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881547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3F125-E44B-8F6D-7458-40260DDFDD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F737645-D132-C497-5E05-7C14E97FB5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1CC86E-1C55-1023-4CE8-E6F187F5CF0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9B2B59-0400-6B6F-AE03-A4C32C68277E}"/>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6" name="Footer Placeholder 5">
            <a:extLst>
              <a:ext uri="{FF2B5EF4-FFF2-40B4-BE49-F238E27FC236}">
                <a16:creationId xmlns:a16="http://schemas.microsoft.com/office/drawing/2014/main" id="{86697B5F-BBDE-AE8C-EC6C-EF79579043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4756D5-9215-0759-CA51-C39EC3862A28}"/>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3114566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F0E04-D8A7-CCE8-EC80-814E821FCBF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573CC2-D174-973A-855F-7B064FBFF7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02B5024-3938-9039-C2A8-DE8F0FDF4D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4EC100-B2C9-FA93-488D-AD90B0511E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F1290E9-8499-B9FB-8D15-EF20C543B57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23BF8AA-5583-41E2-C606-3D4B60DBC3EF}"/>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8" name="Footer Placeholder 7">
            <a:extLst>
              <a:ext uri="{FF2B5EF4-FFF2-40B4-BE49-F238E27FC236}">
                <a16:creationId xmlns:a16="http://schemas.microsoft.com/office/drawing/2014/main" id="{838ADBAF-F20C-FBBB-1A73-EAFD00C53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855BE8-3396-FA93-67DC-2694087EF6A8}"/>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946789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95AAE-B230-117A-FDE9-CCF26A135F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0C7872-C747-4292-2D15-53C80601560B}"/>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4" name="Footer Placeholder 3">
            <a:extLst>
              <a:ext uri="{FF2B5EF4-FFF2-40B4-BE49-F238E27FC236}">
                <a16:creationId xmlns:a16="http://schemas.microsoft.com/office/drawing/2014/main" id="{A11903C4-690F-92C2-C43A-82D298079A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70C5FB-6616-FEEE-1B02-0138809236CA}"/>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1805716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C5FE7B-2F79-0FC5-ECC2-ED420279EA1A}"/>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3" name="Footer Placeholder 2">
            <a:extLst>
              <a:ext uri="{FF2B5EF4-FFF2-40B4-BE49-F238E27FC236}">
                <a16:creationId xmlns:a16="http://schemas.microsoft.com/office/drawing/2014/main" id="{F20B36D8-08BC-9B6B-511B-0329D84C41C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582924A-B7F9-4F92-A50E-03C735037FD2}"/>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3936994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F6866-DB11-623B-A999-71083E272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6B3BE4-E90A-7168-1A50-54EEF5A4A1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BEB3AD7-F914-E31A-190B-BF171A692D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9894204-F89B-1E15-65F0-C65A2FED6C14}"/>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6" name="Footer Placeholder 5">
            <a:extLst>
              <a:ext uri="{FF2B5EF4-FFF2-40B4-BE49-F238E27FC236}">
                <a16:creationId xmlns:a16="http://schemas.microsoft.com/office/drawing/2014/main" id="{12B60416-61FB-36C9-4C41-B05AC22C5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926163-A692-EF06-395B-C5409E3D5100}"/>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1527682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A7FFB-C53B-A519-3D1A-B4656E3F6B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FF7FB4-5542-4F28-9D84-6E2C05F3F9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46B584-6FA1-5011-32C4-0EE35BC12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817C9D-39C0-3C5C-43D5-69C2753DDF4C}"/>
              </a:ext>
            </a:extLst>
          </p:cNvPr>
          <p:cNvSpPr>
            <a:spLocks noGrp="1"/>
          </p:cNvSpPr>
          <p:nvPr>
            <p:ph type="dt" sz="half" idx="10"/>
          </p:nvPr>
        </p:nvSpPr>
        <p:spPr/>
        <p:txBody>
          <a:bodyPr/>
          <a:lstStyle/>
          <a:p>
            <a:fld id="{22A0893B-4363-44C3-815C-EDE9208FF1DA}" type="datetimeFigureOut">
              <a:rPr lang="en-US" smtClean="0"/>
              <a:t>10/16/2024</a:t>
            </a:fld>
            <a:endParaRPr lang="en-US"/>
          </a:p>
        </p:txBody>
      </p:sp>
      <p:sp>
        <p:nvSpPr>
          <p:cNvPr id="6" name="Footer Placeholder 5">
            <a:extLst>
              <a:ext uri="{FF2B5EF4-FFF2-40B4-BE49-F238E27FC236}">
                <a16:creationId xmlns:a16="http://schemas.microsoft.com/office/drawing/2014/main" id="{3E027A01-4187-1059-05E7-DFEDE4A64A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FF3E33-E7DB-F601-AF6C-979E3D2F0401}"/>
              </a:ext>
            </a:extLst>
          </p:cNvPr>
          <p:cNvSpPr>
            <a:spLocks noGrp="1"/>
          </p:cNvSpPr>
          <p:nvPr>
            <p:ph type="sldNum" sz="quarter" idx="12"/>
          </p:nvPr>
        </p:nvSpPr>
        <p:spPr/>
        <p:txBody>
          <a:bodyPr/>
          <a:lstStyle/>
          <a:p>
            <a:fld id="{E745F8F2-FC34-4C9C-A731-22435BDD5F1B}" type="slidenum">
              <a:rPr lang="en-US" smtClean="0"/>
              <a:t>‹#›</a:t>
            </a:fld>
            <a:endParaRPr lang="en-US"/>
          </a:p>
        </p:txBody>
      </p:sp>
    </p:spTree>
    <p:extLst>
      <p:ext uri="{BB962C8B-B14F-4D97-AF65-F5344CB8AC3E}">
        <p14:creationId xmlns:p14="http://schemas.microsoft.com/office/powerpoint/2010/main" val="350038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8DA0E3-08CD-B6C6-8690-DE4F800EB0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EB252E-4A3B-E316-CDD4-6E66ECB4CA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9907E8-A4EF-5921-DC5F-A2521DB0F6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A0893B-4363-44C3-815C-EDE9208FF1DA}" type="datetimeFigureOut">
              <a:rPr lang="en-US" smtClean="0"/>
              <a:t>10/16/2024</a:t>
            </a:fld>
            <a:endParaRPr lang="en-US"/>
          </a:p>
        </p:txBody>
      </p:sp>
      <p:sp>
        <p:nvSpPr>
          <p:cNvPr id="5" name="Footer Placeholder 4">
            <a:extLst>
              <a:ext uri="{FF2B5EF4-FFF2-40B4-BE49-F238E27FC236}">
                <a16:creationId xmlns:a16="http://schemas.microsoft.com/office/drawing/2014/main" id="{801CE438-9528-9275-E28C-C2EB531E43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769C445-10DE-D04F-3E73-7D8BBBD1FA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745F8F2-FC34-4C9C-A731-22435BDD5F1B}" type="slidenum">
              <a:rPr lang="en-US" smtClean="0"/>
              <a:t>‹#›</a:t>
            </a:fld>
            <a:endParaRPr lang="en-US"/>
          </a:p>
        </p:txBody>
      </p:sp>
    </p:spTree>
    <p:extLst>
      <p:ext uri="{BB962C8B-B14F-4D97-AF65-F5344CB8AC3E}">
        <p14:creationId xmlns:p14="http://schemas.microsoft.com/office/powerpoint/2010/main" val="8617055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HBOpO7RgS64" TargetMode="External"/><Relationship Id="rId2" Type="http://schemas.openxmlformats.org/officeDocument/2006/relationships/hyperlink" Target="https://www.youtube.com/watch?v=10xflBGhQP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Sticky notes with question marks">
            <a:extLst>
              <a:ext uri="{FF2B5EF4-FFF2-40B4-BE49-F238E27FC236}">
                <a16:creationId xmlns:a16="http://schemas.microsoft.com/office/drawing/2014/main" id="{77A45A61-221F-54BA-6500-78C7063F2BDE}"/>
              </a:ext>
            </a:extLst>
          </p:cNvPr>
          <p:cNvPicPr>
            <a:picLocks noChangeAspect="1"/>
          </p:cNvPicPr>
          <p:nvPr/>
        </p:nvPicPr>
        <p:blipFill>
          <a:blip r:embed="rId2">
            <a:alphaModFix amt="50000"/>
          </a:blip>
          <a:srcRect t="10162" b="5569"/>
          <a:stretch/>
        </p:blipFill>
        <p:spPr>
          <a:xfrm>
            <a:off x="20" y="1"/>
            <a:ext cx="12191980" cy="6857999"/>
          </a:xfrm>
          <a:prstGeom prst="rect">
            <a:avLst/>
          </a:prstGeom>
        </p:spPr>
      </p:pic>
      <p:sp>
        <p:nvSpPr>
          <p:cNvPr id="2" name="Title 1">
            <a:extLst>
              <a:ext uri="{FF2B5EF4-FFF2-40B4-BE49-F238E27FC236}">
                <a16:creationId xmlns:a16="http://schemas.microsoft.com/office/drawing/2014/main" id="{F1E54137-7103-5AAD-A992-048780B5C6D8}"/>
              </a:ext>
            </a:extLst>
          </p:cNvPr>
          <p:cNvSpPr>
            <a:spLocks noGrp="1"/>
          </p:cNvSpPr>
          <p:nvPr>
            <p:ph type="ctrTitle"/>
          </p:nvPr>
        </p:nvSpPr>
        <p:spPr>
          <a:xfrm>
            <a:off x="1524000" y="1122362"/>
            <a:ext cx="9144000" cy="2900518"/>
          </a:xfrm>
        </p:spPr>
        <p:txBody>
          <a:bodyPr>
            <a:normAutofit/>
          </a:bodyPr>
          <a:lstStyle/>
          <a:p>
            <a:r>
              <a:rPr lang="en-US">
                <a:solidFill>
                  <a:srgbClr val="FFFFFF"/>
                </a:solidFill>
              </a:rPr>
              <a:t>Week/Session 8: Question Wording</a:t>
            </a:r>
          </a:p>
        </p:txBody>
      </p:sp>
      <p:sp>
        <p:nvSpPr>
          <p:cNvPr id="3" name="Subtitle 2">
            <a:extLst>
              <a:ext uri="{FF2B5EF4-FFF2-40B4-BE49-F238E27FC236}">
                <a16:creationId xmlns:a16="http://schemas.microsoft.com/office/drawing/2014/main" id="{098DD289-8482-35B5-88F1-E37E29B6B630}"/>
              </a:ext>
            </a:extLst>
          </p:cNvPr>
          <p:cNvSpPr>
            <a:spLocks noGrp="1"/>
          </p:cNvSpPr>
          <p:nvPr>
            <p:ph type="subTitle" idx="1"/>
          </p:nvPr>
        </p:nvSpPr>
        <p:spPr>
          <a:xfrm>
            <a:off x="1524000" y="4159404"/>
            <a:ext cx="9144000" cy="1098395"/>
          </a:xfrm>
        </p:spPr>
        <p:txBody>
          <a:bodyPr>
            <a:normAutofit/>
          </a:bodyPr>
          <a:lstStyle/>
          <a:p>
            <a:endParaRPr lang="en-US">
              <a:solidFill>
                <a:srgbClr val="FFFFFF"/>
              </a:solidFill>
            </a:endParaRPr>
          </a:p>
        </p:txBody>
      </p:sp>
    </p:spTree>
    <p:extLst>
      <p:ext uri="{BB962C8B-B14F-4D97-AF65-F5344CB8AC3E}">
        <p14:creationId xmlns:p14="http://schemas.microsoft.com/office/powerpoint/2010/main" val="36045521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158731" y="6400800"/>
            <a:ext cx="393065" cy="421640"/>
          </a:xfrm>
          <a:prstGeom prst="rect">
            <a:avLst/>
          </a:prstGeom>
        </p:spPr>
        <p:txBody>
          <a:bodyPr vert="horz" wrap="square" lIns="0" tIns="12700" rIns="0" bIns="0" rtlCol="0">
            <a:spAutoFit/>
          </a:bodyPr>
          <a:lstStyle/>
          <a:p>
            <a:pPr marL="12700">
              <a:spcBef>
                <a:spcPts val="100"/>
              </a:spcBef>
            </a:pPr>
            <a:r>
              <a:rPr sz="2600" b="1" dirty="0">
                <a:solidFill>
                  <a:srgbClr val="FFFFFF"/>
                </a:solidFill>
                <a:latin typeface="Palatino Linotype" panose="02040502050505030304" pitchFamily="18" charset="0"/>
                <a:cs typeface="Arial"/>
              </a:rPr>
              <a:t>41</a:t>
            </a:r>
            <a:endParaRPr sz="2600" dirty="0">
              <a:latin typeface="Palatino Linotype" panose="02040502050505030304" pitchFamily="18" charset="0"/>
              <a:cs typeface="Arial"/>
            </a:endParaRPr>
          </a:p>
        </p:txBody>
      </p:sp>
      <p:sp>
        <p:nvSpPr>
          <p:cNvPr id="3" name="object 3"/>
          <p:cNvSpPr txBox="1">
            <a:spLocks noGrp="1"/>
          </p:cNvSpPr>
          <p:nvPr>
            <p:ph type="title"/>
          </p:nvPr>
        </p:nvSpPr>
        <p:spPr>
          <a:xfrm>
            <a:off x="1724660" y="252729"/>
            <a:ext cx="8733790" cy="635000"/>
          </a:xfrm>
          <a:prstGeom prst="rect">
            <a:avLst/>
          </a:prstGeom>
        </p:spPr>
        <p:txBody>
          <a:bodyPr vert="horz" wrap="square" lIns="0" tIns="12700" rIns="0" bIns="0" rtlCol="0" anchor="ctr">
            <a:spAutoFit/>
          </a:bodyPr>
          <a:lstStyle/>
          <a:p>
            <a:pPr marL="12700">
              <a:lnSpc>
                <a:spcPct val="100000"/>
              </a:lnSpc>
              <a:spcBef>
                <a:spcPts val="100"/>
              </a:spcBef>
            </a:pPr>
            <a:r>
              <a:rPr sz="4000" spc="-5" dirty="0"/>
              <a:t>Watch</a:t>
            </a:r>
            <a:r>
              <a:rPr sz="4000" spc="-20" dirty="0"/>
              <a:t> </a:t>
            </a:r>
            <a:r>
              <a:rPr sz="4000" spc="-10" dirty="0"/>
              <a:t>out</a:t>
            </a:r>
            <a:r>
              <a:rPr sz="4000" spc="-5" dirty="0"/>
              <a:t> </a:t>
            </a:r>
            <a:r>
              <a:rPr sz="4000" spc="-10" dirty="0"/>
              <a:t>for questions</a:t>
            </a:r>
            <a:r>
              <a:rPr sz="4000" spc="-20" dirty="0"/>
              <a:t> </a:t>
            </a:r>
            <a:r>
              <a:rPr sz="4000" dirty="0"/>
              <a:t>which</a:t>
            </a:r>
            <a:r>
              <a:rPr sz="4000" spc="-15" dirty="0"/>
              <a:t> </a:t>
            </a:r>
            <a:r>
              <a:rPr sz="4000" spc="-5" dirty="0"/>
              <a:t>are...</a:t>
            </a:r>
            <a:endParaRPr sz="4000"/>
          </a:p>
        </p:txBody>
      </p:sp>
      <p:sp>
        <p:nvSpPr>
          <p:cNvPr id="4" name="object 4"/>
          <p:cNvSpPr txBox="1"/>
          <p:nvPr/>
        </p:nvSpPr>
        <p:spPr>
          <a:xfrm>
            <a:off x="1902459" y="1145540"/>
            <a:ext cx="8178800" cy="2311786"/>
          </a:xfrm>
          <a:prstGeom prst="rect">
            <a:avLst/>
          </a:prstGeom>
        </p:spPr>
        <p:txBody>
          <a:bodyPr vert="horz" wrap="square" lIns="0" tIns="55244" rIns="0" bIns="0" rtlCol="0">
            <a:spAutoFit/>
          </a:bodyPr>
          <a:lstStyle/>
          <a:p>
            <a:pPr marL="12700" marR="5080">
              <a:lnSpc>
                <a:spcPct val="93000"/>
              </a:lnSpc>
              <a:spcBef>
                <a:spcPts val="434"/>
              </a:spcBef>
              <a:tabLst>
                <a:tab pos="859790" algn="l"/>
              </a:tabLst>
            </a:pPr>
            <a:r>
              <a:rPr sz="4000" b="1" spc="-5" dirty="0">
                <a:latin typeface="Palatino Linotype" panose="02040502050505030304" pitchFamily="18" charset="0"/>
                <a:cs typeface="Arial"/>
              </a:rPr>
              <a:t>Leading</a:t>
            </a:r>
            <a:r>
              <a:rPr sz="4000" spc="-5" dirty="0">
                <a:latin typeface="Palatino Linotype" panose="02040502050505030304" pitchFamily="18" charset="0"/>
                <a:cs typeface="Arial"/>
              </a:rPr>
              <a:t>: </a:t>
            </a:r>
            <a:r>
              <a:rPr sz="4000" dirty="0">
                <a:latin typeface="Palatino Linotype" panose="02040502050505030304" pitchFamily="18" charset="0"/>
                <a:cs typeface="Arial"/>
              </a:rPr>
              <a:t>A </a:t>
            </a:r>
            <a:r>
              <a:rPr sz="4000" spc="-5" dirty="0">
                <a:latin typeface="Palatino Linotype" panose="02040502050505030304" pitchFamily="18" charset="0"/>
                <a:cs typeface="Arial"/>
              </a:rPr>
              <a:t>question that suggests </a:t>
            </a:r>
            <a:r>
              <a:rPr sz="4000" dirty="0">
                <a:latin typeface="Palatino Linotype" panose="02040502050505030304" pitchFamily="18" charset="0"/>
                <a:cs typeface="Arial"/>
              </a:rPr>
              <a:t> </a:t>
            </a:r>
            <a:r>
              <a:rPr sz="4000" spc="-5" dirty="0">
                <a:latin typeface="Palatino Linotype" panose="02040502050505030304" pitchFamily="18" charset="0"/>
                <a:cs typeface="Arial"/>
              </a:rPr>
              <a:t>the	answer the researcher is looking </a:t>
            </a:r>
            <a:r>
              <a:rPr sz="4000" spc="-1100" dirty="0">
                <a:latin typeface="Palatino Linotype" panose="02040502050505030304" pitchFamily="18" charset="0"/>
                <a:cs typeface="Arial"/>
              </a:rPr>
              <a:t> </a:t>
            </a:r>
            <a:r>
              <a:rPr sz="4000" spc="-5" dirty="0">
                <a:latin typeface="Palatino Linotype" panose="02040502050505030304" pitchFamily="18" charset="0"/>
                <a:cs typeface="Arial"/>
              </a:rPr>
              <a:t>for</a:t>
            </a:r>
            <a:r>
              <a:rPr sz="4000" spc="5" dirty="0">
                <a:latin typeface="Palatino Linotype" panose="02040502050505030304" pitchFamily="18" charset="0"/>
                <a:cs typeface="Arial"/>
              </a:rPr>
              <a:t> </a:t>
            </a:r>
            <a:r>
              <a:rPr sz="3200" spc="-10" dirty="0">
                <a:latin typeface="Palatino Linotype" panose="02040502050505030304" pitchFamily="18" charset="0"/>
                <a:cs typeface="Arial"/>
              </a:rPr>
              <a:t>e.g.,</a:t>
            </a:r>
            <a:endParaRPr sz="3200" dirty="0">
              <a:latin typeface="Palatino Linotype" panose="02040502050505030304" pitchFamily="18" charset="0"/>
              <a:cs typeface="Arial"/>
            </a:endParaRPr>
          </a:p>
          <a:p>
            <a:pPr marL="12700" marR="527685">
              <a:lnSpc>
                <a:spcPts val="3120"/>
              </a:lnSpc>
              <a:spcBef>
                <a:spcPts val="1085"/>
              </a:spcBef>
            </a:pPr>
            <a:endParaRPr sz="2800" dirty="0">
              <a:latin typeface="Palatino Linotype" panose="02040502050505030304" pitchFamily="18" charset="0"/>
              <a:cs typeface="Arial"/>
            </a:endParaRPr>
          </a:p>
        </p:txBody>
      </p:sp>
      <p:sp>
        <p:nvSpPr>
          <p:cNvPr id="5" name="object 5"/>
          <p:cNvSpPr txBox="1"/>
          <p:nvPr/>
        </p:nvSpPr>
        <p:spPr>
          <a:xfrm>
            <a:off x="1724660" y="3204067"/>
            <a:ext cx="8157845" cy="1033040"/>
          </a:xfrm>
          <a:prstGeom prst="rect">
            <a:avLst/>
          </a:prstGeom>
        </p:spPr>
        <p:txBody>
          <a:bodyPr vert="horz" wrap="square" lIns="0" tIns="12700" rIns="0" bIns="0" rtlCol="0">
            <a:spAutoFit/>
          </a:bodyPr>
          <a:lstStyle/>
          <a:p>
            <a:pPr marL="12700" marR="5080">
              <a:lnSpc>
                <a:spcPct val="122600"/>
              </a:lnSpc>
              <a:spcBef>
                <a:spcPts val="100"/>
              </a:spcBef>
            </a:pPr>
            <a:r>
              <a:rPr sz="2800" spc="-5" dirty="0">
                <a:solidFill>
                  <a:srgbClr val="FF410D"/>
                </a:solidFill>
                <a:latin typeface="Palatino Linotype" panose="02040502050505030304" pitchFamily="18" charset="0"/>
                <a:cs typeface="Arial"/>
              </a:rPr>
              <a:t>“What dangers</a:t>
            </a:r>
            <a:r>
              <a:rPr sz="2800" dirty="0">
                <a:solidFill>
                  <a:srgbClr val="FF410D"/>
                </a:solidFill>
                <a:latin typeface="Palatino Linotype" panose="02040502050505030304" pitchFamily="18" charset="0"/>
                <a:cs typeface="Arial"/>
              </a:rPr>
              <a:t> </a:t>
            </a:r>
            <a:r>
              <a:rPr sz="2800" spc="-5" dirty="0">
                <a:solidFill>
                  <a:srgbClr val="FF410D"/>
                </a:solidFill>
                <a:latin typeface="Palatino Linotype" panose="02040502050505030304" pitchFamily="18" charset="0"/>
                <a:cs typeface="Arial"/>
              </a:rPr>
              <a:t>do </a:t>
            </a:r>
            <a:r>
              <a:rPr sz="2800" spc="-10" dirty="0">
                <a:solidFill>
                  <a:srgbClr val="FF410D"/>
                </a:solidFill>
                <a:latin typeface="Palatino Linotype" panose="02040502050505030304" pitchFamily="18" charset="0"/>
                <a:cs typeface="Arial"/>
              </a:rPr>
              <a:t>you </a:t>
            </a:r>
            <a:r>
              <a:rPr sz="2800" dirty="0">
                <a:solidFill>
                  <a:srgbClr val="FF410D"/>
                </a:solidFill>
                <a:latin typeface="Palatino Linotype" panose="02040502050505030304" pitchFamily="18" charset="0"/>
                <a:cs typeface="Arial"/>
              </a:rPr>
              <a:t>see </a:t>
            </a:r>
            <a:r>
              <a:rPr sz="2800" spc="-10" dirty="0">
                <a:solidFill>
                  <a:srgbClr val="FF410D"/>
                </a:solidFill>
                <a:latin typeface="Palatino Linotype" panose="02040502050505030304" pitchFamily="18" charset="0"/>
                <a:cs typeface="Arial"/>
              </a:rPr>
              <a:t>with </a:t>
            </a:r>
            <a:r>
              <a:rPr sz="2800" spc="-5" dirty="0">
                <a:solidFill>
                  <a:srgbClr val="FF410D"/>
                </a:solidFill>
                <a:latin typeface="Palatino Linotype" panose="02040502050505030304" pitchFamily="18" charset="0"/>
                <a:cs typeface="Arial"/>
              </a:rPr>
              <a:t>the new</a:t>
            </a:r>
            <a:r>
              <a:rPr sz="2800" spc="-20" dirty="0">
                <a:solidFill>
                  <a:srgbClr val="FF410D"/>
                </a:solidFill>
                <a:latin typeface="Palatino Linotype" panose="02040502050505030304" pitchFamily="18" charset="0"/>
                <a:cs typeface="Arial"/>
              </a:rPr>
              <a:t> </a:t>
            </a:r>
            <a:r>
              <a:rPr sz="2800" spc="-5" dirty="0">
                <a:solidFill>
                  <a:srgbClr val="FF410D"/>
                </a:solidFill>
                <a:latin typeface="Palatino Linotype" panose="02040502050505030304" pitchFamily="18" charset="0"/>
                <a:cs typeface="Arial"/>
              </a:rPr>
              <a:t>policy?”</a:t>
            </a:r>
            <a:r>
              <a:rPr sz="2800" spc="105" dirty="0">
                <a:solidFill>
                  <a:srgbClr val="FF410D"/>
                </a:solidFill>
                <a:latin typeface="Palatino Linotype" panose="02040502050505030304" pitchFamily="18" charset="0"/>
                <a:cs typeface="Arial"/>
              </a:rPr>
              <a:t> </a:t>
            </a:r>
            <a:r>
              <a:rPr sz="2800" dirty="0">
                <a:solidFill>
                  <a:srgbClr val="FFFFFF"/>
                </a:solidFill>
                <a:latin typeface="Palatino Linotype" panose="02040502050505030304" pitchFamily="18" charset="0"/>
                <a:cs typeface="Arial"/>
              </a:rPr>
              <a:t>vs. </a:t>
            </a:r>
            <a:r>
              <a:rPr sz="2800" spc="-765" dirty="0">
                <a:solidFill>
                  <a:srgbClr val="FFFFFF"/>
                </a:solidFill>
                <a:latin typeface="Palatino Linotype" panose="02040502050505030304" pitchFamily="18" charset="0"/>
                <a:cs typeface="Arial"/>
              </a:rPr>
              <a:t> </a:t>
            </a:r>
            <a:r>
              <a:rPr sz="2800" spc="-5" dirty="0">
                <a:solidFill>
                  <a:srgbClr val="66FF66"/>
                </a:solidFill>
                <a:latin typeface="Palatino Linotype" panose="02040502050505030304" pitchFamily="18" charset="0"/>
                <a:cs typeface="Arial"/>
              </a:rPr>
              <a:t>“What</a:t>
            </a:r>
            <a:r>
              <a:rPr sz="2800" dirty="0">
                <a:solidFill>
                  <a:srgbClr val="66FF66"/>
                </a:solidFill>
                <a:latin typeface="Palatino Linotype" panose="02040502050505030304" pitchFamily="18" charset="0"/>
                <a:cs typeface="Arial"/>
              </a:rPr>
              <a:t> </a:t>
            </a:r>
            <a:r>
              <a:rPr sz="2800" spc="-5" dirty="0">
                <a:solidFill>
                  <a:srgbClr val="66FF66"/>
                </a:solidFill>
                <a:latin typeface="Palatino Linotype" panose="02040502050505030304" pitchFamily="18" charset="0"/>
                <a:cs typeface="Arial"/>
              </a:rPr>
              <a:t>do </a:t>
            </a:r>
            <a:r>
              <a:rPr sz="2800" spc="-10" dirty="0">
                <a:solidFill>
                  <a:srgbClr val="66FF66"/>
                </a:solidFill>
                <a:latin typeface="Palatino Linotype" panose="02040502050505030304" pitchFamily="18" charset="0"/>
                <a:cs typeface="Arial"/>
              </a:rPr>
              <a:t>you</a:t>
            </a:r>
            <a:r>
              <a:rPr sz="2800" spc="-5" dirty="0">
                <a:solidFill>
                  <a:srgbClr val="66FF66"/>
                </a:solidFill>
                <a:latin typeface="Palatino Linotype" panose="02040502050505030304" pitchFamily="18" charset="0"/>
                <a:cs typeface="Arial"/>
              </a:rPr>
              <a:t> think about</a:t>
            </a:r>
            <a:r>
              <a:rPr sz="2800" dirty="0">
                <a:solidFill>
                  <a:srgbClr val="66FF66"/>
                </a:solidFill>
                <a:latin typeface="Palatino Linotype" panose="02040502050505030304" pitchFamily="18" charset="0"/>
                <a:cs typeface="Arial"/>
              </a:rPr>
              <a:t> </a:t>
            </a:r>
            <a:r>
              <a:rPr sz="2800" spc="-5" dirty="0">
                <a:solidFill>
                  <a:srgbClr val="66FF66"/>
                </a:solidFill>
                <a:latin typeface="Palatino Linotype" panose="02040502050505030304" pitchFamily="18" charset="0"/>
                <a:cs typeface="Arial"/>
              </a:rPr>
              <a:t>the new</a:t>
            </a:r>
            <a:r>
              <a:rPr sz="2800" spc="-25" dirty="0">
                <a:solidFill>
                  <a:srgbClr val="66FF66"/>
                </a:solidFill>
                <a:latin typeface="Palatino Linotype" panose="02040502050505030304" pitchFamily="18" charset="0"/>
                <a:cs typeface="Arial"/>
              </a:rPr>
              <a:t> </a:t>
            </a:r>
            <a:r>
              <a:rPr sz="2800" spc="-5" dirty="0">
                <a:solidFill>
                  <a:srgbClr val="66FF66"/>
                </a:solidFill>
                <a:latin typeface="Palatino Linotype" panose="02040502050505030304" pitchFamily="18" charset="0"/>
                <a:cs typeface="Arial"/>
              </a:rPr>
              <a:t>policy?”</a:t>
            </a:r>
            <a:endParaRPr sz="2800" dirty="0">
              <a:latin typeface="Palatino Linotype" panose="02040502050505030304" pitchFamily="18" charset="0"/>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24660" y="252729"/>
            <a:ext cx="8733790" cy="635000"/>
          </a:xfrm>
          <a:prstGeom prst="rect">
            <a:avLst/>
          </a:prstGeom>
        </p:spPr>
        <p:txBody>
          <a:bodyPr vert="horz" wrap="square" lIns="0" tIns="12700" rIns="0" bIns="0" rtlCol="0" anchor="ctr">
            <a:spAutoFit/>
          </a:bodyPr>
          <a:lstStyle/>
          <a:p>
            <a:pPr marL="12700">
              <a:lnSpc>
                <a:spcPct val="100000"/>
              </a:lnSpc>
              <a:spcBef>
                <a:spcPts val="100"/>
              </a:spcBef>
            </a:pPr>
            <a:r>
              <a:rPr sz="4000" spc="-5" dirty="0"/>
              <a:t>Watch</a:t>
            </a:r>
            <a:r>
              <a:rPr sz="4000" spc="-20" dirty="0"/>
              <a:t> </a:t>
            </a:r>
            <a:r>
              <a:rPr sz="4000" spc="-10" dirty="0"/>
              <a:t>out</a:t>
            </a:r>
            <a:r>
              <a:rPr sz="4000" spc="-5" dirty="0"/>
              <a:t> </a:t>
            </a:r>
            <a:r>
              <a:rPr sz="4000" spc="-10" dirty="0"/>
              <a:t>for questions</a:t>
            </a:r>
            <a:r>
              <a:rPr sz="4000" spc="-20" dirty="0"/>
              <a:t> </a:t>
            </a:r>
            <a:r>
              <a:rPr sz="4000" dirty="0"/>
              <a:t>which</a:t>
            </a:r>
            <a:r>
              <a:rPr sz="4000" spc="-15" dirty="0"/>
              <a:t> </a:t>
            </a:r>
            <a:r>
              <a:rPr sz="4000" spc="-5" dirty="0"/>
              <a:t>are...</a:t>
            </a:r>
            <a:endParaRPr sz="4000"/>
          </a:p>
        </p:txBody>
      </p:sp>
      <p:sp>
        <p:nvSpPr>
          <p:cNvPr id="4" name="object 4"/>
          <p:cNvSpPr txBox="1">
            <a:spLocks noGrp="1"/>
          </p:cNvSpPr>
          <p:nvPr>
            <p:ph type="sldNum" sz="quarter" idx="7"/>
          </p:nvPr>
        </p:nvSpPr>
        <p:spPr>
          <a:xfrm>
            <a:off x="8425180" y="6432078"/>
            <a:ext cx="640715" cy="394334"/>
          </a:xfrm>
          <a:prstGeom prst="rect">
            <a:avLst/>
          </a:prstGeom>
        </p:spPr>
        <p:txBody>
          <a:bodyPr vert="horz" wrap="square" lIns="0" tIns="0" rIns="0" bIns="0" rtlCol="0">
            <a:spAutoFit/>
          </a:bodyPr>
          <a:lstStyle>
            <a:defPPr>
              <a:defRPr lang="en-US"/>
            </a:defPPr>
            <a:lvl1pPr marL="0" algn="l" defTabSz="914400" rtl="0" eaLnBrk="1" latinLnBrk="0" hangingPunct="1">
              <a:defRPr sz="2600" b="1" i="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22250">
              <a:lnSpc>
                <a:spcPts val="2975"/>
              </a:lnSpc>
            </a:pPr>
            <a:fld id="{81D60167-4931-47E6-BA6A-407CBD079E47}" type="slidenum">
              <a:rPr lang="en-US" smtClean="0">
                <a:latin typeface="Palatino Linotype" panose="02040502050505030304" pitchFamily="18" charset="0"/>
              </a:rPr>
              <a:pPr marL="222250">
                <a:lnSpc>
                  <a:spcPts val="2975"/>
                </a:lnSpc>
              </a:pPr>
              <a:t>11</a:t>
            </a:fld>
            <a:endParaRPr dirty="0">
              <a:latin typeface="Palatino Linotype" panose="02040502050505030304" pitchFamily="18" charset="0"/>
            </a:endParaRPr>
          </a:p>
        </p:txBody>
      </p:sp>
      <p:sp>
        <p:nvSpPr>
          <p:cNvPr id="3" name="object 3"/>
          <p:cNvSpPr txBox="1"/>
          <p:nvPr/>
        </p:nvSpPr>
        <p:spPr>
          <a:xfrm>
            <a:off x="1902459" y="1145540"/>
            <a:ext cx="8428990" cy="4340546"/>
          </a:xfrm>
          <a:prstGeom prst="rect">
            <a:avLst/>
          </a:prstGeom>
        </p:spPr>
        <p:txBody>
          <a:bodyPr vert="horz" wrap="square" lIns="0" tIns="55244" rIns="0" bIns="0" rtlCol="0">
            <a:spAutoFit/>
          </a:bodyPr>
          <a:lstStyle/>
          <a:p>
            <a:pPr marL="12700" marR="455930">
              <a:lnSpc>
                <a:spcPct val="93000"/>
              </a:lnSpc>
              <a:spcBef>
                <a:spcPts val="434"/>
              </a:spcBef>
              <a:tabLst>
                <a:tab pos="3512185" algn="l"/>
              </a:tabLst>
            </a:pPr>
            <a:r>
              <a:rPr sz="4000" b="1" spc="-10" dirty="0">
                <a:latin typeface="Palatino Linotype" panose="02040502050505030304" pitchFamily="18" charset="0"/>
                <a:cs typeface="Arial"/>
              </a:rPr>
              <a:t>Loaded</a:t>
            </a:r>
            <a:r>
              <a:rPr sz="4000" spc="-10" dirty="0">
                <a:latin typeface="Palatino Linotype" panose="02040502050505030304" pitchFamily="18" charset="0"/>
                <a:cs typeface="Arial"/>
              </a:rPr>
              <a:t>: </a:t>
            </a:r>
            <a:r>
              <a:rPr sz="4000" spc="-5" dirty="0">
                <a:latin typeface="Palatino Linotype" panose="02040502050505030304" pitchFamily="18" charset="0"/>
                <a:cs typeface="Arial"/>
              </a:rPr>
              <a:t>Suggest socially desirable </a:t>
            </a:r>
            <a:r>
              <a:rPr sz="4000" spc="-1100" dirty="0">
                <a:latin typeface="Palatino Linotype" panose="02040502050505030304" pitchFamily="18" charset="0"/>
                <a:cs typeface="Arial"/>
              </a:rPr>
              <a:t> </a:t>
            </a:r>
            <a:r>
              <a:rPr sz="4000" spc="-5" dirty="0">
                <a:latin typeface="Palatino Linotype" panose="02040502050505030304" pitchFamily="18" charset="0"/>
                <a:cs typeface="Arial"/>
              </a:rPr>
              <a:t>answers</a:t>
            </a:r>
            <a:r>
              <a:rPr sz="4000" spc="15" dirty="0">
                <a:latin typeface="Palatino Linotype" panose="02040502050505030304" pitchFamily="18" charset="0"/>
                <a:cs typeface="Arial"/>
              </a:rPr>
              <a:t> </a:t>
            </a:r>
            <a:r>
              <a:rPr sz="4000" spc="-5" dirty="0">
                <a:latin typeface="Palatino Linotype" panose="02040502050505030304" pitchFamily="18" charset="0"/>
                <a:cs typeface="Arial"/>
              </a:rPr>
              <a:t>or</a:t>
            </a:r>
            <a:r>
              <a:rPr sz="4000" spc="10" dirty="0">
                <a:latin typeface="Palatino Linotype" panose="02040502050505030304" pitchFamily="18" charset="0"/>
                <a:cs typeface="Arial"/>
              </a:rPr>
              <a:t> </a:t>
            </a:r>
            <a:r>
              <a:rPr sz="4000" spc="-5" dirty="0">
                <a:latin typeface="Palatino Linotype" panose="02040502050505030304" pitchFamily="18" charset="0"/>
                <a:cs typeface="Arial"/>
              </a:rPr>
              <a:t>are	emotionally </a:t>
            </a:r>
            <a:r>
              <a:rPr sz="4000" dirty="0">
                <a:latin typeface="Palatino Linotype" panose="02040502050505030304" pitchFamily="18" charset="0"/>
                <a:cs typeface="Arial"/>
              </a:rPr>
              <a:t> </a:t>
            </a:r>
            <a:r>
              <a:rPr sz="4000" spc="-5" dirty="0">
                <a:latin typeface="Palatino Linotype" panose="02040502050505030304" pitchFamily="18" charset="0"/>
                <a:cs typeface="Arial"/>
              </a:rPr>
              <a:t>charged/controversial</a:t>
            </a:r>
            <a:r>
              <a:rPr sz="4000" b="1" spc="-5" dirty="0">
                <a:latin typeface="Palatino Linotype" panose="02040502050505030304" pitchFamily="18" charset="0"/>
                <a:cs typeface="Arial"/>
              </a:rPr>
              <a:t>.</a:t>
            </a:r>
            <a:r>
              <a:rPr sz="3200" spc="-5" dirty="0">
                <a:latin typeface="Palatino Linotype" panose="02040502050505030304" pitchFamily="18" charset="0"/>
                <a:cs typeface="Arial"/>
              </a:rPr>
              <a:t>e.g.,</a:t>
            </a:r>
            <a:endParaRPr sz="3200" dirty="0">
              <a:latin typeface="Palatino Linotype" panose="02040502050505030304" pitchFamily="18" charset="0"/>
              <a:cs typeface="Arial"/>
            </a:endParaRPr>
          </a:p>
          <a:p>
            <a:pPr>
              <a:spcBef>
                <a:spcPts val="5"/>
              </a:spcBef>
            </a:pPr>
            <a:endParaRPr sz="4850" dirty="0">
              <a:latin typeface="Palatino Linotype" panose="02040502050505030304" pitchFamily="18" charset="0"/>
              <a:cs typeface="Arial"/>
            </a:endParaRPr>
          </a:p>
          <a:p>
            <a:pPr marL="12700" marR="248285">
              <a:lnSpc>
                <a:spcPts val="3590"/>
              </a:lnSpc>
            </a:pPr>
            <a:r>
              <a:rPr sz="3200" dirty="0">
                <a:solidFill>
                  <a:srgbClr val="FF410D"/>
                </a:solidFill>
                <a:latin typeface="Palatino Linotype" panose="02040502050505030304" pitchFamily="18" charset="0"/>
                <a:cs typeface="Arial"/>
              </a:rPr>
              <a:t>“Do you advocate a </a:t>
            </a:r>
            <a:r>
              <a:rPr sz="3200" spc="-5" dirty="0">
                <a:solidFill>
                  <a:srgbClr val="FF410D"/>
                </a:solidFill>
                <a:latin typeface="Palatino Linotype" panose="02040502050505030304" pitchFamily="18" charset="0"/>
                <a:cs typeface="Arial"/>
              </a:rPr>
              <a:t>lower </a:t>
            </a:r>
            <a:r>
              <a:rPr sz="3200" dirty="0">
                <a:solidFill>
                  <a:srgbClr val="FF410D"/>
                </a:solidFill>
                <a:latin typeface="Palatino Linotype" panose="02040502050505030304" pitchFamily="18" charset="0"/>
                <a:cs typeface="Arial"/>
              </a:rPr>
              <a:t>speed </a:t>
            </a:r>
            <a:r>
              <a:rPr sz="3200" spc="-5" dirty="0">
                <a:solidFill>
                  <a:srgbClr val="FF410D"/>
                </a:solidFill>
                <a:latin typeface="Palatino Linotype" panose="02040502050505030304" pitchFamily="18" charset="0"/>
                <a:cs typeface="Arial"/>
              </a:rPr>
              <a:t>limit in </a:t>
            </a:r>
            <a:r>
              <a:rPr sz="3200" dirty="0">
                <a:solidFill>
                  <a:srgbClr val="FF410D"/>
                </a:solidFill>
                <a:latin typeface="Palatino Linotype" panose="02040502050505030304" pitchFamily="18" charset="0"/>
                <a:cs typeface="Arial"/>
              </a:rPr>
              <a:t>order </a:t>
            </a:r>
            <a:r>
              <a:rPr sz="3200" spc="-875" dirty="0">
                <a:solidFill>
                  <a:srgbClr val="FF410D"/>
                </a:solidFill>
                <a:latin typeface="Palatino Linotype" panose="02040502050505030304" pitchFamily="18" charset="0"/>
                <a:cs typeface="Arial"/>
              </a:rPr>
              <a:t> </a:t>
            </a:r>
            <a:r>
              <a:rPr sz="3200" spc="-5" dirty="0">
                <a:solidFill>
                  <a:srgbClr val="FF410D"/>
                </a:solidFill>
                <a:latin typeface="Palatino Linotype" panose="02040502050505030304" pitchFamily="18" charset="0"/>
                <a:cs typeface="Arial"/>
              </a:rPr>
              <a:t>to save </a:t>
            </a:r>
            <a:r>
              <a:rPr sz="3200" spc="5" dirty="0">
                <a:solidFill>
                  <a:srgbClr val="FF410D"/>
                </a:solidFill>
                <a:latin typeface="Palatino Linotype" panose="02040502050505030304" pitchFamily="18" charset="0"/>
                <a:cs typeface="Arial"/>
              </a:rPr>
              <a:t>human</a:t>
            </a:r>
            <a:r>
              <a:rPr sz="3200" spc="-5" dirty="0">
                <a:solidFill>
                  <a:srgbClr val="FF410D"/>
                </a:solidFill>
                <a:latin typeface="Palatino Linotype" panose="02040502050505030304" pitchFamily="18" charset="0"/>
                <a:cs typeface="Arial"/>
              </a:rPr>
              <a:t> lives?”</a:t>
            </a:r>
            <a:r>
              <a:rPr sz="3200" spc="45" dirty="0">
                <a:solidFill>
                  <a:srgbClr val="FF410D"/>
                </a:solidFill>
                <a:latin typeface="Palatino Linotype" panose="02040502050505030304" pitchFamily="18" charset="0"/>
                <a:cs typeface="Arial"/>
              </a:rPr>
              <a:t> </a:t>
            </a:r>
            <a:r>
              <a:rPr sz="3200" dirty="0">
                <a:solidFill>
                  <a:srgbClr val="FFFFFF"/>
                </a:solidFill>
                <a:latin typeface="Palatino Linotype" panose="02040502050505030304" pitchFamily="18" charset="0"/>
                <a:cs typeface="Arial"/>
              </a:rPr>
              <a:t>vs</a:t>
            </a:r>
            <a:endParaRPr sz="3200" dirty="0">
              <a:latin typeface="Palatino Linotype" panose="02040502050505030304" pitchFamily="18" charset="0"/>
              <a:cs typeface="Arial"/>
            </a:endParaRPr>
          </a:p>
          <a:p>
            <a:pPr marL="12700">
              <a:lnSpc>
                <a:spcPts val="3510"/>
              </a:lnSpc>
            </a:pPr>
            <a:r>
              <a:rPr sz="3200" dirty="0">
                <a:solidFill>
                  <a:srgbClr val="66FF66"/>
                </a:solidFill>
                <a:latin typeface="Palatino Linotype" panose="02040502050505030304" pitchFamily="18" charset="0"/>
                <a:cs typeface="Arial"/>
              </a:rPr>
              <a:t>“What</a:t>
            </a:r>
            <a:r>
              <a:rPr sz="3200" spc="-20" dirty="0">
                <a:solidFill>
                  <a:srgbClr val="66FF66"/>
                </a:solidFill>
                <a:latin typeface="Palatino Linotype" panose="02040502050505030304" pitchFamily="18" charset="0"/>
                <a:cs typeface="Arial"/>
              </a:rPr>
              <a:t> </a:t>
            </a:r>
            <a:r>
              <a:rPr sz="3200" dirty="0">
                <a:solidFill>
                  <a:srgbClr val="66FF66"/>
                </a:solidFill>
                <a:latin typeface="Palatino Linotype" panose="02040502050505030304" pitchFamily="18" charset="0"/>
                <a:cs typeface="Arial"/>
              </a:rPr>
              <a:t>speed</a:t>
            </a:r>
            <a:r>
              <a:rPr sz="3200" spc="-5" dirty="0">
                <a:solidFill>
                  <a:srgbClr val="66FF66"/>
                </a:solidFill>
                <a:latin typeface="Palatino Linotype" panose="02040502050505030304" pitchFamily="18" charset="0"/>
                <a:cs typeface="Arial"/>
              </a:rPr>
              <a:t> </a:t>
            </a:r>
            <a:r>
              <a:rPr sz="3200" dirty="0">
                <a:solidFill>
                  <a:srgbClr val="66FF66"/>
                </a:solidFill>
                <a:latin typeface="Palatino Linotype" panose="02040502050505030304" pitchFamily="18" charset="0"/>
                <a:cs typeface="Arial"/>
              </a:rPr>
              <a:t>limit</a:t>
            </a:r>
            <a:r>
              <a:rPr sz="3200" spc="-15" dirty="0">
                <a:solidFill>
                  <a:srgbClr val="66FF66"/>
                </a:solidFill>
                <a:latin typeface="Palatino Linotype" panose="02040502050505030304" pitchFamily="18" charset="0"/>
                <a:cs typeface="Arial"/>
              </a:rPr>
              <a:t> </a:t>
            </a:r>
            <a:r>
              <a:rPr sz="3200" spc="-5" dirty="0">
                <a:solidFill>
                  <a:srgbClr val="66FF66"/>
                </a:solidFill>
                <a:latin typeface="Palatino Linotype" panose="02040502050505030304" pitchFamily="18" charset="0"/>
                <a:cs typeface="Arial"/>
              </a:rPr>
              <a:t>is </a:t>
            </a:r>
            <a:r>
              <a:rPr sz="3200" dirty="0">
                <a:solidFill>
                  <a:srgbClr val="66FF66"/>
                </a:solidFill>
                <a:latin typeface="Palatino Linotype" panose="02040502050505030304" pitchFamily="18" charset="0"/>
                <a:cs typeface="Arial"/>
              </a:rPr>
              <a:t>required</a:t>
            </a:r>
            <a:r>
              <a:rPr sz="3200" spc="-5" dirty="0">
                <a:solidFill>
                  <a:srgbClr val="66FF66"/>
                </a:solidFill>
                <a:latin typeface="Palatino Linotype" panose="02040502050505030304" pitchFamily="18" charset="0"/>
                <a:cs typeface="Arial"/>
              </a:rPr>
              <a:t> </a:t>
            </a:r>
            <a:r>
              <a:rPr sz="3200" spc="-10" dirty="0">
                <a:solidFill>
                  <a:srgbClr val="66FF66"/>
                </a:solidFill>
                <a:latin typeface="Palatino Linotype" panose="02040502050505030304" pitchFamily="18" charset="0"/>
                <a:cs typeface="Arial"/>
              </a:rPr>
              <a:t>for </a:t>
            </a:r>
            <a:r>
              <a:rPr sz="3200" spc="-5" dirty="0">
                <a:solidFill>
                  <a:srgbClr val="66FF66"/>
                </a:solidFill>
                <a:latin typeface="Palatino Linotype" panose="02040502050505030304" pitchFamily="18" charset="0"/>
                <a:cs typeface="Arial"/>
              </a:rPr>
              <a:t>traffic</a:t>
            </a:r>
            <a:r>
              <a:rPr sz="3200" dirty="0">
                <a:solidFill>
                  <a:srgbClr val="66FF66"/>
                </a:solidFill>
                <a:latin typeface="Palatino Linotype" panose="02040502050505030304" pitchFamily="18" charset="0"/>
                <a:cs typeface="Arial"/>
              </a:rPr>
              <a:t> </a:t>
            </a:r>
            <a:r>
              <a:rPr sz="3200" spc="-5" dirty="0">
                <a:solidFill>
                  <a:srgbClr val="66FF66"/>
                </a:solidFill>
                <a:latin typeface="Palatino Linotype" panose="02040502050505030304" pitchFamily="18" charset="0"/>
                <a:cs typeface="Arial"/>
              </a:rPr>
              <a:t>safety?”</a:t>
            </a:r>
            <a:endParaRPr sz="3200" dirty="0">
              <a:latin typeface="Palatino Linotype" panose="02040502050505030304" pitchFamily="18" charset="0"/>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0591508D-CD95-4970-B30B-4087463AC175}"/>
              </a:ext>
            </a:extLst>
          </p:cNvPr>
          <p:cNvSpPr>
            <a:spLocks noGrp="1"/>
          </p:cNvSpPr>
          <p:nvPr>
            <p:ph type="title"/>
          </p:nvPr>
        </p:nvSpPr>
        <p:spPr>
          <a:xfrm>
            <a:off x="958645" y="122238"/>
            <a:ext cx="9080705" cy="1325562"/>
          </a:xfrm>
        </p:spPr>
        <p:txBody>
          <a:bodyPr/>
          <a:lstStyle/>
          <a:p>
            <a:pPr eaLnBrk="1" hangingPunct="1"/>
            <a:r>
              <a:rPr lang="en-US" altLang="en-US" b="1" dirty="0"/>
              <a:t>Considerations in Designing Survey Questions</a:t>
            </a:r>
          </a:p>
        </p:txBody>
      </p:sp>
      <p:sp>
        <p:nvSpPr>
          <p:cNvPr id="3" name="Content Placeholder 2">
            <a:extLst>
              <a:ext uri="{FF2B5EF4-FFF2-40B4-BE49-F238E27FC236}">
                <a16:creationId xmlns:a16="http://schemas.microsoft.com/office/drawing/2014/main" id="{A744BDB2-0B21-4A6D-BFA7-12D166DC3858}"/>
              </a:ext>
            </a:extLst>
          </p:cNvPr>
          <p:cNvSpPr>
            <a:spLocks noGrp="1"/>
          </p:cNvSpPr>
          <p:nvPr>
            <p:ph idx="1"/>
          </p:nvPr>
        </p:nvSpPr>
        <p:spPr>
          <a:xfrm>
            <a:off x="958645" y="1447800"/>
            <a:ext cx="10722078" cy="5181600"/>
          </a:xfrm>
        </p:spPr>
        <p:txBody>
          <a:bodyPr rtlCol="0">
            <a:noAutofit/>
          </a:bodyPr>
          <a:lstStyle/>
          <a:p>
            <a:pPr marL="0" indent="0">
              <a:spcBef>
                <a:spcPts val="0"/>
              </a:spcBef>
              <a:buNone/>
              <a:defRPr/>
            </a:pPr>
            <a:endParaRPr lang="en-US" sz="2000" dirty="0"/>
          </a:p>
          <a:p>
            <a:pPr>
              <a:spcBef>
                <a:spcPts val="0"/>
              </a:spcBef>
              <a:defRPr/>
            </a:pPr>
            <a:r>
              <a:rPr lang="en-US" sz="2000" b="1" dirty="0"/>
              <a:t>Do respondents already have a “ready-made” answer </a:t>
            </a:r>
            <a:r>
              <a:rPr lang="en-US" sz="2000" dirty="0"/>
              <a:t>to the question?  Is the question asking about something that it is easy for someone to respond to or do they need to try to recall past events or make difficult comparisons?</a:t>
            </a:r>
          </a:p>
          <a:p>
            <a:pPr marL="0" indent="0">
              <a:spcBef>
                <a:spcPts val="0"/>
              </a:spcBef>
              <a:buNone/>
              <a:defRPr/>
            </a:pPr>
            <a:endParaRPr lang="en-US" sz="2000" dirty="0"/>
          </a:p>
          <a:p>
            <a:pPr>
              <a:spcBef>
                <a:spcPts val="0"/>
              </a:spcBef>
              <a:defRPr/>
            </a:pPr>
            <a:r>
              <a:rPr lang="en-US" sz="2000" b="1" dirty="0"/>
              <a:t>Can people accurately recall and report </a:t>
            </a:r>
            <a:r>
              <a:rPr lang="en-US" sz="2000" dirty="0"/>
              <a:t>past behavior? how easy would it be for you to recall what is being asked?  The more recent the event, the easier the recall.</a:t>
            </a:r>
          </a:p>
          <a:p>
            <a:pPr marL="0" indent="0">
              <a:spcBef>
                <a:spcPts val="0"/>
              </a:spcBef>
              <a:buNone/>
              <a:defRPr/>
            </a:pPr>
            <a:endParaRPr lang="en-US" sz="2000" dirty="0"/>
          </a:p>
          <a:p>
            <a:pPr>
              <a:spcBef>
                <a:spcPts val="0"/>
              </a:spcBef>
              <a:defRPr/>
            </a:pPr>
            <a:r>
              <a:rPr lang="en-US" sz="2000" b="1" dirty="0"/>
              <a:t>Is the person willing to provide an accurate answer?  </a:t>
            </a:r>
            <a:r>
              <a:rPr lang="en-US" sz="2000" dirty="0"/>
              <a:t>Is this a controversial topic or sensitive personal information?  Is this a topic where the respondent may answer strategically?</a:t>
            </a:r>
          </a:p>
          <a:p>
            <a:pPr marL="0" indent="0">
              <a:spcBef>
                <a:spcPts val="0"/>
              </a:spcBef>
              <a:buNone/>
              <a:defRPr/>
            </a:pPr>
            <a:r>
              <a:rPr lang="en-US" sz="2000" dirty="0"/>
              <a:t>      e.g. income, disability </a:t>
            </a:r>
          </a:p>
          <a:p>
            <a:pPr marL="0" indent="0">
              <a:spcBef>
                <a:spcPts val="0"/>
              </a:spcBef>
              <a:buNone/>
              <a:defRPr/>
            </a:pPr>
            <a:endParaRPr lang="en-US" sz="2000" dirty="0"/>
          </a:p>
          <a:p>
            <a:pPr>
              <a:spcBef>
                <a:spcPts val="0"/>
              </a:spcBef>
              <a:defRPr/>
            </a:pPr>
            <a:r>
              <a:rPr lang="en-US" sz="1800" b="1" dirty="0"/>
              <a:t>Is the response likely to be influenced by the design </a:t>
            </a:r>
            <a:r>
              <a:rPr lang="en-US" sz="1800" dirty="0"/>
              <a:t>of the response categories?  If so, then consider randomizing order and carefully consider which response categories to include/exclude.</a:t>
            </a:r>
          </a:p>
          <a:p>
            <a:pPr>
              <a:spcBef>
                <a:spcPts val="0"/>
              </a:spcBef>
              <a:defRPr/>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A8B88A-00CF-4F94-BA65-FE0CAECB6BA0}"/>
              </a:ext>
            </a:extLst>
          </p:cNvPr>
          <p:cNvSpPr>
            <a:spLocks noGrp="1"/>
          </p:cNvSpPr>
          <p:nvPr>
            <p:ph type="ctrTitle"/>
          </p:nvPr>
        </p:nvSpPr>
        <p:spPr>
          <a:xfrm>
            <a:off x="6817190" y="2721789"/>
            <a:ext cx="3618284" cy="1345720"/>
          </a:xfrm>
          <a:noFill/>
        </p:spPr>
        <p:txBody>
          <a:bodyPr anchor="ctr">
            <a:normAutofit/>
          </a:bodyPr>
          <a:lstStyle/>
          <a:p>
            <a:r>
              <a:rPr lang="en-US" sz="2800" dirty="0">
                <a:solidFill>
                  <a:srgbClr val="080808"/>
                </a:solidFill>
              </a:rPr>
              <a:t>Survey Design &amp; Ordering</a:t>
            </a:r>
          </a:p>
        </p:txBody>
      </p:sp>
      <p:sp>
        <p:nvSpPr>
          <p:cNvPr id="5" name="Subtitle 4">
            <a:extLst>
              <a:ext uri="{FF2B5EF4-FFF2-40B4-BE49-F238E27FC236}">
                <a16:creationId xmlns:a16="http://schemas.microsoft.com/office/drawing/2014/main" id="{3BFEE877-24D8-482B-98A4-ED0F8196910F}"/>
              </a:ext>
            </a:extLst>
          </p:cNvPr>
          <p:cNvSpPr>
            <a:spLocks noGrp="1"/>
          </p:cNvSpPr>
          <p:nvPr>
            <p:ph type="subTitle" idx="1"/>
          </p:nvPr>
        </p:nvSpPr>
        <p:spPr>
          <a:xfrm>
            <a:off x="7275860" y="4161701"/>
            <a:ext cx="2700944" cy="659993"/>
          </a:xfrm>
          <a:noFill/>
        </p:spPr>
        <p:txBody>
          <a:bodyPr>
            <a:normAutofit/>
          </a:bodyPr>
          <a:lstStyle/>
          <a:p>
            <a:endParaRPr lang="en-US" sz="1600">
              <a:solidFill>
                <a:srgbClr val="080808"/>
              </a:solidFill>
            </a:endParaRPr>
          </a:p>
        </p:txBody>
      </p:sp>
      <p:pic>
        <p:nvPicPr>
          <p:cNvPr id="9" name="Graphic 8" descr="Check List">
            <a:extLst>
              <a:ext uri="{FF2B5EF4-FFF2-40B4-BE49-F238E27FC236}">
                <a16:creationId xmlns:a16="http://schemas.microsoft.com/office/drawing/2014/main" id="{69E2F3C1-793B-4AA2-A8FB-6C35877EA8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21735" y="939973"/>
            <a:ext cx="4978053" cy="4978053"/>
          </a:xfrm>
          <a:prstGeom prst="rect">
            <a:avLst/>
          </a:prstGeom>
        </p:spPr>
      </p:pic>
    </p:spTree>
    <p:extLst>
      <p:ext uri="{BB962C8B-B14F-4D97-AF65-F5344CB8AC3E}">
        <p14:creationId xmlns:p14="http://schemas.microsoft.com/office/powerpoint/2010/main" val="33268900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5297762" y="329184"/>
            <a:ext cx="6251110" cy="1783080"/>
          </a:xfrm>
          <a:prstGeom prst="rect">
            <a:avLst/>
          </a:prstGeom>
        </p:spPr>
        <p:txBody>
          <a:bodyPr vert="horz" lIns="91440" tIns="45720" rIns="91440" bIns="45720" rtlCol="0" anchor="b">
            <a:normAutofit/>
          </a:bodyPr>
          <a:lstStyle/>
          <a:p>
            <a:pPr marL="12700"/>
            <a:r>
              <a:rPr lang="en-US" sz="5400" spc="-5"/>
              <a:t>La</a:t>
            </a:r>
            <a:r>
              <a:rPr lang="en-US" sz="5400" spc="-35"/>
              <a:t>y</a:t>
            </a:r>
            <a:r>
              <a:rPr lang="en-US" sz="5400" spc="-5"/>
              <a:t>out</a:t>
            </a:r>
          </a:p>
        </p:txBody>
      </p:sp>
      <p:pic>
        <p:nvPicPr>
          <p:cNvPr id="6" name="Picture 5" descr="Many question marks on black background">
            <a:extLst>
              <a:ext uri="{FF2B5EF4-FFF2-40B4-BE49-F238E27FC236}">
                <a16:creationId xmlns:a16="http://schemas.microsoft.com/office/drawing/2014/main" id="{752E2357-605B-4576-858D-36BA49295C65}"/>
              </a:ext>
            </a:extLst>
          </p:cNvPr>
          <p:cNvPicPr>
            <a:picLocks noChangeAspect="1"/>
          </p:cNvPicPr>
          <p:nvPr/>
        </p:nvPicPr>
        <p:blipFill rotWithShape="1">
          <a:blip r:embed="rId2"/>
          <a:srcRect l="58573" r="2" b="2"/>
          <a:stretch/>
        </p:blipFill>
        <p:spPr>
          <a:xfrm>
            <a:off x="1" y="10"/>
            <a:ext cx="4657344"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 name="object 2"/>
          <p:cNvSpPr txBox="1"/>
          <p:nvPr/>
        </p:nvSpPr>
        <p:spPr>
          <a:xfrm>
            <a:off x="5297762" y="2706624"/>
            <a:ext cx="6251110" cy="3483864"/>
          </a:xfrm>
          <a:prstGeom prst="rect">
            <a:avLst/>
          </a:prstGeom>
        </p:spPr>
        <p:txBody>
          <a:bodyPr vert="horz" lIns="91440" tIns="45720" rIns="91440" bIns="45720" rtlCol="0">
            <a:normAutofit/>
          </a:bodyPr>
          <a:lstStyle/>
          <a:p>
            <a:pPr marL="584200" indent="-228600">
              <a:lnSpc>
                <a:spcPct val="90000"/>
              </a:lnSpc>
              <a:spcBef>
                <a:spcPts val="925"/>
              </a:spcBef>
              <a:buFont typeface="Arial" panose="020B0604020202020204" pitchFamily="34" charset="0"/>
              <a:buChar char="•"/>
              <a:tabLst>
                <a:tab pos="355600" algn="l"/>
              </a:tabLst>
            </a:pPr>
            <a:r>
              <a:rPr lang="en-US" sz="2200" spc="-5" dirty="0">
                <a:latin typeface="Palatino Linotype" panose="02040502050505030304" pitchFamily="18" charset="0"/>
              </a:rPr>
              <a:t>Make</a:t>
            </a:r>
            <a:r>
              <a:rPr lang="en-US" sz="2200" spc="-10" dirty="0">
                <a:latin typeface="Palatino Linotype" panose="02040502050505030304" pitchFamily="18" charset="0"/>
              </a:rPr>
              <a:t> </a:t>
            </a:r>
            <a:r>
              <a:rPr lang="en-US" sz="2200" spc="-5" dirty="0">
                <a:latin typeface="Palatino Linotype" panose="02040502050505030304" pitchFamily="18" charset="0"/>
              </a:rPr>
              <a:t>it look clean</a:t>
            </a:r>
            <a:r>
              <a:rPr lang="en-US" sz="2200" spc="-20" dirty="0">
                <a:latin typeface="Palatino Linotype" panose="02040502050505030304" pitchFamily="18" charset="0"/>
              </a:rPr>
              <a:t> </a:t>
            </a:r>
            <a:r>
              <a:rPr lang="en-US" sz="2200" spc="-5" dirty="0">
                <a:latin typeface="Palatino Linotype" panose="02040502050505030304" pitchFamily="18" charset="0"/>
              </a:rPr>
              <a:t>and</a:t>
            </a:r>
            <a:r>
              <a:rPr lang="en-US" sz="2200" spc="-20" dirty="0">
                <a:latin typeface="Palatino Linotype" panose="02040502050505030304" pitchFamily="18" charset="0"/>
              </a:rPr>
              <a:t> </a:t>
            </a:r>
            <a:r>
              <a:rPr lang="en-US" sz="2200" spc="-5" dirty="0">
                <a:latin typeface="Palatino Linotype" panose="02040502050505030304" pitchFamily="18" charset="0"/>
              </a:rPr>
              <a:t>easy</a:t>
            </a:r>
            <a:endParaRPr lang="en-US" sz="2200" dirty="0">
              <a:latin typeface="Palatino Linotype" panose="02040502050505030304" pitchFamily="18" charset="0"/>
            </a:endParaRPr>
          </a:p>
          <a:p>
            <a:pPr marL="927100" lvl="1" indent="-228600">
              <a:lnSpc>
                <a:spcPct val="90000"/>
              </a:lnSpc>
              <a:spcBef>
                <a:spcPts val="660"/>
              </a:spcBef>
              <a:buFont typeface="Arial" panose="020B0604020202020204" pitchFamily="34" charset="0"/>
              <a:buChar char="•"/>
              <a:tabLst>
                <a:tab pos="868044" algn="l"/>
                <a:tab pos="868680" algn="l"/>
              </a:tabLst>
            </a:pPr>
            <a:r>
              <a:rPr lang="en-US" sz="2200" dirty="0">
                <a:latin typeface="Palatino Linotype" panose="02040502050505030304" pitchFamily="18" charset="0"/>
              </a:rPr>
              <a:t>Large</a:t>
            </a:r>
            <a:r>
              <a:rPr lang="en-US" sz="2200" spc="-10" dirty="0">
                <a:latin typeface="Palatino Linotype" panose="02040502050505030304" pitchFamily="18" charset="0"/>
              </a:rPr>
              <a:t> </a:t>
            </a:r>
            <a:r>
              <a:rPr lang="en-US" sz="2200" dirty="0">
                <a:latin typeface="Palatino Linotype" panose="02040502050505030304" pitchFamily="18" charset="0"/>
              </a:rPr>
              <a:t>size</a:t>
            </a:r>
            <a:r>
              <a:rPr lang="en-US" sz="2200" spc="-5" dirty="0">
                <a:latin typeface="Palatino Linotype" panose="02040502050505030304" pitchFamily="18" charset="0"/>
              </a:rPr>
              <a:t> (14 </a:t>
            </a:r>
            <a:r>
              <a:rPr lang="en-US" sz="2200" spc="-5" dirty="0" err="1">
                <a:latin typeface="Palatino Linotype" panose="02040502050505030304" pitchFamily="18" charset="0"/>
              </a:rPr>
              <a:t>pt</a:t>
            </a:r>
            <a:r>
              <a:rPr lang="en-US" sz="2200" spc="-5" dirty="0">
                <a:latin typeface="Palatino Linotype" panose="02040502050505030304" pitchFamily="18" charset="0"/>
              </a:rPr>
              <a:t>)</a:t>
            </a:r>
            <a:r>
              <a:rPr lang="en-US" sz="2200" spc="-15" dirty="0">
                <a:latin typeface="Palatino Linotype" panose="02040502050505030304" pitchFamily="18" charset="0"/>
              </a:rPr>
              <a:t> </a:t>
            </a:r>
            <a:r>
              <a:rPr lang="en-US" sz="2200" dirty="0">
                <a:latin typeface="Palatino Linotype" panose="02040502050505030304" pitchFamily="18" charset="0"/>
              </a:rPr>
              <a:t>and</a:t>
            </a:r>
            <a:r>
              <a:rPr lang="en-US" sz="2200" spc="-10" dirty="0">
                <a:latin typeface="Palatino Linotype" panose="02040502050505030304" pitchFamily="18" charset="0"/>
              </a:rPr>
              <a:t> </a:t>
            </a:r>
            <a:r>
              <a:rPr lang="en-US" sz="2200" dirty="0">
                <a:latin typeface="Palatino Linotype" panose="02040502050505030304" pitchFamily="18" charset="0"/>
              </a:rPr>
              <a:t>clear</a:t>
            </a:r>
            <a:r>
              <a:rPr lang="en-US" sz="2200" spc="-10" dirty="0">
                <a:latin typeface="Palatino Linotype" panose="02040502050505030304" pitchFamily="18" charset="0"/>
              </a:rPr>
              <a:t> </a:t>
            </a:r>
            <a:r>
              <a:rPr lang="en-US" sz="2200" spc="-5" dirty="0">
                <a:latin typeface="Palatino Linotype" panose="02040502050505030304" pitchFamily="18" charset="0"/>
              </a:rPr>
              <a:t>font</a:t>
            </a:r>
            <a:r>
              <a:rPr lang="en-US" sz="2200" spc="-10" dirty="0">
                <a:latin typeface="Palatino Linotype" panose="02040502050505030304" pitchFamily="18" charset="0"/>
              </a:rPr>
              <a:t> </a:t>
            </a:r>
            <a:r>
              <a:rPr lang="en-US" sz="2200" spc="-5" dirty="0">
                <a:latin typeface="Palatino Linotype" panose="02040502050505030304" pitchFamily="18" charset="0"/>
              </a:rPr>
              <a:t>type</a:t>
            </a:r>
            <a:endParaRPr lang="en-US" sz="2200" dirty="0">
              <a:latin typeface="Palatino Linotype" panose="02040502050505030304" pitchFamily="18" charset="0"/>
            </a:endParaRPr>
          </a:p>
          <a:p>
            <a:pPr marL="927100" lvl="1" indent="-228600">
              <a:lnSpc>
                <a:spcPct val="90000"/>
              </a:lnSpc>
              <a:spcBef>
                <a:spcPts val="640"/>
              </a:spcBef>
              <a:buFont typeface="Arial" panose="020B0604020202020204" pitchFamily="34" charset="0"/>
              <a:buChar char="•"/>
              <a:tabLst>
                <a:tab pos="868044" algn="l"/>
                <a:tab pos="868680" algn="l"/>
              </a:tabLst>
            </a:pPr>
            <a:r>
              <a:rPr lang="en-US" sz="2200" dirty="0">
                <a:latin typeface="Palatino Linotype" panose="02040502050505030304" pitchFamily="18" charset="0"/>
              </a:rPr>
              <a:t>Minimize</a:t>
            </a:r>
            <a:r>
              <a:rPr lang="en-US" sz="2200" spc="-20" dirty="0">
                <a:latin typeface="Palatino Linotype" panose="02040502050505030304" pitchFamily="18" charset="0"/>
              </a:rPr>
              <a:t> </a:t>
            </a:r>
            <a:r>
              <a:rPr lang="en-US" sz="2200" spc="5" dirty="0">
                <a:latin typeface="Palatino Linotype" panose="02040502050505030304" pitchFamily="18" charset="0"/>
              </a:rPr>
              <a:t>number</a:t>
            </a:r>
            <a:r>
              <a:rPr lang="en-US" sz="2200" spc="-30" dirty="0">
                <a:latin typeface="Palatino Linotype" panose="02040502050505030304" pitchFamily="18" charset="0"/>
              </a:rPr>
              <a:t> </a:t>
            </a:r>
            <a:r>
              <a:rPr lang="en-US" sz="2200" dirty="0">
                <a:latin typeface="Palatino Linotype" panose="02040502050505030304" pitchFamily="18" charset="0"/>
              </a:rPr>
              <a:t>of</a:t>
            </a:r>
            <a:r>
              <a:rPr lang="en-US" sz="2200" spc="-25" dirty="0">
                <a:latin typeface="Palatino Linotype" panose="02040502050505030304" pitchFamily="18" charset="0"/>
              </a:rPr>
              <a:t> </a:t>
            </a:r>
            <a:r>
              <a:rPr lang="en-US" sz="2200" dirty="0">
                <a:latin typeface="Palatino Linotype" panose="02040502050505030304" pitchFamily="18" charset="0"/>
              </a:rPr>
              <a:t>pages &amp; questions</a:t>
            </a:r>
          </a:p>
          <a:p>
            <a:pPr marL="927100" lvl="1" indent="-228600">
              <a:lnSpc>
                <a:spcPct val="90000"/>
              </a:lnSpc>
              <a:spcBef>
                <a:spcPts val="650"/>
              </a:spcBef>
              <a:buFont typeface="Arial" panose="020B0604020202020204" pitchFamily="34" charset="0"/>
              <a:buChar char="•"/>
              <a:tabLst>
                <a:tab pos="868044" algn="l"/>
                <a:tab pos="868680" algn="l"/>
              </a:tabLst>
            </a:pPr>
            <a:r>
              <a:rPr lang="en-US" sz="2200" dirty="0">
                <a:latin typeface="Palatino Linotype" panose="02040502050505030304" pitchFamily="18" charset="0"/>
              </a:rPr>
              <a:t>Logical</a:t>
            </a:r>
            <a:r>
              <a:rPr lang="en-US" sz="2200" spc="-50" dirty="0">
                <a:latin typeface="Palatino Linotype" panose="02040502050505030304" pitchFamily="18" charset="0"/>
              </a:rPr>
              <a:t> </a:t>
            </a:r>
            <a:r>
              <a:rPr lang="en-US" sz="2200" spc="-5" dirty="0">
                <a:latin typeface="Palatino Linotype" panose="02040502050505030304" pitchFamily="18" charset="0"/>
              </a:rPr>
              <a:t>flow/order</a:t>
            </a:r>
            <a:endParaRPr lang="en-US" sz="2200" dirty="0">
              <a:latin typeface="Palatino Linotype" panose="02040502050505030304" pitchFamily="18" charset="0"/>
            </a:endParaRPr>
          </a:p>
          <a:p>
            <a:pPr marL="927100" lvl="1" indent="-228600">
              <a:lnSpc>
                <a:spcPct val="90000"/>
              </a:lnSpc>
              <a:spcBef>
                <a:spcPts val="575"/>
              </a:spcBef>
              <a:buFont typeface="Arial" panose="020B0604020202020204" pitchFamily="34" charset="0"/>
              <a:buChar char="•"/>
              <a:tabLst>
                <a:tab pos="755650" algn="l"/>
              </a:tabLst>
            </a:pPr>
            <a:r>
              <a:rPr lang="en-US" sz="2200" spc="-5" dirty="0">
                <a:latin typeface="Palatino Linotype" panose="02040502050505030304" pitchFamily="18" charset="0"/>
              </a:rPr>
              <a:t>Provide clear, easy-to-read instructions</a:t>
            </a:r>
            <a:endParaRPr lang="en-US" sz="2200" dirty="0">
              <a:latin typeface="Palatino Linotype" panose="02040502050505030304" pitchFamily="18" charset="0"/>
            </a:endParaRPr>
          </a:p>
          <a:p>
            <a:pPr marL="469900" indent="-228600">
              <a:lnSpc>
                <a:spcPct val="90000"/>
              </a:lnSpc>
              <a:spcBef>
                <a:spcPts val="575"/>
              </a:spcBef>
              <a:buFont typeface="Arial" panose="020B0604020202020204" pitchFamily="34" charset="0"/>
              <a:buChar char="•"/>
              <a:tabLst>
                <a:tab pos="755650" algn="l"/>
              </a:tabLst>
            </a:pPr>
            <a:r>
              <a:rPr lang="en-US" sz="2200" dirty="0">
                <a:latin typeface="Palatino Linotype" panose="02040502050505030304" pitchFamily="18" charset="0"/>
              </a:rPr>
              <a:t>Allow space for feedback at the end of the survey &amp; say TY!</a:t>
            </a:r>
          </a:p>
        </p:txBody>
      </p:sp>
      <p:sp>
        <p:nvSpPr>
          <p:cNvPr id="4" name="object 4"/>
          <p:cNvSpPr txBox="1">
            <a:spLocks noGrp="1"/>
          </p:cNvSpPr>
          <p:nvPr>
            <p:ph type="sldNum" sz="quarter" idx="7"/>
          </p:nvPr>
        </p:nvSpPr>
        <p:spPr>
          <a:xfrm>
            <a:off x="10052978" y="6356350"/>
            <a:ext cx="1300821"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2600" b="1" i="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defRPr/>
            </a:pPr>
            <a:fld id="{81D60167-4931-47E6-BA6A-407CBD079E47}" type="slidenum">
              <a:rPr lang="en-US" sz="1200" b="0" smtClean="0">
                <a:solidFill>
                  <a:prstClr val="black">
                    <a:tint val="75000"/>
                  </a:prstClr>
                </a:solidFill>
                <a:latin typeface="Palatino Linotype" panose="02040502050505030304" pitchFamily="18" charset="0"/>
                <a:cs typeface="+mn-cs"/>
              </a:rPr>
              <a:pPr algn="r">
                <a:spcAft>
                  <a:spcPts val="600"/>
                </a:spcAft>
                <a:defRPr/>
              </a:pPr>
              <a:t>14</a:t>
            </a:fld>
            <a:endParaRPr lang="en-US" sz="1200" b="0" dirty="0">
              <a:solidFill>
                <a:prstClr val="black">
                  <a:tint val="75000"/>
                </a:prstClr>
              </a:solidFill>
              <a:latin typeface="Palatino Linotype" panose="02040502050505030304" pitchFamily="18" charset="0"/>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643467" y="321734"/>
            <a:ext cx="10905066" cy="1135737"/>
          </a:xfrm>
          <a:prstGeom prst="rect">
            <a:avLst/>
          </a:prstGeom>
        </p:spPr>
        <p:txBody>
          <a:bodyPr vert="horz" lIns="91440" tIns="45720" rIns="91440" bIns="45720" rtlCol="0" anchor="ctr">
            <a:normAutofit/>
          </a:bodyPr>
          <a:lstStyle/>
          <a:p>
            <a:pPr marL="12700"/>
            <a:r>
              <a:rPr lang="en-US" sz="3600" kern="1200" spc="-5" dirty="0">
                <a:solidFill>
                  <a:schemeClr val="tx1"/>
                </a:solidFill>
              </a:rPr>
              <a:t>Order,</a:t>
            </a:r>
            <a:r>
              <a:rPr lang="en-US" sz="3600" kern="1200" spc="-15" dirty="0">
                <a:solidFill>
                  <a:schemeClr val="tx1"/>
                </a:solidFill>
              </a:rPr>
              <a:t> </a:t>
            </a:r>
            <a:r>
              <a:rPr lang="en-US" sz="3600" kern="1200" spc="-5" dirty="0">
                <a:solidFill>
                  <a:schemeClr val="tx1"/>
                </a:solidFill>
              </a:rPr>
              <a:t>flow</a:t>
            </a:r>
            <a:r>
              <a:rPr lang="en-US" sz="3600" kern="1200" dirty="0">
                <a:solidFill>
                  <a:schemeClr val="tx1"/>
                </a:solidFill>
              </a:rPr>
              <a:t> </a:t>
            </a:r>
            <a:r>
              <a:rPr lang="en-US" sz="3600" kern="1200" spc="-5" dirty="0">
                <a:solidFill>
                  <a:schemeClr val="tx1"/>
                </a:solidFill>
              </a:rPr>
              <a:t>and</a:t>
            </a:r>
            <a:r>
              <a:rPr lang="en-US" sz="3600" kern="1200" spc="-15" dirty="0">
                <a:solidFill>
                  <a:schemeClr val="tx1"/>
                </a:solidFill>
              </a:rPr>
              <a:t> </a:t>
            </a:r>
            <a:r>
              <a:rPr lang="en-US" sz="3600" kern="1200" spc="-10" dirty="0">
                <a:solidFill>
                  <a:schemeClr val="tx1"/>
                </a:solidFill>
              </a:rPr>
              <a:t>structure</a:t>
            </a:r>
          </a:p>
        </p:txBody>
      </p:sp>
      <p:sp>
        <p:nvSpPr>
          <p:cNvPr id="2" name="object 2"/>
          <p:cNvSpPr txBox="1"/>
          <p:nvPr/>
        </p:nvSpPr>
        <p:spPr>
          <a:xfrm>
            <a:off x="643469" y="1782981"/>
            <a:ext cx="5890066" cy="4393982"/>
          </a:xfrm>
          <a:prstGeom prst="rect">
            <a:avLst/>
          </a:prstGeom>
        </p:spPr>
        <p:txBody>
          <a:bodyPr vert="horz" lIns="91440" tIns="45720" rIns="91440" bIns="45720" rtlCol="0">
            <a:normAutofit/>
          </a:bodyPr>
          <a:lstStyle/>
          <a:p>
            <a:pPr marL="584200" indent="-228600">
              <a:lnSpc>
                <a:spcPct val="90000"/>
              </a:lnSpc>
              <a:spcBef>
                <a:spcPts val="800"/>
              </a:spcBef>
              <a:buFont typeface="Arial" panose="020B0604020202020204" pitchFamily="34" charset="0"/>
              <a:buChar char="•"/>
              <a:tabLst>
                <a:tab pos="355600" algn="l"/>
              </a:tabLst>
            </a:pPr>
            <a:r>
              <a:rPr lang="en-US" sz="2400" spc="-10" dirty="0">
                <a:latin typeface="Palatino Linotype" panose="02040502050505030304" pitchFamily="18" charset="0"/>
              </a:rPr>
              <a:t>Start</a:t>
            </a:r>
            <a:r>
              <a:rPr lang="en-US" sz="2400" spc="-25" dirty="0">
                <a:latin typeface="Palatino Linotype" panose="02040502050505030304" pitchFamily="18" charset="0"/>
              </a:rPr>
              <a:t> </a:t>
            </a:r>
            <a:r>
              <a:rPr lang="en-US" sz="2400" spc="-10" dirty="0">
                <a:latin typeface="Palatino Linotype" panose="02040502050505030304" pitchFamily="18" charset="0"/>
              </a:rPr>
              <a:t>gently;</a:t>
            </a:r>
            <a:r>
              <a:rPr lang="en-US" sz="2400" spc="-25" dirty="0">
                <a:latin typeface="Palatino Linotype" panose="02040502050505030304" pitchFamily="18" charset="0"/>
              </a:rPr>
              <a:t> </a:t>
            </a:r>
            <a:r>
              <a:rPr lang="en-US" sz="2400" spc="-5" dirty="0">
                <a:latin typeface="Palatino Linotype" panose="02040502050505030304" pitchFamily="18" charset="0"/>
              </a:rPr>
              <a:t>ease</a:t>
            </a:r>
            <a:r>
              <a:rPr lang="en-US" sz="2400" spc="-10" dirty="0">
                <a:latin typeface="Palatino Linotype" panose="02040502050505030304" pitchFamily="18" charset="0"/>
              </a:rPr>
              <a:t> </a:t>
            </a:r>
            <a:r>
              <a:rPr lang="en-US" sz="2400" spc="-5" dirty="0">
                <a:latin typeface="Palatino Linotype" panose="02040502050505030304" pitchFamily="18" charset="0"/>
              </a:rPr>
              <a:t>respondent</a:t>
            </a:r>
            <a:r>
              <a:rPr lang="en-US" sz="2400" spc="-10" dirty="0">
                <a:latin typeface="Palatino Linotype" panose="02040502050505030304" pitchFamily="18" charset="0"/>
              </a:rPr>
              <a:t> </a:t>
            </a:r>
            <a:r>
              <a:rPr lang="en-US" sz="2400" spc="-5" dirty="0">
                <a:latin typeface="Palatino Linotype" panose="02040502050505030304" pitchFamily="18" charset="0"/>
              </a:rPr>
              <a:t>in</a:t>
            </a:r>
            <a:endParaRPr lang="en-US" sz="2400" dirty="0">
              <a:latin typeface="Palatino Linotype" panose="02040502050505030304" pitchFamily="18" charset="0"/>
            </a:endParaRPr>
          </a:p>
          <a:p>
            <a:pPr marL="584200" indent="-228600">
              <a:lnSpc>
                <a:spcPct val="90000"/>
              </a:lnSpc>
              <a:spcBef>
                <a:spcPts val="700"/>
              </a:spcBef>
              <a:buFont typeface="Arial" panose="020B0604020202020204" pitchFamily="34" charset="0"/>
              <a:buChar char="•"/>
              <a:tabLst>
                <a:tab pos="355600" algn="l"/>
              </a:tabLst>
            </a:pPr>
            <a:r>
              <a:rPr lang="en-US" sz="2400" spc="-5" dirty="0">
                <a:latin typeface="Palatino Linotype" panose="02040502050505030304" pitchFamily="18" charset="0"/>
              </a:rPr>
              <a:t>Group</a:t>
            </a:r>
            <a:r>
              <a:rPr lang="en-US" sz="2400" spc="-15" dirty="0">
                <a:latin typeface="Palatino Linotype" panose="02040502050505030304" pitchFamily="18" charset="0"/>
              </a:rPr>
              <a:t> </a:t>
            </a:r>
            <a:r>
              <a:rPr lang="en-US" sz="2400" spc="-5" dirty="0">
                <a:latin typeface="Palatino Linotype" panose="02040502050505030304" pitchFamily="18" charset="0"/>
              </a:rPr>
              <a:t>similar</a:t>
            </a:r>
            <a:r>
              <a:rPr lang="en-US" sz="2400" spc="-10" dirty="0">
                <a:latin typeface="Palatino Linotype" panose="02040502050505030304" pitchFamily="18" charset="0"/>
              </a:rPr>
              <a:t> </a:t>
            </a:r>
            <a:r>
              <a:rPr lang="en-US" sz="2400" spc="-5" dirty="0">
                <a:latin typeface="Palatino Linotype" panose="02040502050505030304" pitchFamily="18" charset="0"/>
              </a:rPr>
              <a:t>questions</a:t>
            </a:r>
            <a:r>
              <a:rPr lang="en-US" sz="2400" spc="-25" dirty="0">
                <a:latin typeface="Palatino Linotype" panose="02040502050505030304" pitchFamily="18" charset="0"/>
              </a:rPr>
              <a:t> </a:t>
            </a:r>
            <a:r>
              <a:rPr lang="en-US" sz="2400" spc="-5" dirty="0">
                <a:latin typeface="Palatino Linotype" panose="02040502050505030304" pitchFamily="18" charset="0"/>
              </a:rPr>
              <a:t>together &amp; provide transitions between sections</a:t>
            </a:r>
            <a:endParaRPr lang="en-US" sz="2400" dirty="0">
              <a:latin typeface="Palatino Linotype" panose="02040502050505030304" pitchFamily="18" charset="0"/>
            </a:endParaRPr>
          </a:p>
          <a:p>
            <a:pPr marL="584200" indent="-228600">
              <a:lnSpc>
                <a:spcPct val="90000"/>
              </a:lnSpc>
              <a:spcBef>
                <a:spcPts val="710"/>
              </a:spcBef>
              <a:buFont typeface="Arial" panose="020B0604020202020204" pitchFamily="34" charset="0"/>
              <a:buChar char="•"/>
              <a:tabLst>
                <a:tab pos="355600" algn="l"/>
              </a:tabLst>
            </a:pPr>
            <a:r>
              <a:rPr lang="en-US" sz="2400" dirty="0">
                <a:latin typeface="Palatino Linotype" panose="02040502050505030304" pitchFamily="18" charset="0"/>
              </a:rPr>
              <a:t>Consider</a:t>
            </a:r>
            <a:r>
              <a:rPr lang="en-US" sz="2400" spc="-40" dirty="0">
                <a:latin typeface="Palatino Linotype" panose="02040502050505030304" pitchFamily="18" charset="0"/>
              </a:rPr>
              <a:t> </a:t>
            </a:r>
            <a:r>
              <a:rPr lang="en-US" sz="2400" spc="-5" dirty="0">
                <a:latin typeface="Palatino Linotype" panose="02040502050505030304" pitchFamily="18" charset="0"/>
              </a:rPr>
              <a:t>order</a:t>
            </a:r>
            <a:r>
              <a:rPr lang="en-US" sz="2400" spc="-25" dirty="0">
                <a:latin typeface="Palatino Linotype" panose="02040502050505030304" pitchFamily="18" charset="0"/>
              </a:rPr>
              <a:t> </a:t>
            </a:r>
            <a:r>
              <a:rPr lang="en-US" sz="2400" spc="-5" dirty="0">
                <a:latin typeface="Palatino Linotype" panose="02040502050505030304" pitchFamily="18" charset="0"/>
              </a:rPr>
              <a:t>effects:</a:t>
            </a:r>
            <a:endParaRPr lang="en-US" sz="2400" dirty="0">
              <a:latin typeface="Palatino Linotype" panose="02040502050505030304" pitchFamily="18" charset="0"/>
            </a:endParaRPr>
          </a:p>
          <a:p>
            <a:pPr marL="755650" marR="681990" lvl="1" indent="-228600">
              <a:lnSpc>
                <a:spcPct val="90000"/>
              </a:lnSpc>
              <a:spcBef>
                <a:spcPts val="975"/>
              </a:spcBef>
              <a:buFont typeface="Arial" panose="020B0604020202020204" pitchFamily="34" charset="0"/>
              <a:buChar char="•"/>
              <a:tabLst>
                <a:tab pos="868044" algn="l"/>
                <a:tab pos="868680" algn="l"/>
              </a:tabLst>
            </a:pPr>
            <a:r>
              <a:rPr lang="en-US" sz="2400" dirty="0">
                <a:latin typeface="Palatino Linotype" panose="02040502050505030304" pitchFamily="18" charset="0"/>
              </a:rPr>
              <a:t>	</a:t>
            </a:r>
            <a:r>
              <a:rPr lang="en-US" sz="2400" spc="-5" dirty="0">
                <a:latin typeface="Palatino Linotype" panose="02040502050505030304" pitchFamily="18" charset="0"/>
              </a:rPr>
              <a:t>Fatigue—hardest tasks may not be best at the end</a:t>
            </a:r>
            <a:endParaRPr lang="en-US" sz="2400" dirty="0">
              <a:latin typeface="Palatino Linotype" panose="02040502050505030304" pitchFamily="18" charset="0"/>
            </a:endParaRPr>
          </a:p>
          <a:p>
            <a:pPr marL="755650" marR="5080" lvl="1" indent="-228600">
              <a:lnSpc>
                <a:spcPct val="90000"/>
              </a:lnSpc>
              <a:spcBef>
                <a:spcPts val="985"/>
              </a:spcBef>
              <a:buFont typeface="Arial" panose="020B0604020202020204" pitchFamily="34" charset="0"/>
              <a:buChar char="•"/>
              <a:tabLst>
                <a:tab pos="868044" algn="l"/>
                <a:tab pos="868680" algn="l"/>
              </a:tabLst>
            </a:pPr>
            <a:r>
              <a:rPr lang="en-US" sz="2400" dirty="0">
                <a:latin typeface="Palatino Linotype" panose="02040502050505030304" pitchFamily="18" charset="0"/>
              </a:rPr>
              <a:t>	Priming—Will their answers to prior questions influence later questions?</a:t>
            </a:r>
          </a:p>
          <a:p>
            <a:pPr marL="1212850" marR="5080" lvl="2" indent="-228600">
              <a:lnSpc>
                <a:spcPct val="90000"/>
              </a:lnSpc>
              <a:spcBef>
                <a:spcPts val="985"/>
              </a:spcBef>
              <a:buFont typeface="Arial" panose="020B0604020202020204" pitchFamily="34" charset="0"/>
              <a:buChar char="•"/>
              <a:tabLst>
                <a:tab pos="868044" algn="l"/>
                <a:tab pos="868680" algn="l"/>
              </a:tabLst>
            </a:pPr>
            <a:r>
              <a:rPr lang="en-US" sz="2400" dirty="0">
                <a:latin typeface="Palatino Linotype" panose="02040502050505030304" pitchFamily="18" charset="0"/>
              </a:rPr>
              <a:t>Ex: COVID-19 fear in ventilator conjoint </a:t>
            </a:r>
          </a:p>
        </p:txBody>
      </p:sp>
      <p:pic>
        <p:nvPicPr>
          <p:cNvPr id="8" name="Graphic 7" descr="Group Brainstorm">
            <a:extLst>
              <a:ext uri="{FF2B5EF4-FFF2-40B4-BE49-F238E27FC236}">
                <a16:creationId xmlns:a16="http://schemas.microsoft.com/office/drawing/2014/main" id="{A87DD210-C0D8-4AE6-A691-7BF66373C92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40980" y="1782981"/>
            <a:ext cx="4361892" cy="4361892"/>
          </a:xfrm>
          <a:prstGeom prst="rect">
            <a:avLst/>
          </a:prstGeom>
        </p:spPr>
      </p:pic>
      <p:sp>
        <p:nvSpPr>
          <p:cNvPr id="4" name="object 4"/>
          <p:cNvSpPr txBox="1">
            <a:spLocks noGrp="1"/>
          </p:cNvSpPr>
          <p:nvPr>
            <p:ph type="sldNum" sz="quarter" idx="7"/>
          </p:nvPr>
        </p:nvSpPr>
        <p:spPr>
          <a:xfrm>
            <a:off x="8805333" y="6356350"/>
            <a:ext cx="2743200"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2600" b="1" i="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spcAft>
                <a:spcPts val="600"/>
              </a:spcAft>
            </a:pPr>
            <a:fld id="{81D60167-4931-47E6-BA6A-407CBD079E47}" type="slidenum">
              <a:rPr lang="en-US" sz="1200" smtClean="0">
                <a:solidFill>
                  <a:schemeClr val="tx1">
                    <a:tint val="75000"/>
                  </a:schemeClr>
                </a:solidFill>
                <a:latin typeface="Palatino Linotype" panose="02040502050505030304" pitchFamily="18" charset="0"/>
                <a:cs typeface="+mn-cs"/>
              </a:rPr>
              <a:pPr algn="r">
                <a:spcAft>
                  <a:spcPts val="600"/>
                </a:spcAft>
              </a:pPr>
              <a:t>15</a:t>
            </a:fld>
            <a:endParaRPr lang="en-US" sz="1200" dirty="0">
              <a:solidFill>
                <a:schemeClr val="tx1">
                  <a:tint val="75000"/>
                </a:schemeClr>
              </a:solidFill>
              <a:latin typeface="Palatino Linotype" panose="02040502050505030304" pitchFamily="18" charset="0"/>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3BFEE877-24D8-482B-98A4-ED0F8196910F}"/>
              </a:ext>
            </a:extLst>
          </p:cNvPr>
          <p:cNvSpPr>
            <a:spLocks noGrp="1"/>
          </p:cNvSpPr>
          <p:nvPr>
            <p:ph type="subTitle" idx="1"/>
          </p:nvPr>
        </p:nvSpPr>
        <p:spPr>
          <a:xfrm>
            <a:off x="1991745" y="4557900"/>
            <a:ext cx="2442690" cy="915772"/>
          </a:xfrm>
          <a:noFill/>
        </p:spPr>
        <p:txBody>
          <a:bodyPr>
            <a:normAutofit/>
          </a:bodyPr>
          <a:lstStyle/>
          <a:p>
            <a:endParaRPr lang="en-US" sz="2000">
              <a:solidFill>
                <a:srgbClr val="080808"/>
              </a:solidFill>
            </a:endParaRPr>
          </a:p>
        </p:txBody>
      </p:sp>
      <p:sp>
        <p:nvSpPr>
          <p:cNvPr id="4" name="Title 3">
            <a:extLst>
              <a:ext uri="{FF2B5EF4-FFF2-40B4-BE49-F238E27FC236}">
                <a16:creationId xmlns:a16="http://schemas.microsoft.com/office/drawing/2014/main" id="{3FA8B88A-00CF-4F94-BA65-FE0CAECB6BA0}"/>
              </a:ext>
            </a:extLst>
          </p:cNvPr>
          <p:cNvSpPr>
            <a:spLocks noGrp="1"/>
          </p:cNvSpPr>
          <p:nvPr>
            <p:ph type="ctrTitle"/>
          </p:nvPr>
        </p:nvSpPr>
        <p:spPr>
          <a:xfrm>
            <a:off x="1116701" y="2452526"/>
            <a:ext cx="4248318" cy="1952947"/>
          </a:xfrm>
          <a:noFill/>
        </p:spPr>
        <p:txBody>
          <a:bodyPr anchor="ctr">
            <a:normAutofit/>
          </a:bodyPr>
          <a:lstStyle/>
          <a:p>
            <a:r>
              <a:rPr lang="en-US" sz="3600">
                <a:solidFill>
                  <a:srgbClr val="080808"/>
                </a:solidFill>
              </a:rPr>
              <a:t>Survey Implementation</a:t>
            </a:r>
          </a:p>
        </p:txBody>
      </p:sp>
      <p:pic>
        <p:nvPicPr>
          <p:cNvPr id="9" name="Graphic 8" descr="Check List">
            <a:extLst>
              <a:ext uri="{FF2B5EF4-FFF2-40B4-BE49-F238E27FC236}">
                <a16:creationId xmlns:a16="http://schemas.microsoft.com/office/drawing/2014/main" id="{69E2F3C1-793B-4AA2-A8FB-6C35877EA8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90200" y="1138967"/>
            <a:ext cx="4580065" cy="4580065"/>
          </a:xfrm>
          <a:prstGeom prst="rect">
            <a:avLst/>
          </a:prstGeom>
        </p:spPr>
      </p:pic>
    </p:spTree>
    <p:extLst>
      <p:ext uri="{BB962C8B-B14F-4D97-AF65-F5344CB8AC3E}">
        <p14:creationId xmlns:p14="http://schemas.microsoft.com/office/powerpoint/2010/main" val="3158716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00E06-ED8C-45B0-901C-184D721FE320}"/>
              </a:ext>
            </a:extLst>
          </p:cNvPr>
          <p:cNvSpPr>
            <a:spLocks noGrp="1"/>
          </p:cNvSpPr>
          <p:nvPr>
            <p:ph type="title"/>
          </p:nvPr>
        </p:nvSpPr>
        <p:spPr/>
        <p:txBody>
          <a:bodyPr/>
          <a:lstStyle/>
          <a:p>
            <a:r>
              <a:rPr lang="en-US" dirty="0"/>
              <a:t>Best Practices for Implementation</a:t>
            </a:r>
          </a:p>
        </p:txBody>
      </p:sp>
      <p:sp>
        <p:nvSpPr>
          <p:cNvPr id="3" name="Content Placeholder 2">
            <a:extLst>
              <a:ext uri="{FF2B5EF4-FFF2-40B4-BE49-F238E27FC236}">
                <a16:creationId xmlns:a16="http://schemas.microsoft.com/office/drawing/2014/main" id="{3785B20B-D514-42D1-8B0D-C0C4FAC5CC37}"/>
              </a:ext>
            </a:extLst>
          </p:cNvPr>
          <p:cNvSpPr>
            <a:spLocks noGrp="1"/>
          </p:cNvSpPr>
          <p:nvPr>
            <p:ph idx="1"/>
          </p:nvPr>
        </p:nvSpPr>
        <p:spPr/>
        <p:txBody>
          <a:bodyPr>
            <a:normAutofit/>
          </a:bodyPr>
          <a:lstStyle/>
          <a:p>
            <a:pPr>
              <a:lnSpc>
                <a:spcPct val="110000"/>
              </a:lnSpc>
            </a:pPr>
            <a:r>
              <a:rPr lang="en-US" sz="2600" dirty="0"/>
              <a:t>The key to increasing response rates and completeness are: </a:t>
            </a:r>
          </a:p>
          <a:p>
            <a:pPr lvl="1">
              <a:lnSpc>
                <a:spcPct val="110000"/>
              </a:lnSpc>
              <a:buFontTx/>
              <a:buChar char="-"/>
            </a:pPr>
            <a:r>
              <a:rPr lang="en-US" sz="2200" dirty="0"/>
              <a:t>User-friendly questionnaires for self-administered survey</a:t>
            </a:r>
          </a:p>
          <a:p>
            <a:pPr lvl="1">
              <a:lnSpc>
                <a:spcPct val="110000"/>
              </a:lnSpc>
              <a:buFontTx/>
              <a:buChar char="-"/>
            </a:pPr>
            <a:r>
              <a:rPr lang="en-US" sz="2200" dirty="0"/>
              <a:t>Trained interviewers for interview surveys</a:t>
            </a:r>
          </a:p>
          <a:p>
            <a:pPr lvl="1">
              <a:lnSpc>
                <a:spcPct val="110000"/>
              </a:lnSpc>
              <a:buFontTx/>
              <a:buChar char="-"/>
            </a:pPr>
            <a:r>
              <a:rPr lang="en-US" sz="2200" dirty="0"/>
              <a:t>Multiple follow-ups with varying appearance and content </a:t>
            </a:r>
          </a:p>
          <a:p>
            <a:pPr lvl="1">
              <a:lnSpc>
                <a:spcPct val="110000"/>
              </a:lnSpc>
              <a:buFontTx/>
              <a:buChar char="-"/>
            </a:pPr>
            <a:r>
              <a:rPr lang="en-US" sz="2200" dirty="0"/>
              <a:t>Personalizing the letters &amp; including action steps</a:t>
            </a:r>
          </a:p>
          <a:p>
            <a:pPr lvl="1">
              <a:lnSpc>
                <a:spcPct val="110000"/>
              </a:lnSpc>
              <a:buFontTx/>
              <a:buChar char="-"/>
            </a:pPr>
            <a:r>
              <a:rPr lang="en-US" sz="2200" dirty="0"/>
              <a:t>Creating social obligations, such as incentives and stamped envelopes</a:t>
            </a:r>
          </a:p>
          <a:p>
            <a:pPr marL="457200" lvl="1" indent="0">
              <a:lnSpc>
                <a:spcPct val="110000"/>
              </a:lnSpc>
              <a:buNone/>
            </a:pPr>
            <a:endParaRPr lang="en-US" sz="2200" dirty="0"/>
          </a:p>
          <a:p>
            <a:pPr>
              <a:buFontTx/>
              <a:buChar char="-"/>
            </a:pPr>
            <a:r>
              <a:rPr lang="en-US" sz="2800" dirty="0"/>
              <a:t>Steps: 1) Pretesting/Pilot Survey 2) Distributing the survey 3) Follow-up 4) Evaluating your sample</a:t>
            </a:r>
          </a:p>
          <a:p>
            <a:endParaRPr lang="en-US" dirty="0"/>
          </a:p>
        </p:txBody>
      </p:sp>
    </p:spTree>
    <p:extLst>
      <p:ext uri="{BB962C8B-B14F-4D97-AF65-F5344CB8AC3E}">
        <p14:creationId xmlns:p14="http://schemas.microsoft.com/office/powerpoint/2010/main" val="3842659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sldNum" sz="quarter" idx="7"/>
          </p:nvPr>
        </p:nvSpPr>
        <p:spPr>
          <a:xfrm>
            <a:off x="402492" y="6356350"/>
            <a:ext cx="1852112" cy="365125"/>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2600" b="1" i="0" kern="1200">
                <a:solidFill>
                  <a:schemeClr val="bg1"/>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fld id="{81D60167-4931-47E6-BA6A-407CBD079E47}" type="slidenum">
              <a:rPr lang="en-US" sz="1200" smtClean="0">
                <a:solidFill>
                  <a:schemeClr val="tx1">
                    <a:tint val="75000"/>
                  </a:schemeClr>
                </a:solidFill>
                <a:latin typeface="Palatino Linotype" panose="02040502050505030304" pitchFamily="18" charset="0"/>
                <a:cs typeface="+mn-cs"/>
              </a:rPr>
              <a:pPr>
                <a:spcAft>
                  <a:spcPts val="600"/>
                </a:spcAft>
              </a:pPr>
              <a:t>2</a:t>
            </a:fld>
            <a:endParaRPr lang="en-US" sz="1200" dirty="0">
              <a:solidFill>
                <a:schemeClr val="tx1">
                  <a:tint val="75000"/>
                </a:schemeClr>
              </a:solidFill>
              <a:latin typeface="Palatino Linotype" panose="02040502050505030304" pitchFamily="18" charset="0"/>
              <a:cs typeface="+mn-cs"/>
            </a:endParaRPr>
          </a:p>
        </p:txBody>
      </p:sp>
      <p:sp>
        <p:nvSpPr>
          <p:cNvPr id="2" name="object 2"/>
          <p:cNvSpPr txBox="1">
            <a:spLocks noGrp="1"/>
          </p:cNvSpPr>
          <p:nvPr>
            <p:ph type="title"/>
          </p:nvPr>
        </p:nvSpPr>
        <p:spPr>
          <a:xfrm>
            <a:off x="1116701" y="2452526"/>
            <a:ext cx="4248318" cy="1952947"/>
          </a:xfrm>
          <a:prstGeom prst="rect">
            <a:avLst/>
          </a:prstGeom>
          <a:noFill/>
        </p:spPr>
        <p:txBody>
          <a:bodyPr vert="horz" lIns="91440" tIns="45720" rIns="91440" bIns="45720" rtlCol="0" anchor="ctr">
            <a:normAutofit/>
          </a:bodyPr>
          <a:lstStyle/>
          <a:p>
            <a:pPr marL="215900" marR="5080" indent="-203200" algn="ctr"/>
            <a:r>
              <a:rPr lang="en-US" sz="3600" kern="1200" spc="-5" dirty="0">
                <a:solidFill>
                  <a:srgbClr val="080808"/>
                </a:solidFill>
                <a:effectLst>
                  <a:outerShdw blurRad="38100" dist="38100" dir="2700000" algn="tl">
                    <a:srgbClr val="000000">
                      <a:alpha val="43137"/>
                    </a:srgbClr>
                  </a:outerShdw>
                </a:effectLst>
              </a:rPr>
              <a:t>How</a:t>
            </a:r>
            <a:r>
              <a:rPr lang="en-US" sz="3600" kern="1200" spc="-25" dirty="0">
                <a:solidFill>
                  <a:srgbClr val="080808"/>
                </a:solidFill>
                <a:effectLst>
                  <a:outerShdw blurRad="38100" dist="38100" dir="2700000" algn="tl">
                    <a:srgbClr val="000000">
                      <a:alpha val="43137"/>
                    </a:srgbClr>
                  </a:outerShdw>
                </a:effectLst>
              </a:rPr>
              <a:t> </a:t>
            </a:r>
            <a:r>
              <a:rPr lang="en-US" sz="3600" kern="1200" spc="-5" dirty="0">
                <a:solidFill>
                  <a:srgbClr val="080808"/>
                </a:solidFill>
                <a:effectLst>
                  <a:outerShdw blurRad="38100" dist="38100" dir="2700000" algn="tl">
                    <a:srgbClr val="000000">
                      <a:alpha val="43137"/>
                    </a:srgbClr>
                  </a:outerShdw>
                </a:effectLst>
              </a:rPr>
              <a:t>to</a:t>
            </a:r>
            <a:r>
              <a:rPr lang="en-US" sz="3600" kern="1200" spc="-20" dirty="0">
                <a:solidFill>
                  <a:srgbClr val="080808"/>
                </a:solidFill>
                <a:effectLst>
                  <a:outerShdw blurRad="38100" dist="38100" dir="2700000" algn="tl">
                    <a:srgbClr val="000000">
                      <a:alpha val="43137"/>
                    </a:srgbClr>
                  </a:outerShdw>
                </a:effectLst>
              </a:rPr>
              <a:t> </a:t>
            </a:r>
            <a:r>
              <a:rPr lang="en-US" sz="3600" kern="1200" spc="-5" dirty="0">
                <a:solidFill>
                  <a:srgbClr val="080808"/>
                </a:solidFill>
                <a:effectLst>
                  <a:outerShdw blurRad="38100" dist="38100" dir="2700000" algn="tl">
                    <a:srgbClr val="000000">
                      <a:alpha val="43137"/>
                    </a:srgbClr>
                  </a:outerShdw>
                </a:effectLst>
              </a:rPr>
              <a:t>write</a:t>
            </a:r>
            <a:r>
              <a:rPr lang="en-US" sz="3600" kern="1200" spc="-30" dirty="0">
                <a:solidFill>
                  <a:srgbClr val="080808"/>
                </a:solidFill>
                <a:effectLst>
                  <a:outerShdw blurRad="38100" dist="38100" dir="2700000" algn="tl">
                    <a:srgbClr val="000000">
                      <a:alpha val="43137"/>
                    </a:srgbClr>
                  </a:outerShdw>
                </a:effectLst>
              </a:rPr>
              <a:t> </a:t>
            </a:r>
            <a:r>
              <a:rPr lang="en-US" sz="3600" kern="1200" spc="-5" dirty="0">
                <a:solidFill>
                  <a:srgbClr val="080808"/>
                </a:solidFill>
                <a:effectLst>
                  <a:outerShdw blurRad="38100" dist="38100" dir="2700000" algn="tl">
                    <a:srgbClr val="000000">
                      <a:alpha val="43137"/>
                    </a:srgbClr>
                  </a:outerShdw>
                </a:effectLst>
              </a:rPr>
              <a:t>good </a:t>
            </a:r>
            <a:r>
              <a:rPr lang="en-US" sz="3600" kern="1200" spc="-1985" dirty="0">
                <a:solidFill>
                  <a:srgbClr val="080808"/>
                </a:solidFill>
                <a:effectLst>
                  <a:outerShdw blurRad="38100" dist="38100" dir="2700000" algn="tl">
                    <a:srgbClr val="000000">
                      <a:alpha val="43137"/>
                    </a:srgbClr>
                  </a:outerShdw>
                </a:effectLst>
              </a:rPr>
              <a:t> </a:t>
            </a:r>
            <a:r>
              <a:rPr lang="en-US" sz="3600" kern="1200" spc="-5" dirty="0">
                <a:solidFill>
                  <a:srgbClr val="080808"/>
                </a:solidFill>
                <a:effectLst>
                  <a:outerShdw blurRad="38100" dist="38100" dir="2700000" algn="tl">
                    <a:srgbClr val="000000">
                      <a:alpha val="43137"/>
                    </a:srgbClr>
                  </a:outerShdw>
                </a:effectLst>
              </a:rPr>
              <a:t>survey</a:t>
            </a:r>
            <a:r>
              <a:rPr lang="en-US" sz="3600" kern="1200" spc="-60" dirty="0">
                <a:solidFill>
                  <a:srgbClr val="080808"/>
                </a:solidFill>
                <a:effectLst>
                  <a:outerShdw blurRad="38100" dist="38100" dir="2700000" algn="tl">
                    <a:srgbClr val="000000">
                      <a:alpha val="43137"/>
                    </a:srgbClr>
                  </a:outerShdw>
                </a:effectLst>
              </a:rPr>
              <a:t> </a:t>
            </a:r>
            <a:r>
              <a:rPr lang="en-US" sz="3600" kern="1200" spc="-10" dirty="0">
                <a:solidFill>
                  <a:srgbClr val="080808"/>
                </a:solidFill>
                <a:effectLst>
                  <a:outerShdw blurRad="38100" dist="38100" dir="2700000" algn="tl">
                    <a:srgbClr val="000000">
                      <a:alpha val="43137"/>
                    </a:srgbClr>
                  </a:outerShdw>
                </a:effectLst>
              </a:rPr>
              <a:t>questions &amp; what to avoid</a:t>
            </a:r>
            <a:endParaRPr lang="en-US" sz="3600" kern="1200" dirty="0">
              <a:solidFill>
                <a:srgbClr val="080808"/>
              </a:solidFill>
              <a:effectLst>
                <a:outerShdw blurRad="38100" dist="38100" dir="2700000" algn="tl">
                  <a:srgbClr val="000000">
                    <a:alpha val="43137"/>
                  </a:srgbClr>
                </a:outerShdw>
              </a:effectLst>
            </a:endParaRPr>
          </a:p>
        </p:txBody>
      </p:sp>
      <p:pic>
        <p:nvPicPr>
          <p:cNvPr id="7" name="Graphic 6" descr="Help">
            <a:extLst>
              <a:ext uri="{FF2B5EF4-FFF2-40B4-BE49-F238E27FC236}">
                <a16:creationId xmlns:a16="http://schemas.microsoft.com/office/drawing/2014/main" id="{8248C651-EFF5-4168-92C0-2A47DDF3FA3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90200" y="1138967"/>
            <a:ext cx="4580065" cy="458006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9921902-2042-409E-89F4-2423ED4B5B66}"/>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Spot the mistakes?</a:t>
            </a:r>
          </a:p>
        </p:txBody>
      </p:sp>
      <p:sp>
        <p:nvSpPr>
          <p:cNvPr id="3" name="Content Placeholder 2">
            <a:extLst>
              <a:ext uri="{FF2B5EF4-FFF2-40B4-BE49-F238E27FC236}">
                <a16:creationId xmlns:a16="http://schemas.microsoft.com/office/drawing/2014/main" id="{4A0E326C-7799-4EE3-8AF8-740B54AE7802}"/>
              </a:ext>
            </a:extLst>
          </p:cNvPr>
          <p:cNvSpPr>
            <a:spLocks noGrp="1"/>
          </p:cNvSpPr>
          <p:nvPr>
            <p:ph idx="1"/>
          </p:nvPr>
        </p:nvSpPr>
        <p:spPr>
          <a:xfrm>
            <a:off x="6503158" y="649480"/>
            <a:ext cx="4862447" cy="5546047"/>
          </a:xfrm>
        </p:spPr>
        <p:txBody>
          <a:bodyPr anchor="ctr">
            <a:normAutofit/>
          </a:bodyPr>
          <a:lstStyle/>
          <a:p>
            <a:pPr marL="0" indent="0">
              <a:buNone/>
            </a:pPr>
            <a:endParaRPr lang="en-US" sz="2000" dirty="0">
              <a:hlinkClick r:id="rId2"/>
            </a:endParaRPr>
          </a:p>
          <a:p>
            <a:r>
              <a:rPr lang="en-US" sz="2000" dirty="0">
                <a:hlinkClick r:id="rId3"/>
              </a:rPr>
              <a:t>Billy on the Street: Best Moments - YouTube</a:t>
            </a:r>
            <a:endParaRPr lang="en-US" sz="2000" dirty="0"/>
          </a:p>
          <a:p>
            <a:endParaRPr lang="en-US" sz="2000" dirty="0"/>
          </a:p>
          <a:p>
            <a:r>
              <a:rPr lang="en-US" sz="2000" dirty="0"/>
              <a:t>While we are watching, create a running list of things that went wrong?</a:t>
            </a:r>
          </a:p>
        </p:txBody>
      </p:sp>
    </p:spTree>
    <p:extLst>
      <p:ext uri="{BB962C8B-B14F-4D97-AF65-F5344CB8AC3E}">
        <p14:creationId xmlns:p14="http://schemas.microsoft.com/office/powerpoint/2010/main" val="2180152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463" name="Rectangle 1946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5" name="Rectangle 1946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7" name="Rectangle 1946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9" name="Rectangle 1946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71" name="Rectangle 1947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58" name="Title 1">
            <a:extLst>
              <a:ext uri="{FF2B5EF4-FFF2-40B4-BE49-F238E27FC236}">
                <a16:creationId xmlns:a16="http://schemas.microsoft.com/office/drawing/2014/main" id="{CE95AD62-47D3-4EB3-92B2-3DE705CE1858}"/>
              </a:ext>
            </a:extLst>
          </p:cNvPr>
          <p:cNvSpPr>
            <a:spLocks noGrp="1"/>
          </p:cNvSpPr>
          <p:nvPr>
            <p:ph type="title"/>
          </p:nvPr>
        </p:nvSpPr>
        <p:spPr>
          <a:xfrm>
            <a:off x="1371599" y="294538"/>
            <a:ext cx="9895951" cy="1033669"/>
          </a:xfrm>
        </p:spPr>
        <p:txBody>
          <a:bodyPr>
            <a:normAutofit/>
          </a:bodyPr>
          <a:lstStyle/>
          <a:p>
            <a:pPr eaLnBrk="1" hangingPunct="1"/>
            <a:r>
              <a:rPr lang="en-US" altLang="en-US" sz="4000" b="1" dirty="0">
                <a:solidFill>
                  <a:srgbClr val="FFFFFF"/>
                </a:solidFill>
              </a:rPr>
              <a:t>Survey Design</a:t>
            </a:r>
          </a:p>
        </p:txBody>
      </p:sp>
      <p:sp>
        <p:nvSpPr>
          <p:cNvPr id="3" name="Content Placeholder 2">
            <a:extLst>
              <a:ext uri="{FF2B5EF4-FFF2-40B4-BE49-F238E27FC236}">
                <a16:creationId xmlns:a16="http://schemas.microsoft.com/office/drawing/2014/main" id="{21ED1B10-5F8F-43D5-9301-3CE3E3CE2659}"/>
              </a:ext>
            </a:extLst>
          </p:cNvPr>
          <p:cNvSpPr>
            <a:spLocks noGrp="1"/>
          </p:cNvSpPr>
          <p:nvPr>
            <p:ph idx="1"/>
          </p:nvPr>
        </p:nvSpPr>
        <p:spPr>
          <a:xfrm>
            <a:off x="1371599" y="2318197"/>
            <a:ext cx="9724031" cy="3683358"/>
          </a:xfrm>
        </p:spPr>
        <p:txBody>
          <a:bodyPr rtlCol="0" anchor="ctr">
            <a:normAutofit/>
          </a:bodyPr>
          <a:lstStyle/>
          <a:p>
            <a:pPr>
              <a:defRPr/>
            </a:pPr>
            <a:r>
              <a:rPr lang="en-US" sz="2000"/>
              <a:t>The key to survey design is to remember that the </a:t>
            </a:r>
            <a:r>
              <a:rPr lang="en-US" sz="2000" b="1"/>
              <a:t>survey is a conversation with the respondents</a:t>
            </a:r>
            <a:r>
              <a:rPr lang="en-US" sz="2000"/>
              <a:t>.  </a:t>
            </a:r>
          </a:p>
          <a:p>
            <a:pPr>
              <a:defRPr/>
            </a:pPr>
            <a:r>
              <a:rPr lang="en-US" sz="2000"/>
              <a:t>The questionnaire design can have an important effect on </a:t>
            </a:r>
            <a:r>
              <a:rPr lang="en-US" sz="2000" b="1"/>
              <a:t>non-response error </a:t>
            </a:r>
            <a:r>
              <a:rPr lang="en-US" sz="2000"/>
              <a:t>and an even more important effect on </a:t>
            </a:r>
            <a:r>
              <a:rPr lang="en-US" sz="2000" b="1"/>
              <a:t>measurement error.</a:t>
            </a:r>
          </a:p>
          <a:p>
            <a:pPr marL="457200" lvl="1">
              <a:defRPr/>
            </a:pPr>
            <a:r>
              <a:rPr lang="en-US" sz="2000"/>
              <a:t>“The goal of writing a survey question for self-administration is to develop a query that </a:t>
            </a:r>
            <a:r>
              <a:rPr lang="en-US" sz="2000" b="1"/>
              <a:t>every potential respondent will interpret the same way</a:t>
            </a:r>
            <a:r>
              <a:rPr lang="en-US" sz="2000"/>
              <a:t>, be able to respond to accurately, and be willing to answer.”  (Dillman et al., Ch. 4)</a:t>
            </a:r>
          </a:p>
          <a:p>
            <a:pPr>
              <a:buFontTx/>
              <a:buChar char="-"/>
              <a:defRPr/>
            </a:pPr>
            <a:r>
              <a:rPr lang="en-US" sz="2000"/>
              <a:t>Respondents will not read everything written, just like they don’t hear everything you say.  MAKE IT SIMPLE &amp; DIRECT! Write at an 8</a:t>
            </a:r>
            <a:r>
              <a:rPr lang="en-US" sz="2000" baseline="30000"/>
              <a:t>th</a:t>
            </a:r>
            <a:r>
              <a:rPr lang="en-US" sz="2000"/>
              <a:t> grade reading level</a:t>
            </a:r>
            <a:endParaRPr lang="en-US" sz="2000">
              <a:sym typeface="Wingdings" panose="05000000000000000000" pitchFamily="2" charset="2"/>
            </a:endParaRPr>
          </a:p>
          <a:p>
            <a:pPr marL="342900" lvl="1" indent="0">
              <a:buNone/>
              <a:defRPr/>
            </a:pPr>
            <a:r>
              <a:rPr lang="en-US" sz="2000" b="1">
                <a:sym typeface="Wingdings" panose="05000000000000000000" pitchFamily="2" charset="2"/>
              </a:rPr>
              <a:t> Reduce Length and Complexity, place important things upfront</a:t>
            </a:r>
            <a:endParaRPr lang="en-US" sz="2000" b="1"/>
          </a:p>
          <a:p>
            <a:pPr marL="342900" lvl="1" indent="0">
              <a:buNone/>
              <a:defRPr/>
            </a:pPr>
            <a:endParaRPr lang="en-US" sz="2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0E4569-E181-449D-9AEF-B87777D98F46}"/>
              </a:ext>
            </a:extLst>
          </p:cNvPr>
          <p:cNvSpPr>
            <a:spLocks noGrp="1"/>
          </p:cNvSpPr>
          <p:nvPr>
            <p:ph type="title"/>
          </p:nvPr>
        </p:nvSpPr>
        <p:spPr>
          <a:xfrm>
            <a:off x="1371599" y="294538"/>
            <a:ext cx="9895951" cy="1033669"/>
          </a:xfrm>
        </p:spPr>
        <p:txBody>
          <a:bodyPr>
            <a:normAutofit/>
          </a:bodyPr>
          <a:lstStyle/>
          <a:p>
            <a:r>
              <a:rPr lang="en-US" sz="4000" dirty="0">
                <a:solidFill>
                  <a:srgbClr val="FFFFFF"/>
                </a:solidFill>
              </a:rPr>
              <a:t>How can we simplify this? </a:t>
            </a:r>
          </a:p>
        </p:txBody>
      </p:sp>
      <p:sp>
        <p:nvSpPr>
          <p:cNvPr id="3" name="Content Placeholder 2">
            <a:extLst>
              <a:ext uri="{FF2B5EF4-FFF2-40B4-BE49-F238E27FC236}">
                <a16:creationId xmlns:a16="http://schemas.microsoft.com/office/drawing/2014/main" id="{8BD2B722-2CD6-4273-8959-5693356D4E54}"/>
              </a:ext>
            </a:extLst>
          </p:cNvPr>
          <p:cNvSpPr>
            <a:spLocks noGrp="1"/>
          </p:cNvSpPr>
          <p:nvPr>
            <p:ph idx="1"/>
          </p:nvPr>
        </p:nvSpPr>
        <p:spPr>
          <a:xfrm>
            <a:off x="1371599" y="2318197"/>
            <a:ext cx="9724031" cy="3683358"/>
          </a:xfrm>
        </p:spPr>
        <p:txBody>
          <a:bodyPr anchor="ctr">
            <a:normAutofit/>
          </a:bodyPr>
          <a:lstStyle/>
          <a:p>
            <a:r>
              <a:rPr lang="en-US" sz="2000"/>
              <a:t>Now please think about your role models. It may help to think of individuals that achieved things you admire or mentors you’ve learned from. Use the following scale, indicate which characteristics describe the role models you’ve had in life.</a:t>
            </a:r>
          </a:p>
          <a:p>
            <a:endParaRPr lang="en-US" sz="2000"/>
          </a:p>
          <a:p>
            <a:r>
              <a:rPr lang="en-US" sz="2000"/>
              <a:t>What characteristics describe the role models in your life?</a:t>
            </a:r>
          </a:p>
        </p:txBody>
      </p:sp>
    </p:spTree>
    <p:extLst>
      <p:ext uri="{BB962C8B-B14F-4D97-AF65-F5344CB8AC3E}">
        <p14:creationId xmlns:p14="http://schemas.microsoft.com/office/powerpoint/2010/main" val="65101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C6FBB-1C14-48CC-9349-665DAC7F1C4F}"/>
              </a:ext>
            </a:extLst>
          </p:cNvPr>
          <p:cNvSpPr>
            <a:spLocks noGrp="1"/>
          </p:cNvSpPr>
          <p:nvPr>
            <p:ph type="title"/>
          </p:nvPr>
        </p:nvSpPr>
        <p:spPr/>
        <p:txBody>
          <a:bodyPr/>
          <a:lstStyle/>
          <a:p>
            <a:r>
              <a:rPr lang="en-US"/>
              <a:t>Survey wording MATTERS</a:t>
            </a:r>
          </a:p>
        </p:txBody>
      </p:sp>
      <p:pic>
        <p:nvPicPr>
          <p:cNvPr id="5" name="Content Placeholder 4" descr="Chart, bar chart&#10;&#10;Description automatically generated">
            <a:extLst>
              <a:ext uri="{FF2B5EF4-FFF2-40B4-BE49-F238E27FC236}">
                <a16:creationId xmlns:a16="http://schemas.microsoft.com/office/drawing/2014/main" id="{AAC5F707-F074-4504-9BCB-DE9696155EE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6436" y="1825625"/>
            <a:ext cx="7099127" cy="4351338"/>
          </a:xfrm>
        </p:spPr>
      </p:pic>
    </p:spTree>
    <p:extLst>
      <p:ext uri="{BB962C8B-B14F-4D97-AF65-F5344CB8AC3E}">
        <p14:creationId xmlns:p14="http://schemas.microsoft.com/office/powerpoint/2010/main" val="3475529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26A1B9A-61FA-405A-8F59-B944D4B2B19B}"/>
              </a:ext>
            </a:extLst>
          </p:cNvPr>
          <p:cNvSpPr>
            <a:spLocks noGrp="1"/>
          </p:cNvSpPr>
          <p:nvPr>
            <p:ph type="ctrTitle"/>
          </p:nvPr>
        </p:nvSpPr>
        <p:spPr>
          <a:xfrm>
            <a:off x="1366160" y="1660121"/>
            <a:ext cx="9623404" cy="3305493"/>
          </a:xfrm>
        </p:spPr>
        <p:txBody>
          <a:bodyPr>
            <a:normAutofit/>
          </a:bodyPr>
          <a:lstStyle/>
          <a:p>
            <a:pPr algn="l"/>
            <a:r>
              <a:rPr lang="en-US" sz="8800"/>
              <a:t>What to NOT do</a:t>
            </a:r>
          </a:p>
        </p:txBody>
      </p:sp>
      <p:sp>
        <p:nvSpPr>
          <p:cNvPr id="7" name="Subtitle 6">
            <a:extLst>
              <a:ext uri="{FF2B5EF4-FFF2-40B4-BE49-F238E27FC236}">
                <a16:creationId xmlns:a16="http://schemas.microsoft.com/office/drawing/2014/main" id="{B2822314-D53F-474A-8078-996A55C8E335}"/>
              </a:ext>
            </a:extLst>
          </p:cNvPr>
          <p:cNvSpPr>
            <a:spLocks noGrp="1"/>
          </p:cNvSpPr>
          <p:nvPr>
            <p:ph type="subTitle" idx="1"/>
          </p:nvPr>
        </p:nvSpPr>
        <p:spPr>
          <a:xfrm>
            <a:off x="1366159" y="4965614"/>
            <a:ext cx="9623404" cy="834454"/>
          </a:xfrm>
        </p:spPr>
        <p:txBody>
          <a:bodyPr>
            <a:normAutofit/>
          </a:bodyPr>
          <a:lstStyle/>
          <a:p>
            <a:pPr algn="l"/>
            <a:endParaRPr lang="en-US"/>
          </a:p>
        </p:txBody>
      </p:sp>
    </p:spTree>
    <p:extLst>
      <p:ext uri="{BB962C8B-B14F-4D97-AF65-F5344CB8AC3E}">
        <p14:creationId xmlns:p14="http://schemas.microsoft.com/office/powerpoint/2010/main" val="2301052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158731" y="6400800"/>
            <a:ext cx="393065" cy="421640"/>
          </a:xfrm>
          <a:prstGeom prst="rect">
            <a:avLst/>
          </a:prstGeom>
        </p:spPr>
        <p:txBody>
          <a:bodyPr vert="horz" wrap="square" lIns="0" tIns="12700" rIns="0" bIns="0" rtlCol="0">
            <a:spAutoFit/>
          </a:bodyPr>
          <a:lstStyle/>
          <a:p>
            <a:pPr marL="12700">
              <a:spcBef>
                <a:spcPts val="100"/>
              </a:spcBef>
            </a:pPr>
            <a:r>
              <a:rPr sz="2600" b="1" dirty="0">
                <a:solidFill>
                  <a:srgbClr val="FFFFFF"/>
                </a:solidFill>
                <a:latin typeface="Palatino Linotype" panose="02040502050505030304" pitchFamily="18" charset="0"/>
                <a:cs typeface="Arial"/>
              </a:rPr>
              <a:t>39</a:t>
            </a:r>
            <a:endParaRPr sz="2600" dirty="0">
              <a:latin typeface="Palatino Linotype" panose="02040502050505030304" pitchFamily="18" charset="0"/>
              <a:cs typeface="Arial"/>
            </a:endParaRPr>
          </a:p>
        </p:txBody>
      </p:sp>
      <p:sp>
        <p:nvSpPr>
          <p:cNvPr id="3" name="object 3"/>
          <p:cNvSpPr txBox="1">
            <a:spLocks noGrp="1"/>
          </p:cNvSpPr>
          <p:nvPr>
            <p:ph type="title"/>
          </p:nvPr>
        </p:nvSpPr>
        <p:spPr>
          <a:xfrm>
            <a:off x="1724660" y="252729"/>
            <a:ext cx="8733790" cy="635000"/>
          </a:xfrm>
          <a:prstGeom prst="rect">
            <a:avLst/>
          </a:prstGeom>
        </p:spPr>
        <p:txBody>
          <a:bodyPr vert="horz" wrap="square" lIns="0" tIns="12700" rIns="0" bIns="0" rtlCol="0" anchor="ctr">
            <a:spAutoFit/>
          </a:bodyPr>
          <a:lstStyle/>
          <a:p>
            <a:pPr marL="12700">
              <a:lnSpc>
                <a:spcPct val="100000"/>
              </a:lnSpc>
              <a:spcBef>
                <a:spcPts val="100"/>
              </a:spcBef>
            </a:pPr>
            <a:r>
              <a:rPr sz="4000" spc="-5" dirty="0"/>
              <a:t>Watch</a:t>
            </a:r>
            <a:r>
              <a:rPr sz="4000" spc="-20" dirty="0"/>
              <a:t> </a:t>
            </a:r>
            <a:r>
              <a:rPr sz="4000" spc="-10" dirty="0"/>
              <a:t>out</a:t>
            </a:r>
            <a:r>
              <a:rPr sz="4000" spc="-5" dirty="0"/>
              <a:t> </a:t>
            </a:r>
            <a:r>
              <a:rPr sz="4000" spc="-10" dirty="0"/>
              <a:t>for questions</a:t>
            </a:r>
            <a:r>
              <a:rPr sz="4000" spc="-20" dirty="0"/>
              <a:t> </a:t>
            </a:r>
            <a:r>
              <a:rPr sz="4000" dirty="0"/>
              <a:t>which</a:t>
            </a:r>
            <a:r>
              <a:rPr sz="4000" spc="-15" dirty="0"/>
              <a:t> </a:t>
            </a:r>
            <a:r>
              <a:rPr sz="4000" spc="-5" dirty="0"/>
              <a:t>are...</a:t>
            </a:r>
            <a:endParaRPr sz="4000"/>
          </a:p>
        </p:txBody>
      </p:sp>
      <p:sp>
        <p:nvSpPr>
          <p:cNvPr id="4" name="object 4"/>
          <p:cNvSpPr txBox="1"/>
          <p:nvPr/>
        </p:nvSpPr>
        <p:spPr>
          <a:xfrm>
            <a:off x="822960" y="1145540"/>
            <a:ext cx="10764982" cy="5552289"/>
          </a:xfrm>
          <a:prstGeom prst="rect">
            <a:avLst/>
          </a:prstGeom>
        </p:spPr>
        <p:txBody>
          <a:bodyPr vert="horz" wrap="square" lIns="0" tIns="51435" rIns="0" bIns="0" rtlCol="0">
            <a:spAutoFit/>
          </a:bodyPr>
          <a:lstStyle/>
          <a:p>
            <a:pPr marL="12700" marR="429259">
              <a:lnSpc>
                <a:spcPct val="93600"/>
              </a:lnSpc>
              <a:spcBef>
                <a:spcPts val="405"/>
              </a:spcBef>
            </a:pPr>
            <a:r>
              <a:rPr sz="4000" b="1" spc="-5" dirty="0">
                <a:latin typeface="Palatino Linotype" panose="02040502050505030304" pitchFamily="18" charset="0"/>
                <a:cs typeface="Arial"/>
              </a:rPr>
              <a:t>Double-barrelled: </a:t>
            </a:r>
            <a:r>
              <a:rPr sz="3200" dirty="0">
                <a:latin typeface="Palatino Linotype" panose="02040502050505030304" pitchFamily="18" charset="0"/>
                <a:cs typeface="Arial"/>
              </a:rPr>
              <a:t>Questions </a:t>
            </a:r>
            <a:r>
              <a:rPr lang="en-US" sz="3200" spc="-5" dirty="0">
                <a:latin typeface="Palatino Linotype" panose="02040502050505030304" pitchFamily="18" charset="0"/>
                <a:cs typeface="Arial"/>
              </a:rPr>
              <a:t>that</a:t>
            </a:r>
            <a:r>
              <a:rPr sz="3200" dirty="0">
                <a:latin typeface="Palatino Linotype" panose="02040502050505030304" pitchFamily="18" charset="0"/>
                <a:cs typeface="Arial"/>
              </a:rPr>
              <a:t> contain more </a:t>
            </a:r>
            <a:r>
              <a:rPr sz="3200" spc="-5" dirty="0">
                <a:latin typeface="Palatino Linotype" panose="02040502050505030304" pitchFamily="18" charset="0"/>
                <a:cs typeface="Arial"/>
              </a:rPr>
              <a:t>than </a:t>
            </a:r>
            <a:r>
              <a:rPr sz="3200" dirty="0">
                <a:latin typeface="Palatino Linotype" panose="02040502050505030304" pitchFamily="18" charset="0"/>
                <a:cs typeface="Arial"/>
              </a:rPr>
              <a:t>one concept should be simplified or split </a:t>
            </a:r>
            <a:r>
              <a:rPr sz="3200" spc="-5" dirty="0">
                <a:latin typeface="Palatino Linotype" panose="02040502050505030304" pitchFamily="18" charset="0"/>
                <a:cs typeface="Arial"/>
              </a:rPr>
              <a:t>into </a:t>
            </a:r>
            <a:r>
              <a:rPr sz="3200" dirty="0">
                <a:latin typeface="Palatino Linotype" panose="02040502050505030304" pitchFamily="18" charset="0"/>
                <a:cs typeface="Arial"/>
              </a:rPr>
              <a:t>separate </a:t>
            </a:r>
            <a:r>
              <a:rPr sz="3200" spc="5" dirty="0">
                <a:latin typeface="Palatino Linotype" panose="02040502050505030304" pitchFamily="18" charset="0"/>
                <a:cs typeface="Arial"/>
              </a:rPr>
              <a:t> </a:t>
            </a:r>
            <a:r>
              <a:rPr sz="3200" dirty="0">
                <a:latin typeface="Palatino Linotype" panose="02040502050505030304" pitchFamily="18" charset="0"/>
                <a:cs typeface="Arial"/>
              </a:rPr>
              <a:t>questions</a:t>
            </a:r>
          </a:p>
          <a:p>
            <a:pPr marL="12700">
              <a:spcBef>
                <a:spcPts val="750"/>
              </a:spcBef>
            </a:pPr>
            <a:r>
              <a:rPr sz="3200" spc="-5" dirty="0">
                <a:latin typeface="Palatino Linotype" panose="02040502050505030304" pitchFamily="18" charset="0"/>
                <a:cs typeface="Arial"/>
              </a:rPr>
              <a:t>e.g.,</a:t>
            </a:r>
            <a:endParaRPr sz="3200" dirty="0">
              <a:latin typeface="Palatino Linotype" panose="02040502050505030304" pitchFamily="18" charset="0"/>
              <a:cs typeface="Arial"/>
            </a:endParaRPr>
          </a:p>
          <a:p>
            <a:pPr marL="12700" marR="5080">
              <a:lnSpc>
                <a:spcPts val="3590"/>
              </a:lnSpc>
              <a:spcBef>
                <a:spcPts val="1080"/>
              </a:spcBef>
            </a:pPr>
            <a:r>
              <a:rPr sz="3200" dirty="0">
                <a:solidFill>
                  <a:srgbClr val="C00000"/>
                </a:solidFill>
                <a:latin typeface="Palatino Linotype" panose="02040502050505030304" pitchFamily="18" charset="0"/>
                <a:cs typeface="Arial"/>
              </a:rPr>
              <a:t>“Do you </a:t>
            </a:r>
            <a:r>
              <a:rPr sz="3200" spc="-5" dirty="0">
                <a:solidFill>
                  <a:srgbClr val="C00000"/>
                </a:solidFill>
                <a:latin typeface="Palatino Linotype" panose="02040502050505030304" pitchFamily="18" charset="0"/>
                <a:cs typeface="Arial"/>
              </a:rPr>
              <a:t>think </a:t>
            </a:r>
            <a:r>
              <a:rPr sz="3200" dirty="0">
                <a:solidFill>
                  <a:srgbClr val="C00000"/>
                </a:solidFill>
                <a:latin typeface="Palatino Linotype" panose="02040502050505030304" pitchFamily="18" charset="0"/>
                <a:cs typeface="Arial"/>
              </a:rPr>
              <a:t>speed </a:t>
            </a:r>
            <a:r>
              <a:rPr sz="3200" spc="-5" dirty="0">
                <a:solidFill>
                  <a:srgbClr val="C00000"/>
                </a:solidFill>
                <a:latin typeface="Palatino Linotype" panose="02040502050505030304" pitchFamily="18" charset="0"/>
                <a:cs typeface="Arial"/>
              </a:rPr>
              <a:t>limits </a:t>
            </a:r>
            <a:r>
              <a:rPr sz="3200" dirty="0">
                <a:solidFill>
                  <a:srgbClr val="C00000"/>
                </a:solidFill>
                <a:latin typeface="Palatino Linotype" panose="02040502050505030304" pitchFamily="18" charset="0"/>
                <a:cs typeface="Arial"/>
              </a:rPr>
              <a:t>should be </a:t>
            </a:r>
            <a:r>
              <a:rPr sz="3200" spc="-5" dirty="0">
                <a:solidFill>
                  <a:srgbClr val="C00000"/>
                </a:solidFill>
                <a:latin typeface="Palatino Linotype" panose="02040502050505030304" pitchFamily="18" charset="0"/>
                <a:cs typeface="Arial"/>
              </a:rPr>
              <a:t>lowered </a:t>
            </a:r>
            <a:r>
              <a:rPr sz="3200" spc="-875" dirty="0">
                <a:solidFill>
                  <a:srgbClr val="C00000"/>
                </a:solidFill>
                <a:latin typeface="Palatino Linotype" panose="02040502050505030304" pitchFamily="18" charset="0"/>
                <a:cs typeface="Arial"/>
              </a:rPr>
              <a:t> </a:t>
            </a:r>
            <a:r>
              <a:rPr sz="3200" spc="-5" dirty="0">
                <a:solidFill>
                  <a:srgbClr val="C00000"/>
                </a:solidFill>
                <a:latin typeface="Palatino Linotype" panose="02040502050505030304" pitchFamily="18" charset="0"/>
                <a:cs typeface="Arial"/>
              </a:rPr>
              <a:t>for</a:t>
            </a:r>
            <a:r>
              <a:rPr sz="3200" spc="-10"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cars</a:t>
            </a:r>
            <a:r>
              <a:rPr sz="3200" spc="-5"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and</a:t>
            </a:r>
            <a:r>
              <a:rPr sz="3200" spc="-5"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trucks?”</a:t>
            </a:r>
            <a:r>
              <a:rPr sz="3200" spc="70"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vs.</a:t>
            </a:r>
          </a:p>
          <a:p>
            <a:pPr marL="12700" marR="74930">
              <a:lnSpc>
                <a:spcPts val="3590"/>
              </a:lnSpc>
              <a:spcBef>
                <a:spcPts val="990"/>
              </a:spcBef>
            </a:pPr>
            <a:r>
              <a:rPr sz="3200" spc="-5" dirty="0">
                <a:solidFill>
                  <a:srgbClr val="00B050"/>
                </a:solidFill>
                <a:latin typeface="Palatino Linotype" panose="02040502050505030304" pitchFamily="18" charset="0"/>
                <a:cs typeface="Arial"/>
              </a:rPr>
              <a:t>“What do </a:t>
            </a:r>
            <a:r>
              <a:rPr sz="3200" dirty="0">
                <a:solidFill>
                  <a:srgbClr val="00B050"/>
                </a:solidFill>
                <a:latin typeface="Palatino Linotype" panose="02040502050505030304" pitchFamily="18" charset="0"/>
                <a:cs typeface="Arial"/>
              </a:rPr>
              <a:t>you </a:t>
            </a:r>
            <a:r>
              <a:rPr sz="3200" spc="-5" dirty="0">
                <a:solidFill>
                  <a:srgbClr val="00B050"/>
                </a:solidFill>
                <a:latin typeface="Palatino Linotype" panose="02040502050505030304" pitchFamily="18" charset="0"/>
                <a:cs typeface="Arial"/>
              </a:rPr>
              <a:t>think the </a:t>
            </a:r>
            <a:r>
              <a:rPr sz="3200" dirty="0">
                <a:solidFill>
                  <a:srgbClr val="00B050"/>
                </a:solidFill>
                <a:latin typeface="Palatino Linotype" panose="02040502050505030304" pitchFamily="18" charset="0"/>
                <a:cs typeface="Arial"/>
              </a:rPr>
              <a:t>speed </a:t>
            </a:r>
            <a:r>
              <a:rPr sz="3200" spc="-5" dirty="0">
                <a:solidFill>
                  <a:srgbClr val="00B050"/>
                </a:solidFill>
                <a:latin typeface="Palatino Linotype" panose="02040502050505030304" pitchFamily="18" charset="0"/>
                <a:cs typeface="Arial"/>
              </a:rPr>
              <a:t>limit </a:t>
            </a:r>
            <a:r>
              <a:rPr sz="3200" dirty="0">
                <a:solidFill>
                  <a:srgbClr val="00B050"/>
                </a:solidFill>
                <a:latin typeface="Palatino Linotype" panose="02040502050505030304" pitchFamily="18" charset="0"/>
                <a:cs typeface="Arial"/>
              </a:rPr>
              <a:t>should be </a:t>
            </a:r>
            <a:r>
              <a:rPr sz="3200" spc="-875" dirty="0">
                <a:solidFill>
                  <a:srgbClr val="00B050"/>
                </a:solidFill>
                <a:latin typeface="Palatino Linotype" panose="02040502050505030304" pitchFamily="18" charset="0"/>
                <a:cs typeface="Arial"/>
              </a:rPr>
              <a:t> </a:t>
            </a:r>
            <a:r>
              <a:rPr sz="3200" dirty="0">
                <a:solidFill>
                  <a:srgbClr val="00B050"/>
                </a:solidFill>
                <a:latin typeface="Palatino Linotype" panose="02040502050505030304" pitchFamily="18" charset="0"/>
                <a:cs typeface="Arial"/>
              </a:rPr>
              <a:t>cars?”</a:t>
            </a:r>
          </a:p>
          <a:p>
            <a:pPr marL="12700">
              <a:spcBef>
                <a:spcPts val="670"/>
              </a:spcBef>
            </a:pPr>
            <a:r>
              <a:rPr sz="3200" spc="-5" dirty="0">
                <a:solidFill>
                  <a:srgbClr val="00B050"/>
                </a:solidFill>
                <a:latin typeface="Palatino Linotype" panose="02040502050505030304" pitchFamily="18" charset="0"/>
                <a:cs typeface="Arial"/>
              </a:rPr>
              <a:t>“What</a:t>
            </a:r>
            <a:r>
              <a:rPr sz="3200" spc="-15" dirty="0">
                <a:solidFill>
                  <a:srgbClr val="00B050"/>
                </a:solidFill>
                <a:latin typeface="Palatino Linotype" panose="02040502050505030304" pitchFamily="18" charset="0"/>
                <a:cs typeface="Arial"/>
              </a:rPr>
              <a:t> </a:t>
            </a:r>
            <a:r>
              <a:rPr sz="3200" spc="-5" dirty="0">
                <a:solidFill>
                  <a:srgbClr val="00B050"/>
                </a:solidFill>
                <a:latin typeface="Palatino Linotype" panose="02040502050505030304" pitchFamily="18" charset="0"/>
                <a:cs typeface="Arial"/>
              </a:rPr>
              <a:t>do</a:t>
            </a:r>
            <a:r>
              <a:rPr sz="3200" dirty="0">
                <a:solidFill>
                  <a:srgbClr val="00B050"/>
                </a:solidFill>
                <a:latin typeface="Palatino Linotype" panose="02040502050505030304" pitchFamily="18" charset="0"/>
                <a:cs typeface="Arial"/>
              </a:rPr>
              <a:t> you</a:t>
            </a:r>
            <a:r>
              <a:rPr sz="3200" spc="-5" dirty="0">
                <a:solidFill>
                  <a:srgbClr val="00B050"/>
                </a:solidFill>
                <a:latin typeface="Palatino Linotype" panose="02040502050505030304" pitchFamily="18" charset="0"/>
                <a:cs typeface="Arial"/>
              </a:rPr>
              <a:t> think</a:t>
            </a:r>
            <a:r>
              <a:rPr sz="3200" dirty="0">
                <a:solidFill>
                  <a:srgbClr val="00B050"/>
                </a:solidFill>
                <a:latin typeface="Palatino Linotype" panose="02040502050505030304" pitchFamily="18" charset="0"/>
                <a:cs typeface="Arial"/>
              </a:rPr>
              <a:t> </a:t>
            </a:r>
            <a:r>
              <a:rPr sz="3200" spc="-5" dirty="0">
                <a:solidFill>
                  <a:srgbClr val="00B050"/>
                </a:solidFill>
                <a:latin typeface="Palatino Linotype" panose="02040502050505030304" pitchFamily="18" charset="0"/>
                <a:cs typeface="Arial"/>
              </a:rPr>
              <a:t>the </a:t>
            </a:r>
            <a:r>
              <a:rPr sz="3200" dirty="0">
                <a:solidFill>
                  <a:srgbClr val="00B050"/>
                </a:solidFill>
                <a:latin typeface="Palatino Linotype" panose="02040502050505030304" pitchFamily="18" charset="0"/>
                <a:cs typeface="Arial"/>
              </a:rPr>
              <a:t>speed </a:t>
            </a:r>
            <a:r>
              <a:rPr sz="3200" spc="-5" dirty="0">
                <a:solidFill>
                  <a:srgbClr val="00B050"/>
                </a:solidFill>
                <a:latin typeface="Palatino Linotype" panose="02040502050505030304" pitchFamily="18" charset="0"/>
                <a:cs typeface="Arial"/>
              </a:rPr>
              <a:t>limit</a:t>
            </a:r>
            <a:r>
              <a:rPr sz="3200" spc="-10" dirty="0">
                <a:solidFill>
                  <a:srgbClr val="00B050"/>
                </a:solidFill>
                <a:latin typeface="Palatino Linotype" panose="02040502050505030304" pitchFamily="18" charset="0"/>
                <a:cs typeface="Arial"/>
              </a:rPr>
              <a:t> </a:t>
            </a:r>
            <a:r>
              <a:rPr sz="3200" dirty="0">
                <a:solidFill>
                  <a:srgbClr val="00B050"/>
                </a:solidFill>
                <a:latin typeface="Palatino Linotype" panose="02040502050505030304" pitchFamily="18" charset="0"/>
                <a:cs typeface="Arial"/>
              </a:rPr>
              <a:t>should</a:t>
            </a:r>
            <a:r>
              <a:rPr sz="3200" spc="-5" dirty="0">
                <a:solidFill>
                  <a:srgbClr val="00B050"/>
                </a:solidFill>
                <a:latin typeface="Palatino Linotype" panose="02040502050505030304" pitchFamily="18" charset="0"/>
                <a:cs typeface="Arial"/>
              </a:rPr>
              <a:t> </a:t>
            </a:r>
            <a:r>
              <a:rPr sz="3200" dirty="0">
                <a:solidFill>
                  <a:srgbClr val="00B050"/>
                </a:solidFill>
                <a:latin typeface="Palatino Linotype" panose="02040502050505030304" pitchFamily="18" charset="0"/>
                <a:cs typeface="Arial"/>
              </a:rPr>
              <a:t>be</a:t>
            </a:r>
            <a:r>
              <a:rPr lang="en-US" sz="3200" dirty="0">
                <a:solidFill>
                  <a:srgbClr val="00B050"/>
                </a:solidFill>
                <a:latin typeface="Palatino Linotype" panose="02040502050505030304" pitchFamily="18" charset="0"/>
                <a:cs typeface="Arial"/>
              </a:rPr>
              <a:t> for trucks?”</a:t>
            </a:r>
          </a:p>
          <a:p>
            <a:pPr marL="12700">
              <a:spcBef>
                <a:spcPts val="670"/>
              </a:spcBef>
            </a:pPr>
            <a:endParaRPr lang="en-US" sz="3200" dirty="0">
              <a:solidFill>
                <a:srgbClr val="00B050"/>
              </a:solidFill>
              <a:latin typeface="Palatino Linotype" panose="02040502050505030304" pitchFamily="18" charset="0"/>
              <a:cs typeface="Arial"/>
            </a:endParaRPr>
          </a:p>
          <a:p>
            <a:pPr marL="12700">
              <a:spcBef>
                <a:spcPts val="670"/>
              </a:spcBef>
            </a:pPr>
            <a:r>
              <a:rPr lang="en-US" sz="3200" b="1" dirty="0">
                <a:latin typeface="Palatino Linotype" panose="02040502050505030304" pitchFamily="18" charset="0"/>
                <a:cs typeface="Arial"/>
              </a:rPr>
              <a:t>But also, cognitive load and abstraction</a:t>
            </a:r>
            <a:endParaRPr sz="3200" b="1" dirty="0">
              <a:latin typeface="Palatino Linotype" panose="02040502050505030304" pitchFamily="18" charset="0"/>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158731" y="6400800"/>
            <a:ext cx="393065" cy="421640"/>
          </a:xfrm>
          <a:prstGeom prst="rect">
            <a:avLst/>
          </a:prstGeom>
        </p:spPr>
        <p:txBody>
          <a:bodyPr vert="horz" wrap="square" lIns="0" tIns="12700" rIns="0" bIns="0" rtlCol="0">
            <a:spAutoFit/>
          </a:bodyPr>
          <a:lstStyle/>
          <a:p>
            <a:pPr marL="12700">
              <a:spcBef>
                <a:spcPts val="100"/>
              </a:spcBef>
            </a:pPr>
            <a:r>
              <a:rPr sz="2600" b="1" dirty="0">
                <a:solidFill>
                  <a:srgbClr val="FFFFFF"/>
                </a:solidFill>
                <a:latin typeface="Palatino Linotype" panose="02040502050505030304" pitchFamily="18" charset="0"/>
                <a:cs typeface="Arial"/>
              </a:rPr>
              <a:t>40</a:t>
            </a:r>
            <a:endParaRPr sz="2600" dirty="0">
              <a:latin typeface="Palatino Linotype" panose="02040502050505030304" pitchFamily="18" charset="0"/>
              <a:cs typeface="Arial"/>
            </a:endParaRPr>
          </a:p>
        </p:txBody>
      </p:sp>
      <p:sp>
        <p:nvSpPr>
          <p:cNvPr id="3" name="object 3"/>
          <p:cNvSpPr txBox="1">
            <a:spLocks noGrp="1"/>
          </p:cNvSpPr>
          <p:nvPr>
            <p:ph type="title"/>
          </p:nvPr>
        </p:nvSpPr>
        <p:spPr>
          <a:xfrm>
            <a:off x="1724660" y="252729"/>
            <a:ext cx="8733790" cy="635000"/>
          </a:xfrm>
          <a:prstGeom prst="rect">
            <a:avLst/>
          </a:prstGeom>
        </p:spPr>
        <p:txBody>
          <a:bodyPr vert="horz" wrap="square" lIns="0" tIns="12700" rIns="0" bIns="0" rtlCol="0" anchor="ctr">
            <a:spAutoFit/>
          </a:bodyPr>
          <a:lstStyle/>
          <a:p>
            <a:pPr marL="12700">
              <a:lnSpc>
                <a:spcPct val="100000"/>
              </a:lnSpc>
              <a:spcBef>
                <a:spcPts val="100"/>
              </a:spcBef>
            </a:pPr>
            <a:r>
              <a:rPr sz="4000" spc="-5" dirty="0"/>
              <a:t>Watch</a:t>
            </a:r>
            <a:r>
              <a:rPr sz="4000" spc="-20" dirty="0"/>
              <a:t> </a:t>
            </a:r>
            <a:r>
              <a:rPr sz="4000" spc="-10" dirty="0"/>
              <a:t>out</a:t>
            </a:r>
            <a:r>
              <a:rPr sz="4000" spc="-5" dirty="0"/>
              <a:t> </a:t>
            </a:r>
            <a:r>
              <a:rPr sz="4000" spc="-10" dirty="0"/>
              <a:t>for questions</a:t>
            </a:r>
            <a:r>
              <a:rPr sz="4000" spc="-20" dirty="0"/>
              <a:t> </a:t>
            </a:r>
            <a:r>
              <a:rPr sz="4000" dirty="0"/>
              <a:t>which</a:t>
            </a:r>
            <a:r>
              <a:rPr sz="4000" spc="-15" dirty="0"/>
              <a:t> </a:t>
            </a:r>
            <a:r>
              <a:rPr sz="4000" spc="-5" dirty="0"/>
              <a:t>are...</a:t>
            </a:r>
            <a:endParaRPr sz="4000"/>
          </a:p>
        </p:txBody>
      </p:sp>
      <p:sp>
        <p:nvSpPr>
          <p:cNvPr id="4" name="object 4"/>
          <p:cNvSpPr txBox="1"/>
          <p:nvPr/>
        </p:nvSpPr>
        <p:spPr>
          <a:xfrm>
            <a:off x="1902460" y="1145540"/>
            <a:ext cx="4112895" cy="635000"/>
          </a:xfrm>
          <a:prstGeom prst="rect">
            <a:avLst/>
          </a:prstGeom>
        </p:spPr>
        <p:txBody>
          <a:bodyPr vert="horz" wrap="square" lIns="0" tIns="12700" rIns="0" bIns="0" rtlCol="0">
            <a:spAutoFit/>
          </a:bodyPr>
          <a:lstStyle/>
          <a:p>
            <a:pPr marL="12700">
              <a:spcBef>
                <a:spcPts val="100"/>
              </a:spcBef>
              <a:tabLst>
                <a:tab pos="1871345" algn="l"/>
              </a:tabLst>
            </a:pPr>
            <a:r>
              <a:rPr sz="4000" b="1" spc="-10" dirty="0">
                <a:solidFill>
                  <a:srgbClr val="FFD21F"/>
                </a:solidFill>
                <a:latin typeface="Palatino Linotype" panose="02040502050505030304" pitchFamily="18" charset="0"/>
                <a:cs typeface="Arial"/>
              </a:rPr>
              <a:t>D</a:t>
            </a:r>
            <a:r>
              <a:rPr sz="4000" b="1" spc="-5" dirty="0">
                <a:solidFill>
                  <a:srgbClr val="FFD21F"/>
                </a:solidFill>
                <a:latin typeface="Palatino Linotype" panose="02040502050505030304" pitchFamily="18" charset="0"/>
                <a:cs typeface="Arial"/>
              </a:rPr>
              <a:t>ou</a:t>
            </a:r>
            <a:r>
              <a:rPr sz="4000" b="1" spc="-20" dirty="0">
                <a:solidFill>
                  <a:srgbClr val="FFD21F"/>
                </a:solidFill>
                <a:latin typeface="Palatino Linotype" panose="02040502050505030304" pitchFamily="18" charset="0"/>
                <a:cs typeface="Arial"/>
              </a:rPr>
              <a:t>b</a:t>
            </a:r>
            <a:r>
              <a:rPr sz="4000" b="1" dirty="0">
                <a:solidFill>
                  <a:srgbClr val="FFD21F"/>
                </a:solidFill>
                <a:latin typeface="Palatino Linotype" panose="02040502050505030304" pitchFamily="18" charset="0"/>
                <a:cs typeface="Arial"/>
              </a:rPr>
              <a:t>le	</a:t>
            </a:r>
            <a:r>
              <a:rPr sz="4000" b="1" spc="-20" dirty="0">
                <a:solidFill>
                  <a:srgbClr val="FFD21F"/>
                </a:solidFill>
                <a:latin typeface="Palatino Linotype" panose="02040502050505030304" pitchFamily="18" charset="0"/>
                <a:cs typeface="Arial"/>
              </a:rPr>
              <a:t>n</a:t>
            </a:r>
            <a:r>
              <a:rPr sz="4000" b="1" spc="-5" dirty="0">
                <a:solidFill>
                  <a:srgbClr val="FFD21F"/>
                </a:solidFill>
                <a:latin typeface="Palatino Linotype" panose="02040502050505030304" pitchFamily="18" charset="0"/>
                <a:cs typeface="Arial"/>
              </a:rPr>
              <a:t>eg</a:t>
            </a:r>
            <a:r>
              <a:rPr sz="4000" b="1" spc="-10" dirty="0">
                <a:solidFill>
                  <a:srgbClr val="FFD21F"/>
                </a:solidFill>
                <a:latin typeface="Palatino Linotype" panose="02040502050505030304" pitchFamily="18" charset="0"/>
                <a:cs typeface="Arial"/>
              </a:rPr>
              <a:t>a</a:t>
            </a:r>
            <a:r>
              <a:rPr sz="4000" b="1" spc="-5" dirty="0">
                <a:solidFill>
                  <a:srgbClr val="FFD21F"/>
                </a:solidFill>
                <a:latin typeface="Palatino Linotype" panose="02040502050505030304" pitchFamily="18" charset="0"/>
                <a:cs typeface="Arial"/>
              </a:rPr>
              <a:t>ti</a:t>
            </a:r>
            <a:r>
              <a:rPr sz="4000" b="1" dirty="0">
                <a:solidFill>
                  <a:srgbClr val="FFD21F"/>
                </a:solidFill>
                <a:latin typeface="Palatino Linotype" panose="02040502050505030304" pitchFamily="18" charset="0"/>
                <a:cs typeface="Arial"/>
              </a:rPr>
              <a:t>v</a:t>
            </a:r>
            <a:r>
              <a:rPr sz="4000" b="1" spc="15" dirty="0">
                <a:solidFill>
                  <a:srgbClr val="FFD21F"/>
                </a:solidFill>
                <a:latin typeface="Palatino Linotype" panose="02040502050505030304" pitchFamily="18" charset="0"/>
                <a:cs typeface="Arial"/>
              </a:rPr>
              <a:t>e</a:t>
            </a:r>
            <a:r>
              <a:rPr sz="4000" b="1" dirty="0">
                <a:solidFill>
                  <a:srgbClr val="FFFFFF"/>
                </a:solidFill>
                <a:latin typeface="Palatino Linotype" panose="02040502050505030304" pitchFamily="18" charset="0"/>
                <a:cs typeface="Arial"/>
              </a:rPr>
              <a:t>:</a:t>
            </a:r>
            <a:endParaRPr sz="4000" dirty="0">
              <a:latin typeface="Palatino Linotype" panose="02040502050505030304" pitchFamily="18" charset="0"/>
              <a:cs typeface="Arial"/>
            </a:endParaRPr>
          </a:p>
        </p:txBody>
      </p:sp>
      <p:sp>
        <p:nvSpPr>
          <p:cNvPr id="5" name="object 5"/>
          <p:cNvSpPr txBox="1"/>
          <p:nvPr/>
        </p:nvSpPr>
        <p:spPr>
          <a:xfrm>
            <a:off x="7045960" y="1247140"/>
            <a:ext cx="1924685" cy="997709"/>
          </a:xfrm>
          <a:prstGeom prst="rect">
            <a:avLst/>
          </a:prstGeom>
        </p:spPr>
        <p:txBody>
          <a:bodyPr vert="horz" wrap="square" lIns="0" tIns="12700" rIns="0" bIns="0" rtlCol="0">
            <a:spAutoFit/>
          </a:bodyPr>
          <a:lstStyle/>
          <a:p>
            <a:pPr marL="12700">
              <a:spcBef>
                <a:spcPts val="100"/>
              </a:spcBef>
            </a:pPr>
            <a:r>
              <a:rPr sz="3200" spc="-5" dirty="0">
                <a:solidFill>
                  <a:srgbClr val="FFFFFF"/>
                </a:solidFill>
                <a:latin typeface="Palatino Linotype" panose="02040502050505030304" pitchFamily="18" charset="0"/>
                <a:cs typeface="Arial"/>
              </a:rPr>
              <a:t>Negatively</a:t>
            </a:r>
            <a:endParaRPr sz="3200" dirty="0">
              <a:latin typeface="Palatino Linotype" panose="02040502050505030304" pitchFamily="18" charset="0"/>
              <a:cs typeface="Arial"/>
            </a:endParaRPr>
          </a:p>
        </p:txBody>
      </p:sp>
      <p:sp>
        <p:nvSpPr>
          <p:cNvPr id="6" name="object 6"/>
          <p:cNvSpPr txBox="1"/>
          <p:nvPr/>
        </p:nvSpPr>
        <p:spPr>
          <a:xfrm>
            <a:off x="1724660" y="2631679"/>
            <a:ext cx="9486839" cy="2166234"/>
          </a:xfrm>
          <a:prstGeom prst="rect">
            <a:avLst/>
          </a:prstGeom>
        </p:spPr>
        <p:txBody>
          <a:bodyPr vert="horz" wrap="square" lIns="0" tIns="44450" rIns="0" bIns="0" rtlCol="0">
            <a:spAutoFit/>
          </a:bodyPr>
          <a:lstStyle/>
          <a:p>
            <a:pPr marL="12700" marR="5080">
              <a:lnSpc>
                <a:spcPct val="93400"/>
              </a:lnSpc>
              <a:spcBef>
                <a:spcPts val="350"/>
              </a:spcBef>
            </a:pPr>
            <a:r>
              <a:rPr sz="3200" spc="-5" dirty="0">
                <a:latin typeface="Palatino Linotype" panose="02040502050505030304" pitchFamily="18" charset="0"/>
                <a:cs typeface="Arial"/>
              </a:rPr>
              <a:t>often </a:t>
            </a:r>
            <a:r>
              <a:rPr sz="3200" dirty="0">
                <a:latin typeface="Palatino Linotype" panose="02040502050505030304" pitchFamily="18" charset="0"/>
                <a:cs typeface="Arial"/>
              </a:rPr>
              <a:t>confusing because </a:t>
            </a:r>
            <a:r>
              <a:rPr sz="3200" spc="-875" dirty="0">
                <a:latin typeface="Palatino Linotype" panose="02040502050505030304" pitchFamily="18" charset="0"/>
                <a:cs typeface="Arial"/>
              </a:rPr>
              <a:t> </a:t>
            </a:r>
            <a:r>
              <a:rPr sz="3200" dirty="0">
                <a:latin typeface="Palatino Linotype" panose="02040502050505030304" pitchFamily="18" charset="0"/>
                <a:cs typeface="Arial"/>
              </a:rPr>
              <a:t>responding "no" creates a double negative. </a:t>
            </a:r>
            <a:r>
              <a:rPr sz="3200" spc="5" dirty="0">
                <a:latin typeface="Palatino Linotype" panose="02040502050505030304" pitchFamily="18" charset="0"/>
                <a:cs typeface="Arial"/>
              </a:rPr>
              <a:t> </a:t>
            </a:r>
            <a:r>
              <a:rPr sz="3200" spc="-5" dirty="0">
                <a:latin typeface="Palatino Linotype" panose="02040502050505030304" pitchFamily="18" charset="0"/>
                <a:cs typeface="Arial"/>
              </a:rPr>
              <a:t>e.g.,</a:t>
            </a:r>
            <a:endParaRPr sz="3200" dirty="0">
              <a:latin typeface="Palatino Linotype" panose="02040502050505030304" pitchFamily="18" charset="0"/>
              <a:cs typeface="Arial"/>
            </a:endParaRPr>
          </a:p>
          <a:p>
            <a:pPr marL="12700" marR="1056640">
              <a:lnSpc>
                <a:spcPts val="3590"/>
              </a:lnSpc>
              <a:spcBef>
                <a:spcPts val="1080"/>
              </a:spcBef>
            </a:pPr>
            <a:r>
              <a:rPr sz="3200" dirty="0">
                <a:solidFill>
                  <a:srgbClr val="C00000"/>
                </a:solidFill>
                <a:latin typeface="Palatino Linotype" panose="02040502050505030304" pitchFamily="18" charset="0"/>
                <a:cs typeface="Arial"/>
              </a:rPr>
              <a:t>“Do</a:t>
            </a:r>
            <a:r>
              <a:rPr sz="3200" spc="-15"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you</a:t>
            </a:r>
            <a:r>
              <a:rPr sz="3200" spc="-10"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disapprove</a:t>
            </a:r>
            <a:r>
              <a:rPr sz="3200" spc="-15"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of</a:t>
            </a:r>
            <a:r>
              <a:rPr sz="3200" spc="-20"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gay</a:t>
            </a:r>
            <a:r>
              <a:rPr sz="3200" spc="-10" dirty="0">
                <a:solidFill>
                  <a:srgbClr val="C00000"/>
                </a:solidFill>
                <a:latin typeface="Palatino Linotype" panose="02040502050505030304" pitchFamily="18" charset="0"/>
                <a:cs typeface="Arial"/>
              </a:rPr>
              <a:t> </a:t>
            </a:r>
            <a:r>
              <a:rPr sz="3200" dirty="0">
                <a:solidFill>
                  <a:srgbClr val="C00000"/>
                </a:solidFill>
                <a:latin typeface="Palatino Linotype" panose="02040502050505030304" pitchFamily="18" charset="0"/>
                <a:cs typeface="Arial"/>
              </a:rPr>
              <a:t>marriage?”</a:t>
            </a:r>
            <a:r>
              <a:rPr sz="3200" spc="85" dirty="0">
                <a:solidFill>
                  <a:srgbClr val="C00000"/>
                </a:solidFill>
                <a:latin typeface="Palatino Linotype" panose="02040502050505030304" pitchFamily="18" charset="0"/>
                <a:cs typeface="Arial"/>
              </a:rPr>
              <a:t> </a:t>
            </a:r>
            <a:r>
              <a:rPr sz="3200" dirty="0">
                <a:latin typeface="Palatino Linotype" panose="02040502050505030304" pitchFamily="18" charset="0"/>
                <a:cs typeface="Arial"/>
              </a:rPr>
              <a:t>vs </a:t>
            </a:r>
            <a:r>
              <a:rPr sz="3200" spc="-875" dirty="0">
                <a:latin typeface="Palatino Linotype" panose="02040502050505030304" pitchFamily="18" charset="0"/>
                <a:cs typeface="Arial"/>
              </a:rPr>
              <a:t> </a:t>
            </a:r>
            <a:endParaRPr lang="en-US" sz="3200" spc="-875" dirty="0">
              <a:latin typeface="Palatino Linotype" panose="02040502050505030304" pitchFamily="18" charset="0"/>
              <a:cs typeface="Arial"/>
            </a:endParaRPr>
          </a:p>
          <a:p>
            <a:pPr marL="12700" marR="1056640">
              <a:lnSpc>
                <a:spcPts val="3590"/>
              </a:lnSpc>
              <a:spcBef>
                <a:spcPts val="1080"/>
              </a:spcBef>
            </a:pPr>
            <a:r>
              <a:rPr sz="3200" dirty="0">
                <a:solidFill>
                  <a:srgbClr val="00B050"/>
                </a:solidFill>
                <a:latin typeface="Palatino Linotype" panose="02040502050505030304" pitchFamily="18" charset="0"/>
                <a:cs typeface="Arial"/>
              </a:rPr>
              <a:t>“Do</a:t>
            </a:r>
            <a:r>
              <a:rPr sz="3200" spc="-10" dirty="0">
                <a:solidFill>
                  <a:srgbClr val="00B050"/>
                </a:solidFill>
                <a:latin typeface="Palatino Linotype" panose="02040502050505030304" pitchFamily="18" charset="0"/>
                <a:cs typeface="Arial"/>
              </a:rPr>
              <a:t> </a:t>
            </a:r>
            <a:r>
              <a:rPr sz="3200" dirty="0">
                <a:solidFill>
                  <a:srgbClr val="00B050"/>
                </a:solidFill>
                <a:latin typeface="Palatino Linotype" panose="02040502050505030304" pitchFamily="18" charset="0"/>
                <a:cs typeface="Arial"/>
              </a:rPr>
              <a:t>you approve</a:t>
            </a:r>
            <a:r>
              <a:rPr sz="3200" spc="-5" dirty="0">
                <a:solidFill>
                  <a:srgbClr val="00B050"/>
                </a:solidFill>
                <a:latin typeface="Palatino Linotype" panose="02040502050505030304" pitchFamily="18" charset="0"/>
                <a:cs typeface="Arial"/>
              </a:rPr>
              <a:t> of</a:t>
            </a:r>
            <a:r>
              <a:rPr sz="3200" spc="-10" dirty="0">
                <a:solidFill>
                  <a:srgbClr val="00B050"/>
                </a:solidFill>
                <a:latin typeface="Palatino Linotype" panose="02040502050505030304" pitchFamily="18" charset="0"/>
                <a:cs typeface="Arial"/>
              </a:rPr>
              <a:t> </a:t>
            </a:r>
            <a:r>
              <a:rPr sz="3200" dirty="0">
                <a:solidFill>
                  <a:srgbClr val="00B050"/>
                </a:solidFill>
                <a:latin typeface="Palatino Linotype" panose="02040502050505030304" pitchFamily="18" charset="0"/>
                <a:cs typeface="Arial"/>
              </a:rPr>
              <a:t>gay</a:t>
            </a:r>
            <a:r>
              <a:rPr sz="3200" spc="-10" dirty="0">
                <a:solidFill>
                  <a:srgbClr val="00B050"/>
                </a:solidFill>
                <a:latin typeface="Palatino Linotype" panose="02040502050505030304" pitchFamily="18" charset="0"/>
                <a:cs typeface="Arial"/>
              </a:rPr>
              <a:t> </a:t>
            </a:r>
            <a:r>
              <a:rPr sz="3200" dirty="0">
                <a:solidFill>
                  <a:srgbClr val="00B050"/>
                </a:solidFill>
                <a:latin typeface="Palatino Linotype" panose="02040502050505030304" pitchFamily="18" charset="0"/>
                <a:cs typeface="Arial"/>
              </a:rPr>
              <a:t>marriage?”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TotalTime>
  <Words>796</Words>
  <Application>Microsoft Office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Arial</vt:lpstr>
      <vt:lpstr>Palatino Linotype</vt:lpstr>
      <vt:lpstr>Wingdings</vt:lpstr>
      <vt:lpstr>Office Theme</vt:lpstr>
      <vt:lpstr>Week/Session 8: Question Wording</vt:lpstr>
      <vt:lpstr>How to write good  survey questions &amp; what to avoid</vt:lpstr>
      <vt:lpstr>Spot the mistakes?</vt:lpstr>
      <vt:lpstr>Survey Design</vt:lpstr>
      <vt:lpstr>How can we simplify this? </vt:lpstr>
      <vt:lpstr>Survey wording MATTERS</vt:lpstr>
      <vt:lpstr>What to NOT do</vt:lpstr>
      <vt:lpstr>Watch out for questions which are...</vt:lpstr>
      <vt:lpstr>Watch out for questions which are...</vt:lpstr>
      <vt:lpstr>Watch out for questions which are...</vt:lpstr>
      <vt:lpstr>Watch out for questions which are...</vt:lpstr>
      <vt:lpstr>Considerations in Designing Survey Questions</vt:lpstr>
      <vt:lpstr>Survey Design &amp; Ordering</vt:lpstr>
      <vt:lpstr>Layout</vt:lpstr>
      <vt:lpstr>Order, flow and structure</vt:lpstr>
      <vt:lpstr>Survey Implementation</vt:lpstr>
      <vt:lpstr>Best Practices for Implementation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Wehde, Wesley</dc:creator>
  <cp:lastModifiedBy>Wehde, Wesley</cp:lastModifiedBy>
  <cp:revision>2</cp:revision>
  <dcterms:created xsi:type="dcterms:W3CDTF">2024-10-16T18:40:39Z</dcterms:created>
  <dcterms:modified xsi:type="dcterms:W3CDTF">2024-10-16T19:39:25Z</dcterms:modified>
</cp:coreProperties>
</file>