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tags/tag1.xml" ContentType="application/vnd.openxmlformats-officedocument.presentationml.tags+xml"/>
  <Override PartName="/ppt/notesSlides/notesSlide1.xml" ContentType="application/vnd.openxmlformats-officedocument.presentationml.notesSlide+xml"/>
  <Override PartName="/ppt/tags/tag2.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7.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5"/>
  </p:notesMasterIdLst>
  <p:sldIdLst>
    <p:sldId id="256" r:id="rId2"/>
    <p:sldId id="476" r:id="rId3"/>
    <p:sldId id="482" r:id="rId4"/>
    <p:sldId id="502" r:id="rId5"/>
    <p:sldId id="484" r:id="rId6"/>
    <p:sldId id="495" r:id="rId7"/>
    <p:sldId id="389" r:id="rId8"/>
    <p:sldId id="355" r:id="rId9"/>
    <p:sldId id="335" r:id="rId10"/>
    <p:sldId id="281" r:id="rId11"/>
    <p:sldId id="280" r:id="rId12"/>
    <p:sldId id="498" r:id="rId13"/>
    <p:sldId id="499" r:id="rId14"/>
    <p:sldId id="417" r:id="rId15"/>
    <p:sldId id="446" r:id="rId16"/>
    <p:sldId id="447" r:id="rId17"/>
    <p:sldId id="500" r:id="rId18"/>
    <p:sldId id="416" r:id="rId19"/>
    <p:sldId id="414" r:id="rId20"/>
    <p:sldId id="415" r:id="rId21"/>
    <p:sldId id="501" r:id="rId22"/>
    <p:sldId id="438" r:id="rId23"/>
    <p:sldId id="439" r:id="rId24"/>
    <p:sldId id="440" r:id="rId25"/>
    <p:sldId id="413" r:id="rId26"/>
    <p:sldId id="394" r:id="rId27"/>
    <p:sldId id="395" r:id="rId28"/>
    <p:sldId id="449" r:id="rId29"/>
    <p:sldId id="450" r:id="rId30"/>
    <p:sldId id="407" r:id="rId31"/>
    <p:sldId id="408" r:id="rId32"/>
    <p:sldId id="409" r:id="rId33"/>
    <p:sldId id="412" r:id="rId3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14" autoAdjust="0"/>
    <p:restoredTop sz="94660"/>
  </p:normalViewPr>
  <p:slideViewPr>
    <p:cSldViewPr snapToGrid="0">
      <p:cViewPr varScale="1">
        <p:scale>
          <a:sx n="104" d="100"/>
          <a:sy n="104" d="100"/>
        </p:scale>
        <p:origin x="1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ableStyles" Target="tableStyle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notesMaster" Target="notesMasters/notesMaster1.xml"/><Relationship Id="rId8" Type="http://schemas.openxmlformats.org/officeDocument/2006/relationships/slide" Target="slides/slide7.xml"/><Relationship Id="rId3" Type="http://schemas.openxmlformats.org/officeDocument/2006/relationships/slide" Target="slides/slide2.xml"/></Relationships>
</file>

<file path=ppt/diagrams/_rels/data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hyperlink" Target="https://www.pewresearch.org/" TargetMode="External"/><Relationship Id="rId5" Type="http://schemas.openxmlformats.org/officeDocument/2006/relationships/image" Target="../media/image6.svg"/><Relationship Id="rId4" Type="http://schemas.openxmlformats.org/officeDocument/2006/relationships/image" Target="../media/image5.png"/></Relationships>
</file>

<file path=ppt/diagrams/_rels/drawing1.xml.rels><?xml version="1.0" encoding="UTF-8" standalone="yes"?>
<Relationships xmlns="http://schemas.openxmlformats.org/package/2006/relationships"><Relationship Id="rId3" Type="http://schemas.openxmlformats.org/officeDocument/2006/relationships/hyperlink" Target="https://www.pewresearch.org/" TargetMode="External"/><Relationship Id="rId2" Type="http://schemas.openxmlformats.org/officeDocument/2006/relationships/image" Target="../media/image4.svg"/><Relationship Id="rId1" Type="http://schemas.openxmlformats.org/officeDocument/2006/relationships/image" Target="../media/image3.png"/><Relationship Id="rId5" Type="http://schemas.openxmlformats.org/officeDocument/2006/relationships/image" Target="../media/image6.svg"/><Relationship Id="rId4" Type="http://schemas.openxmlformats.org/officeDocument/2006/relationships/image" Target="../media/image5.png"/></Relationships>
</file>

<file path=ppt/diagrams/colors1.xml><?xml version="1.0" encoding="utf-8"?>
<dgm:colorsDef xmlns:dgm="http://schemas.openxmlformats.org/drawingml/2006/diagram" xmlns:a="http://schemas.openxmlformats.org/drawingml/2006/main" uniqueId="urn:microsoft.com/office/officeart/2018/5/colors/Iconchunking_coloredtext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bg1"/>
    </dgm:fillClrLst>
    <dgm:linClrLst meth="repeat">
      <a:schemeClr val="lt1">
        <a:alpha val="0"/>
      </a:schemeClr>
    </dgm:linClrLst>
    <dgm:effectClrLst/>
    <dgm:txLinClrLst/>
    <dgm:txFillClrLst meth="repeat">
      <a:schemeClr val="dk1"/>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accent2">
        <a:alpha val="0"/>
      </a:schemeClr>
    </dgm:fillClrLst>
    <dgm:linClrLst meth="repeat">
      <a:schemeClr val="accent2">
        <a:alpha val="0"/>
      </a:schemeClr>
    </dgm:linClrLst>
    <dgm:effectClrLst/>
    <dgm:txLinClrLst/>
    <dgm:txFillClrLst meth="repeat">
      <a:schemeClr val="accent2"/>
      <a:schemeClr val="accent3"/>
      <a:schemeClr val="accent4"/>
      <a:schemeClr val="accent5"/>
      <a:schemeClr val="accent6"/>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F45ADC1-ECD6-48E8-89C6-A236A7F95C7D}" type="doc">
      <dgm:prSet loTypeId="urn:microsoft.com/office/officeart/2018/5/layout/IconCircleLabelList" loCatId="icon" qsTypeId="urn:microsoft.com/office/officeart/2005/8/quickstyle/simple1" qsCatId="simple" csTypeId="urn:microsoft.com/office/officeart/2018/5/colors/Iconchunking_coloredtext_colorful1" csCatId="colorful" phldr="1"/>
      <dgm:spPr/>
      <dgm:t>
        <a:bodyPr/>
        <a:lstStyle/>
        <a:p>
          <a:endParaRPr lang="en-US"/>
        </a:p>
      </dgm:t>
    </dgm:pt>
    <dgm:pt modelId="{B2A307F3-DAD8-44A5-B9E3-3E60F36E1904}">
      <dgm:prSet/>
      <dgm:spPr/>
      <dgm:t>
        <a:bodyPr/>
        <a:lstStyle/>
        <a:p>
          <a:pPr>
            <a:defRPr cap="all"/>
          </a:pPr>
          <a:r>
            <a:rPr lang="en-US"/>
            <a:t>Pew: </a:t>
          </a:r>
          <a:r>
            <a:rPr lang="en-US">
              <a:hlinkClick xmlns:r="http://schemas.openxmlformats.org/officeDocument/2006/relationships" r:id="rId1"/>
            </a:rPr>
            <a:t>Pew Research Center | Nonpartisan, nonadvocacy, public opinion polling and data-driven social science research | Pew Research Center</a:t>
          </a:r>
          <a:endParaRPr lang="en-US"/>
        </a:p>
      </dgm:t>
    </dgm:pt>
    <dgm:pt modelId="{6349F227-ECE9-4214-B161-3419AD050D85}" type="parTrans" cxnId="{D9540535-DF49-4449-B54E-F5623C622D92}">
      <dgm:prSet/>
      <dgm:spPr/>
      <dgm:t>
        <a:bodyPr/>
        <a:lstStyle/>
        <a:p>
          <a:endParaRPr lang="en-US"/>
        </a:p>
      </dgm:t>
    </dgm:pt>
    <dgm:pt modelId="{0CBC79C9-EF56-4A80-A798-F0DB662BF0C1}" type="sibTrans" cxnId="{D9540535-DF49-4449-B54E-F5623C622D92}">
      <dgm:prSet/>
      <dgm:spPr/>
      <dgm:t>
        <a:bodyPr/>
        <a:lstStyle/>
        <a:p>
          <a:endParaRPr lang="en-US"/>
        </a:p>
      </dgm:t>
    </dgm:pt>
    <dgm:pt modelId="{43C2D65C-F42E-4986-A652-BF4F4A7C4C75}">
      <dgm:prSet/>
      <dgm:spPr/>
      <dgm:t>
        <a:bodyPr/>
        <a:lstStyle/>
        <a:p>
          <a:pPr>
            <a:defRPr cap="all"/>
          </a:pPr>
          <a:r>
            <a:rPr lang="en-US"/>
            <a:t>Roper iPoll if TTU had it… </a:t>
          </a:r>
        </a:p>
      </dgm:t>
    </dgm:pt>
    <dgm:pt modelId="{24F14298-A4B5-48B6-B275-A2B9E8158427}" type="parTrans" cxnId="{81B7872C-AD70-402D-88BD-861C9DCD1AFC}">
      <dgm:prSet/>
      <dgm:spPr/>
      <dgm:t>
        <a:bodyPr/>
        <a:lstStyle/>
        <a:p>
          <a:endParaRPr lang="en-US"/>
        </a:p>
      </dgm:t>
    </dgm:pt>
    <dgm:pt modelId="{FC39791E-B25F-4323-A72C-5DB2B2925833}" type="sibTrans" cxnId="{81B7872C-AD70-402D-88BD-861C9DCD1AFC}">
      <dgm:prSet/>
      <dgm:spPr/>
      <dgm:t>
        <a:bodyPr/>
        <a:lstStyle/>
        <a:p>
          <a:endParaRPr lang="en-US"/>
        </a:p>
      </dgm:t>
    </dgm:pt>
    <dgm:pt modelId="{B2EE8DD9-3003-4DE7-AF48-CE20041C7331}" type="pres">
      <dgm:prSet presAssocID="{6F45ADC1-ECD6-48E8-89C6-A236A7F95C7D}" presName="root" presStyleCnt="0">
        <dgm:presLayoutVars>
          <dgm:dir/>
          <dgm:resizeHandles val="exact"/>
        </dgm:presLayoutVars>
      </dgm:prSet>
      <dgm:spPr/>
    </dgm:pt>
    <dgm:pt modelId="{85591ED4-EC7F-45D7-8DDE-0A8F5A98B87C}" type="pres">
      <dgm:prSet presAssocID="{B2A307F3-DAD8-44A5-B9E3-3E60F36E1904}" presName="compNode" presStyleCnt="0"/>
      <dgm:spPr/>
    </dgm:pt>
    <dgm:pt modelId="{909B8406-8A61-4EB1-BBC1-3ED4ABAFD302}" type="pres">
      <dgm:prSet presAssocID="{B2A307F3-DAD8-44A5-B9E3-3E60F36E1904}" presName="iconBgRect" presStyleLbl="bgShp" presStyleIdx="0" presStyleCnt="2"/>
      <dgm:spPr/>
    </dgm:pt>
    <dgm:pt modelId="{D84E937D-263E-4C64-821C-2A977A94F1E6}" type="pres">
      <dgm:prSet presAssocID="{B2A307F3-DAD8-44A5-B9E3-3E60F36E1904}" presName="iconRect" presStyleLbl="node1" presStyleIdx="0" presStyleCnt="2"/>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Target Audience"/>
        </a:ext>
      </dgm:extLst>
    </dgm:pt>
    <dgm:pt modelId="{14A98BBF-E01A-4528-AD80-AA5C0E815A25}" type="pres">
      <dgm:prSet presAssocID="{B2A307F3-DAD8-44A5-B9E3-3E60F36E1904}" presName="spaceRect" presStyleCnt="0"/>
      <dgm:spPr/>
    </dgm:pt>
    <dgm:pt modelId="{40CB755D-F387-4BF3-8891-D299C170562B}" type="pres">
      <dgm:prSet presAssocID="{B2A307F3-DAD8-44A5-B9E3-3E60F36E1904}" presName="textRect" presStyleLbl="revTx" presStyleIdx="0" presStyleCnt="2">
        <dgm:presLayoutVars>
          <dgm:chMax val="1"/>
          <dgm:chPref val="1"/>
        </dgm:presLayoutVars>
      </dgm:prSet>
      <dgm:spPr/>
    </dgm:pt>
    <dgm:pt modelId="{B6346CEB-CF8B-408C-8FD3-DD834B54F3F7}" type="pres">
      <dgm:prSet presAssocID="{0CBC79C9-EF56-4A80-A798-F0DB662BF0C1}" presName="sibTrans" presStyleCnt="0"/>
      <dgm:spPr/>
    </dgm:pt>
    <dgm:pt modelId="{37449B11-5EA8-41AE-B4D6-B7DEF0921DE9}" type="pres">
      <dgm:prSet presAssocID="{43C2D65C-F42E-4986-A652-BF4F4A7C4C75}" presName="compNode" presStyleCnt="0"/>
      <dgm:spPr/>
    </dgm:pt>
    <dgm:pt modelId="{B8D260D4-2E3E-4F9A-AA0C-028E140067E2}" type="pres">
      <dgm:prSet presAssocID="{43C2D65C-F42E-4986-A652-BF4F4A7C4C75}" presName="iconBgRect" presStyleLbl="bgShp" presStyleIdx="1" presStyleCnt="2"/>
      <dgm:spPr/>
    </dgm:pt>
    <dgm:pt modelId="{9BA5AE85-4AA5-4919-9A3B-AD6182D8A25C}" type="pres">
      <dgm:prSet presAssocID="{43C2D65C-F42E-4986-A652-BF4F4A7C4C75}" presName="iconRect" presStyleLbl="node1" presStyleIdx="1" presStyleCnt="2"/>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Carp Streamer"/>
        </a:ext>
      </dgm:extLst>
    </dgm:pt>
    <dgm:pt modelId="{46AAD4FD-6565-49D2-97AF-618CB0E353AD}" type="pres">
      <dgm:prSet presAssocID="{43C2D65C-F42E-4986-A652-BF4F4A7C4C75}" presName="spaceRect" presStyleCnt="0"/>
      <dgm:spPr/>
    </dgm:pt>
    <dgm:pt modelId="{692FF317-2B9A-411B-A1FB-32A7EAAAD6E1}" type="pres">
      <dgm:prSet presAssocID="{43C2D65C-F42E-4986-A652-BF4F4A7C4C75}" presName="textRect" presStyleLbl="revTx" presStyleIdx="1" presStyleCnt="2">
        <dgm:presLayoutVars>
          <dgm:chMax val="1"/>
          <dgm:chPref val="1"/>
        </dgm:presLayoutVars>
      </dgm:prSet>
      <dgm:spPr/>
    </dgm:pt>
  </dgm:ptLst>
  <dgm:cxnLst>
    <dgm:cxn modelId="{81B7872C-AD70-402D-88BD-861C9DCD1AFC}" srcId="{6F45ADC1-ECD6-48E8-89C6-A236A7F95C7D}" destId="{43C2D65C-F42E-4986-A652-BF4F4A7C4C75}" srcOrd="1" destOrd="0" parTransId="{24F14298-A4B5-48B6-B275-A2B9E8158427}" sibTransId="{FC39791E-B25F-4323-A72C-5DB2B2925833}"/>
    <dgm:cxn modelId="{D9540535-DF49-4449-B54E-F5623C622D92}" srcId="{6F45ADC1-ECD6-48E8-89C6-A236A7F95C7D}" destId="{B2A307F3-DAD8-44A5-B9E3-3E60F36E1904}" srcOrd="0" destOrd="0" parTransId="{6349F227-ECE9-4214-B161-3419AD050D85}" sibTransId="{0CBC79C9-EF56-4A80-A798-F0DB662BF0C1}"/>
    <dgm:cxn modelId="{59CFA54F-8659-4905-BB17-29AB95378647}" type="presOf" srcId="{43C2D65C-F42E-4986-A652-BF4F4A7C4C75}" destId="{692FF317-2B9A-411B-A1FB-32A7EAAAD6E1}" srcOrd="0" destOrd="0" presId="urn:microsoft.com/office/officeart/2018/5/layout/IconCircleLabelList"/>
    <dgm:cxn modelId="{C86AD58E-3501-46DC-A624-5A8814C609BD}" type="presOf" srcId="{B2A307F3-DAD8-44A5-B9E3-3E60F36E1904}" destId="{40CB755D-F387-4BF3-8891-D299C170562B}" srcOrd="0" destOrd="0" presId="urn:microsoft.com/office/officeart/2018/5/layout/IconCircleLabelList"/>
    <dgm:cxn modelId="{38978FDC-1988-414B-9715-EE9011930C19}" type="presOf" srcId="{6F45ADC1-ECD6-48E8-89C6-A236A7F95C7D}" destId="{B2EE8DD9-3003-4DE7-AF48-CE20041C7331}" srcOrd="0" destOrd="0" presId="urn:microsoft.com/office/officeart/2018/5/layout/IconCircleLabelList"/>
    <dgm:cxn modelId="{99E506C5-BCF0-4C73-B4CC-68FF24DE163F}" type="presParOf" srcId="{B2EE8DD9-3003-4DE7-AF48-CE20041C7331}" destId="{85591ED4-EC7F-45D7-8DDE-0A8F5A98B87C}" srcOrd="0" destOrd="0" presId="urn:microsoft.com/office/officeart/2018/5/layout/IconCircleLabelList"/>
    <dgm:cxn modelId="{DB78E3A2-79BB-4A92-9C5F-FE3FBA4C272D}" type="presParOf" srcId="{85591ED4-EC7F-45D7-8DDE-0A8F5A98B87C}" destId="{909B8406-8A61-4EB1-BBC1-3ED4ABAFD302}" srcOrd="0" destOrd="0" presId="urn:microsoft.com/office/officeart/2018/5/layout/IconCircleLabelList"/>
    <dgm:cxn modelId="{1E1E9F06-2D04-4E66-AD3A-4627483C6819}" type="presParOf" srcId="{85591ED4-EC7F-45D7-8DDE-0A8F5A98B87C}" destId="{D84E937D-263E-4C64-821C-2A977A94F1E6}" srcOrd="1" destOrd="0" presId="urn:microsoft.com/office/officeart/2018/5/layout/IconCircleLabelList"/>
    <dgm:cxn modelId="{16363C6F-0A5F-4416-BD52-24B7F5B242AA}" type="presParOf" srcId="{85591ED4-EC7F-45D7-8DDE-0A8F5A98B87C}" destId="{14A98BBF-E01A-4528-AD80-AA5C0E815A25}" srcOrd="2" destOrd="0" presId="urn:microsoft.com/office/officeart/2018/5/layout/IconCircleLabelList"/>
    <dgm:cxn modelId="{6B86533E-A942-4DB3-8F24-2330BA8379BF}" type="presParOf" srcId="{85591ED4-EC7F-45D7-8DDE-0A8F5A98B87C}" destId="{40CB755D-F387-4BF3-8891-D299C170562B}" srcOrd="3" destOrd="0" presId="urn:microsoft.com/office/officeart/2018/5/layout/IconCircleLabelList"/>
    <dgm:cxn modelId="{940B0BFC-6D33-42D1-B0A9-3BA37514CE56}" type="presParOf" srcId="{B2EE8DD9-3003-4DE7-AF48-CE20041C7331}" destId="{B6346CEB-CF8B-408C-8FD3-DD834B54F3F7}" srcOrd="1" destOrd="0" presId="urn:microsoft.com/office/officeart/2018/5/layout/IconCircleLabelList"/>
    <dgm:cxn modelId="{699E596D-7DFE-45C4-8102-3BBAA57C1044}" type="presParOf" srcId="{B2EE8DD9-3003-4DE7-AF48-CE20041C7331}" destId="{37449B11-5EA8-41AE-B4D6-B7DEF0921DE9}" srcOrd="2" destOrd="0" presId="urn:microsoft.com/office/officeart/2018/5/layout/IconCircleLabelList"/>
    <dgm:cxn modelId="{2A616553-307B-4711-B3D7-BD97433BFCA7}" type="presParOf" srcId="{37449B11-5EA8-41AE-B4D6-B7DEF0921DE9}" destId="{B8D260D4-2E3E-4F9A-AA0C-028E140067E2}" srcOrd="0" destOrd="0" presId="urn:microsoft.com/office/officeart/2018/5/layout/IconCircleLabelList"/>
    <dgm:cxn modelId="{4015DB5D-B55D-4D50-91E1-1A54319BA432}" type="presParOf" srcId="{37449B11-5EA8-41AE-B4D6-B7DEF0921DE9}" destId="{9BA5AE85-4AA5-4919-9A3B-AD6182D8A25C}" srcOrd="1" destOrd="0" presId="urn:microsoft.com/office/officeart/2018/5/layout/IconCircleLabelList"/>
    <dgm:cxn modelId="{B2060CE5-F42D-460B-8626-FE5ABCDFBCE3}" type="presParOf" srcId="{37449B11-5EA8-41AE-B4D6-B7DEF0921DE9}" destId="{46AAD4FD-6565-49D2-97AF-618CB0E353AD}" srcOrd="2" destOrd="0" presId="urn:microsoft.com/office/officeart/2018/5/layout/IconCircleLabelList"/>
    <dgm:cxn modelId="{59B3E70D-7ADF-47A0-8217-68F416A1947B}" type="presParOf" srcId="{37449B11-5EA8-41AE-B4D6-B7DEF0921DE9}" destId="{692FF317-2B9A-411B-A1FB-32A7EAAAD6E1}"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CA373AC8-71F9-444B-BD99-FF10D698BB49}" type="doc">
      <dgm:prSet loTypeId="urn:microsoft.com/office/officeart/2005/8/layout/vList2" loCatId="list" qsTypeId="urn:microsoft.com/office/officeart/2005/8/quickstyle/simple4" qsCatId="simple" csTypeId="urn:microsoft.com/office/officeart/2005/8/colors/colorful2" csCatId="colorful"/>
      <dgm:spPr/>
      <dgm:t>
        <a:bodyPr/>
        <a:lstStyle/>
        <a:p>
          <a:endParaRPr lang="en-US"/>
        </a:p>
      </dgm:t>
    </dgm:pt>
    <dgm:pt modelId="{6B882915-22A4-444B-A052-C8DFC4304005}">
      <dgm:prSet/>
      <dgm:spPr/>
      <dgm:t>
        <a:bodyPr/>
        <a:lstStyle/>
        <a:p>
          <a:r>
            <a:rPr lang="en-US"/>
            <a:t>Sampling strategy</a:t>
          </a:r>
        </a:p>
      </dgm:t>
    </dgm:pt>
    <dgm:pt modelId="{00A2BCC5-E85D-4947-8886-CD599B89101B}" type="parTrans" cxnId="{B9B395F8-AE28-4F8B-9669-23C580F6A729}">
      <dgm:prSet/>
      <dgm:spPr/>
      <dgm:t>
        <a:bodyPr/>
        <a:lstStyle/>
        <a:p>
          <a:endParaRPr lang="en-US"/>
        </a:p>
      </dgm:t>
    </dgm:pt>
    <dgm:pt modelId="{03C6F882-ED66-4389-999B-E67DF94957A3}" type="sibTrans" cxnId="{B9B395F8-AE28-4F8B-9669-23C580F6A729}">
      <dgm:prSet/>
      <dgm:spPr/>
      <dgm:t>
        <a:bodyPr/>
        <a:lstStyle/>
        <a:p>
          <a:endParaRPr lang="en-US"/>
        </a:p>
      </dgm:t>
    </dgm:pt>
    <dgm:pt modelId="{CE78CD95-4CE3-435A-97AC-6DFC83A4599A}">
      <dgm:prSet/>
      <dgm:spPr/>
      <dgm:t>
        <a:bodyPr/>
        <a:lstStyle/>
        <a:p>
          <a:r>
            <a:rPr lang="en-US"/>
            <a:t>Survey mode </a:t>
          </a:r>
        </a:p>
      </dgm:t>
    </dgm:pt>
    <dgm:pt modelId="{AB0B79FC-BF5B-43BA-9B8F-0F38B2896A17}" type="parTrans" cxnId="{CA9F7214-E303-40FD-A582-C3E3A938F30B}">
      <dgm:prSet/>
      <dgm:spPr/>
      <dgm:t>
        <a:bodyPr/>
        <a:lstStyle/>
        <a:p>
          <a:endParaRPr lang="en-US"/>
        </a:p>
      </dgm:t>
    </dgm:pt>
    <dgm:pt modelId="{C25EBC50-3BC9-453C-8244-EF45863B9005}" type="sibTrans" cxnId="{CA9F7214-E303-40FD-A582-C3E3A938F30B}">
      <dgm:prSet/>
      <dgm:spPr/>
      <dgm:t>
        <a:bodyPr/>
        <a:lstStyle/>
        <a:p>
          <a:endParaRPr lang="en-US"/>
        </a:p>
      </dgm:t>
    </dgm:pt>
    <dgm:pt modelId="{6058E67B-85AA-4116-ABF8-249403B180B2}">
      <dgm:prSet/>
      <dgm:spPr/>
      <dgm:t>
        <a:bodyPr/>
        <a:lstStyle/>
        <a:p>
          <a:r>
            <a:rPr lang="en-US"/>
            <a:t>Informed consent—pay attention to ethics (add to appendix)</a:t>
          </a:r>
        </a:p>
      </dgm:t>
    </dgm:pt>
    <dgm:pt modelId="{625B66A0-CFAC-4486-A281-81F677EEC06B}" type="parTrans" cxnId="{96485E5C-3890-4B71-8113-88BD7CDF294E}">
      <dgm:prSet/>
      <dgm:spPr/>
      <dgm:t>
        <a:bodyPr/>
        <a:lstStyle/>
        <a:p>
          <a:endParaRPr lang="en-US"/>
        </a:p>
      </dgm:t>
    </dgm:pt>
    <dgm:pt modelId="{41C7FBAC-98E8-4F77-9815-D91C812B6EFD}" type="sibTrans" cxnId="{96485E5C-3890-4B71-8113-88BD7CDF294E}">
      <dgm:prSet/>
      <dgm:spPr/>
      <dgm:t>
        <a:bodyPr/>
        <a:lstStyle/>
        <a:p>
          <a:endParaRPr lang="en-US"/>
        </a:p>
      </dgm:t>
    </dgm:pt>
    <dgm:pt modelId="{8CB2C3B9-3A10-4D32-AA30-95CA8F9D6EE3}">
      <dgm:prSet/>
      <dgm:spPr/>
      <dgm:t>
        <a:bodyPr/>
        <a:lstStyle/>
        <a:p>
          <a:r>
            <a:rPr lang="en-US"/>
            <a:t>Specify survey question wording </a:t>
          </a:r>
        </a:p>
      </dgm:t>
    </dgm:pt>
    <dgm:pt modelId="{BACE54DC-4297-4B2E-A442-929D69319F16}" type="parTrans" cxnId="{53362F2C-C774-446F-849F-BBFFA888CF22}">
      <dgm:prSet/>
      <dgm:spPr/>
      <dgm:t>
        <a:bodyPr/>
        <a:lstStyle/>
        <a:p>
          <a:endParaRPr lang="en-US"/>
        </a:p>
      </dgm:t>
    </dgm:pt>
    <dgm:pt modelId="{26B3D6F3-C66B-42F0-88AB-8AA448A81770}" type="sibTrans" cxnId="{53362F2C-C774-446F-849F-BBFFA888CF22}">
      <dgm:prSet/>
      <dgm:spPr/>
      <dgm:t>
        <a:bodyPr/>
        <a:lstStyle/>
        <a:p>
          <a:endParaRPr lang="en-US"/>
        </a:p>
      </dgm:t>
    </dgm:pt>
    <dgm:pt modelId="{5E348F08-518E-4DE0-AD48-95D732C9E2DF}">
      <dgm:prSet/>
      <dgm:spPr/>
      <dgm:t>
        <a:bodyPr/>
        <a:lstStyle/>
        <a:p>
          <a:r>
            <a:rPr lang="en-US"/>
            <a:t>Be wary of common mistakes that we’ll go over next week!</a:t>
          </a:r>
        </a:p>
      </dgm:t>
    </dgm:pt>
    <dgm:pt modelId="{DDA84559-844E-4BE6-8789-BA21CDA5377D}" type="parTrans" cxnId="{3B692A10-A7EC-4284-8239-5C1CF03CF563}">
      <dgm:prSet/>
      <dgm:spPr/>
      <dgm:t>
        <a:bodyPr/>
        <a:lstStyle/>
        <a:p>
          <a:endParaRPr lang="en-US"/>
        </a:p>
      </dgm:t>
    </dgm:pt>
    <dgm:pt modelId="{A79C0657-F715-4FC2-B0E4-B0821720999D}" type="sibTrans" cxnId="{3B692A10-A7EC-4284-8239-5C1CF03CF563}">
      <dgm:prSet/>
      <dgm:spPr/>
      <dgm:t>
        <a:bodyPr/>
        <a:lstStyle/>
        <a:p>
          <a:endParaRPr lang="en-US"/>
        </a:p>
      </dgm:t>
    </dgm:pt>
    <dgm:pt modelId="{F87DEB3D-579F-4A20-83B5-CD7090A51A5C}">
      <dgm:prSet/>
      <dgm:spPr/>
      <dgm:t>
        <a:bodyPr/>
        <a:lstStyle/>
        <a:p>
          <a:r>
            <a:rPr lang="en-US"/>
            <a:t>Measurement/Scales</a:t>
          </a:r>
        </a:p>
      </dgm:t>
    </dgm:pt>
    <dgm:pt modelId="{F8DBC823-C325-4C43-BD73-DB151EDD01AE}" type="parTrans" cxnId="{F853174D-A11A-4140-8521-C432D7624108}">
      <dgm:prSet/>
      <dgm:spPr/>
      <dgm:t>
        <a:bodyPr/>
        <a:lstStyle/>
        <a:p>
          <a:endParaRPr lang="en-US"/>
        </a:p>
      </dgm:t>
    </dgm:pt>
    <dgm:pt modelId="{38C2F21F-F947-429C-ACF1-0D6626B9FD76}" type="sibTrans" cxnId="{F853174D-A11A-4140-8521-C432D7624108}">
      <dgm:prSet/>
      <dgm:spPr/>
      <dgm:t>
        <a:bodyPr/>
        <a:lstStyle/>
        <a:p>
          <a:endParaRPr lang="en-US"/>
        </a:p>
      </dgm:t>
    </dgm:pt>
    <dgm:pt modelId="{5FDBD473-FA1C-4B93-B04C-CD972C48D369}">
      <dgm:prSet/>
      <dgm:spPr/>
      <dgm:t>
        <a:bodyPr/>
        <a:lstStyle/>
        <a:p>
          <a:r>
            <a:rPr lang="en-US"/>
            <a:t>Ordering</a:t>
          </a:r>
        </a:p>
      </dgm:t>
    </dgm:pt>
    <dgm:pt modelId="{E292A865-103C-4B37-9EDC-D89337BE23F1}" type="parTrans" cxnId="{A1B7FBDA-A3E1-4149-BAB4-0CA2EA827A5E}">
      <dgm:prSet/>
      <dgm:spPr/>
      <dgm:t>
        <a:bodyPr/>
        <a:lstStyle/>
        <a:p>
          <a:endParaRPr lang="en-US"/>
        </a:p>
      </dgm:t>
    </dgm:pt>
    <dgm:pt modelId="{4F5D4DBF-1EC4-4FE1-97FE-C746D4AFB89A}" type="sibTrans" cxnId="{A1B7FBDA-A3E1-4149-BAB4-0CA2EA827A5E}">
      <dgm:prSet/>
      <dgm:spPr/>
      <dgm:t>
        <a:bodyPr/>
        <a:lstStyle/>
        <a:p>
          <a:endParaRPr lang="en-US"/>
        </a:p>
      </dgm:t>
    </dgm:pt>
    <dgm:pt modelId="{68A80265-3D33-4004-84EB-CB02A77B183F}">
      <dgm:prSet/>
      <dgm:spPr/>
      <dgm:t>
        <a:bodyPr/>
        <a:lstStyle/>
        <a:p>
          <a:r>
            <a:rPr lang="en-US"/>
            <a:t>Plan for comparing the sample to population</a:t>
          </a:r>
        </a:p>
      </dgm:t>
    </dgm:pt>
    <dgm:pt modelId="{569BBE15-328B-47E8-86B2-0E43B17496D8}" type="parTrans" cxnId="{CAAE65A7-5F4A-4936-BFDF-1889EE203221}">
      <dgm:prSet/>
      <dgm:spPr/>
      <dgm:t>
        <a:bodyPr/>
        <a:lstStyle/>
        <a:p>
          <a:endParaRPr lang="en-US"/>
        </a:p>
      </dgm:t>
    </dgm:pt>
    <dgm:pt modelId="{3E329578-AC04-424D-8525-7C3C4F5DDB58}" type="sibTrans" cxnId="{CAAE65A7-5F4A-4936-BFDF-1889EE203221}">
      <dgm:prSet/>
      <dgm:spPr/>
      <dgm:t>
        <a:bodyPr/>
        <a:lstStyle/>
        <a:p>
          <a:endParaRPr lang="en-US"/>
        </a:p>
      </dgm:t>
    </dgm:pt>
    <dgm:pt modelId="{29F7BBD3-51C0-4AAD-85BB-BC5BB305C19E}">
      <dgm:prSet/>
      <dgm:spPr/>
      <dgm:t>
        <a:bodyPr/>
        <a:lstStyle/>
        <a:p>
          <a:r>
            <a:rPr lang="en-US"/>
            <a:t>Evaluate biases in the sample </a:t>
          </a:r>
        </a:p>
      </dgm:t>
    </dgm:pt>
    <dgm:pt modelId="{B585D6C9-DFFF-46FB-AEAB-B9CDB9F457DC}" type="parTrans" cxnId="{736C47C2-193E-4789-98DC-AF0600262C42}">
      <dgm:prSet/>
      <dgm:spPr/>
      <dgm:t>
        <a:bodyPr/>
        <a:lstStyle/>
        <a:p>
          <a:endParaRPr lang="en-US"/>
        </a:p>
      </dgm:t>
    </dgm:pt>
    <dgm:pt modelId="{5E7593A8-7A13-4B98-9F82-8A4E8A578C20}" type="sibTrans" cxnId="{736C47C2-193E-4789-98DC-AF0600262C42}">
      <dgm:prSet/>
      <dgm:spPr/>
      <dgm:t>
        <a:bodyPr/>
        <a:lstStyle/>
        <a:p>
          <a:endParaRPr lang="en-US"/>
        </a:p>
      </dgm:t>
    </dgm:pt>
    <dgm:pt modelId="{4CECF61D-901F-4478-B5DB-15CA65D6A261}" type="pres">
      <dgm:prSet presAssocID="{CA373AC8-71F9-444B-BD99-FF10D698BB49}" presName="linear" presStyleCnt="0">
        <dgm:presLayoutVars>
          <dgm:animLvl val="lvl"/>
          <dgm:resizeHandles val="exact"/>
        </dgm:presLayoutVars>
      </dgm:prSet>
      <dgm:spPr/>
    </dgm:pt>
    <dgm:pt modelId="{86983465-5D03-4D11-89E2-44BA03EA1086}" type="pres">
      <dgm:prSet presAssocID="{6B882915-22A4-444B-A052-C8DFC4304005}" presName="parentText" presStyleLbl="node1" presStyleIdx="0" presStyleCnt="9">
        <dgm:presLayoutVars>
          <dgm:chMax val="0"/>
          <dgm:bulletEnabled val="1"/>
        </dgm:presLayoutVars>
      </dgm:prSet>
      <dgm:spPr/>
    </dgm:pt>
    <dgm:pt modelId="{6EEC931E-9965-407B-B1A4-801BCD84A122}" type="pres">
      <dgm:prSet presAssocID="{03C6F882-ED66-4389-999B-E67DF94957A3}" presName="spacer" presStyleCnt="0"/>
      <dgm:spPr/>
    </dgm:pt>
    <dgm:pt modelId="{E83884B3-3BF7-40FD-B90D-67B15711EB98}" type="pres">
      <dgm:prSet presAssocID="{CE78CD95-4CE3-435A-97AC-6DFC83A4599A}" presName="parentText" presStyleLbl="node1" presStyleIdx="1" presStyleCnt="9">
        <dgm:presLayoutVars>
          <dgm:chMax val="0"/>
          <dgm:bulletEnabled val="1"/>
        </dgm:presLayoutVars>
      </dgm:prSet>
      <dgm:spPr/>
    </dgm:pt>
    <dgm:pt modelId="{322D4045-4F71-4539-8E1F-5E77D5F184A5}" type="pres">
      <dgm:prSet presAssocID="{C25EBC50-3BC9-453C-8244-EF45863B9005}" presName="spacer" presStyleCnt="0"/>
      <dgm:spPr/>
    </dgm:pt>
    <dgm:pt modelId="{48CD3E3D-85DA-445A-B9A5-8038FCD5AB2D}" type="pres">
      <dgm:prSet presAssocID="{6058E67B-85AA-4116-ABF8-249403B180B2}" presName="parentText" presStyleLbl="node1" presStyleIdx="2" presStyleCnt="9">
        <dgm:presLayoutVars>
          <dgm:chMax val="0"/>
          <dgm:bulletEnabled val="1"/>
        </dgm:presLayoutVars>
      </dgm:prSet>
      <dgm:spPr/>
    </dgm:pt>
    <dgm:pt modelId="{E6BAD163-3D7A-4F3E-8CAE-495ACD129498}" type="pres">
      <dgm:prSet presAssocID="{41C7FBAC-98E8-4F77-9815-D91C812B6EFD}" presName="spacer" presStyleCnt="0"/>
      <dgm:spPr/>
    </dgm:pt>
    <dgm:pt modelId="{F65C536D-2329-46DD-8C6D-49C494FBEAC1}" type="pres">
      <dgm:prSet presAssocID="{8CB2C3B9-3A10-4D32-AA30-95CA8F9D6EE3}" presName="parentText" presStyleLbl="node1" presStyleIdx="3" presStyleCnt="9">
        <dgm:presLayoutVars>
          <dgm:chMax val="0"/>
          <dgm:bulletEnabled val="1"/>
        </dgm:presLayoutVars>
      </dgm:prSet>
      <dgm:spPr/>
    </dgm:pt>
    <dgm:pt modelId="{EF7A459F-FB18-4771-934B-E19E71A2143B}" type="pres">
      <dgm:prSet presAssocID="{26B3D6F3-C66B-42F0-88AB-8AA448A81770}" presName="spacer" presStyleCnt="0"/>
      <dgm:spPr/>
    </dgm:pt>
    <dgm:pt modelId="{FFC0458B-F599-407D-94C7-1CD71CC560F9}" type="pres">
      <dgm:prSet presAssocID="{5E348F08-518E-4DE0-AD48-95D732C9E2DF}" presName="parentText" presStyleLbl="node1" presStyleIdx="4" presStyleCnt="9">
        <dgm:presLayoutVars>
          <dgm:chMax val="0"/>
          <dgm:bulletEnabled val="1"/>
        </dgm:presLayoutVars>
      </dgm:prSet>
      <dgm:spPr/>
    </dgm:pt>
    <dgm:pt modelId="{C78C830E-55A4-4100-981C-5AE8E4C669F7}" type="pres">
      <dgm:prSet presAssocID="{A79C0657-F715-4FC2-B0E4-B0821720999D}" presName="spacer" presStyleCnt="0"/>
      <dgm:spPr/>
    </dgm:pt>
    <dgm:pt modelId="{D27104E5-238F-4CDA-BF66-C8E0C1FAE20F}" type="pres">
      <dgm:prSet presAssocID="{F87DEB3D-579F-4A20-83B5-CD7090A51A5C}" presName="parentText" presStyleLbl="node1" presStyleIdx="5" presStyleCnt="9">
        <dgm:presLayoutVars>
          <dgm:chMax val="0"/>
          <dgm:bulletEnabled val="1"/>
        </dgm:presLayoutVars>
      </dgm:prSet>
      <dgm:spPr/>
    </dgm:pt>
    <dgm:pt modelId="{A6B99DB2-3B58-434A-B8A1-0273156F864F}" type="pres">
      <dgm:prSet presAssocID="{38C2F21F-F947-429C-ACF1-0D6626B9FD76}" presName="spacer" presStyleCnt="0"/>
      <dgm:spPr/>
    </dgm:pt>
    <dgm:pt modelId="{77357FDA-4C44-4582-B3CC-E2ACB2974301}" type="pres">
      <dgm:prSet presAssocID="{5FDBD473-FA1C-4B93-B04C-CD972C48D369}" presName="parentText" presStyleLbl="node1" presStyleIdx="6" presStyleCnt="9">
        <dgm:presLayoutVars>
          <dgm:chMax val="0"/>
          <dgm:bulletEnabled val="1"/>
        </dgm:presLayoutVars>
      </dgm:prSet>
      <dgm:spPr/>
    </dgm:pt>
    <dgm:pt modelId="{D84BAD28-14C7-48C1-A874-FFD133022026}" type="pres">
      <dgm:prSet presAssocID="{4F5D4DBF-1EC4-4FE1-97FE-C746D4AFB89A}" presName="spacer" presStyleCnt="0"/>
      <dgm:spPr/>
    </dgm:pt>
    <dgm:pt modelId="{74F66586-457F-4CE6-8225-304F79A96C36}" type="pres">
      <dgm:prSet presAssocID="{68A80265-3D33-4004-84EB-CB02A77B183F}" presName="parentText" presStyleLbl="node1" presStyleIdx="7" presStyleCnt="9">
        <dgm:presLayoutVars>
          <dgm:chMax val="0"/>
          <dgm:bulletEnabled val="1"/>
        </dgm:presLayoutVars>
      </dgm:prSet>
      <dgm:spPr/>
    </dgm:pt>
    <dgm:pt modelId="{E76E4C06-0365-4A79-8D4F-96BBBBD21AA8}" type="pres">
      <dgm:prSet presAssocID="{3E329578-AC04-424D-8525-7C3C4F5DDB58}" presName="spacer" presStyleCnt="0"/>
      <dgm:spPr/>
    </dgm:pt>
    <dgm:pt modelId="{618F7F31-9921-4694-A590-38DCD375A58A}" type="pres">
      <dgm:prSet presAssocID="{29F7BBD3-51C0-4AAD-85BB-BC5BB305C19E}" presName="parentText" presStyleLbl="node1" presStyleIdx="8" presStyleCnt="9">
        <dgm:presLayoutVars>
          <dgm:chMax val="0"/>
          <dgm:bulletEnabled val="1"/>
        </dgm:presLayoutVars>
      </dgm:prSet>
      <dgm:spPr/>
    </dgm:pt>
  </dgm:ptLst>
  <dgm:cxnLst>
    <dgm:cxn modelId="{3B692A10-A7EC-4284-8239-5C1CF03CF563}" srcId="{CA373AC8-71F9-444B-BD99-FF10D698BB49}" destId="{5E348F08-518E-4DE0-AD48-95D732C9E2DF}" srcOrd="4" destOrd="0" parTransId="{DDA84559-844E-4BE6-8789-BA21CDA5377D}" sibTransId="{A79C0657-F715-4FC2-B0E4-B0821720999D}"/>
    <dgm:cxn modelId="{CA9F7214-E303-40FD-A582-C3E3A938F30B}" srcId="{CA373AC8-71F9-444B-BD99-FF10D698BB49}" destId="{CE78CD95-4CE3-435A-97AC-6DFC83A4599A}" srcOrd="1" destOrd="0" parTransId="{AB0B79FC-BF5B-43BA-9B8F-0F38B2896A17}" sibTransId="{C25EBC50-3BC9-453C-8244-EF45863B9005}"/>
    <dgm:cxn modelId="{53362F2C-C774-446F-849F-BBFFA888CF22}" srcId="{CA373AC8-71F9-444B-BD99-FF10D698BB49}" destId="{8CB2C3B9-3A10-4D32-AA30-95CA8F9D6EE3}" srcOrd="3" destOrd="0" parTransId="{BACE54DC-4297-4B2E-A442-929D69319F16}" sibTransId="{26B3D6F3-C66B-42F0-88AB-8AA448A81770}"/>
    <dgm:cxn modelId="{78AE253A-C8CF-41B7-B277-2A4779B55C9B}" type="presOf" srcId="{F87DEB3D-579F-4A20-83B5-CD7090A51A5C}" destId="{D27104E5-238F-4CDA-BF66-C8E0C1FAE20F}" srcOrd="0" destOrd="0" presId="urn:microsoft.com/office/officeart/2005/8/layout/vList2"/>
    <dgm:cxn modelId="{96485E5C-3890-4B71-8113-88BD7CDF294E}" srcId="{CA373AC8-71F9-444B-BD99-FF10D698BB49}" destId="{6058E67B-85AA-4116-ABF8-249403B180B2}" srcOrd="2" destOrd="0" parTransId="{625B66A0-CFAC-4486-A281-81F677EEC06B}" sibTransId="{41C7FBAC-98E8-4F77-9815-D91C812B6EFD}"/>
    <dgm:cxn modelId="{BC427A5C-D78D-4FDA-9E63-A478BBF3A50E}" type="presOf" srcId="{CE78CD95-4CE3-435A-97AC-6DFC83A4599A}" destId="{E83884B3-3BF7-40FD-B90D-67B15711EB98}" srcOrd="0" destOrd="0" presId="urn:microsoft.com/office/officeart/2005/8/layout/vList2"/>
    <dgm:cxn modelId="{89C1D748-A633-4664-936A-19C9CCAF5000}" type="presOf" srcId="{29F7BBD3-51C0-4AAD-85BB-BC5BB305C19E}" destId="{618F7F31-9921-4694-A590-38DCD375A58A}" srcOrd="0" destOrd="0" presId="urn:microsoft.com/office/officeart/2005/8/layout/vList2"/>
    <dgm:cxn modelId="{F853174D-A11A-4140-8521-C432D7624108}" srcId="{CA373AC8-71F9-444B-BD99-FF10D698BB49}" destId="{F87DEB3D-579F-4A20-83B5-CD7090A51A5C}" srcOrd="5" destOrd="0" parTransId="{F8DBC823-C325-4C43-BD73-DB151EDD01AE}" sibTransId="{38C2F21F-F947-429C-ACF1-0D6626B9FD76}"/>
    <dgm:cxn modelId="{E9B7C081-C2F2-4EE0-B5BA-9012645560A0}" type="presOf" srcId="{CA373AC8-71F9-444B-BD99-FF10D698BB49}" destId="{4CECF61D-901F-4478-B5DB-15CA65D6A261}" srcOrd="0" destOrd="0" presId="urn:microsoft.com/office/officeart/2005/8/layout/vList2"/>
    <dgm:cxn modelId="{684BD686-C08C-42AC-B893-AE97DB5499A6}" type="presOf" srcId="{5E348F08-518E-4DE0-AD48-95D732C9E2DF}" destId="{FFC0458B-F599-407D-94C7-1CD71CC560F9}" srcOrd="0" destOrd="0" presId="urn:microsoft.com/office/officeart/2005/8/layout/vList2"/>
    <dgm:cxn modelId="{701F9094-17C4-4E26-82FD-93D99CCDF8B8}" type="presOf" srcId="{6058E67B-85AA-4116-ABF8-249403B180B2}" destId="{48CD3E3D-85DA-445A-B9A5-8038FCD5AB2D}" srcOrd="0" destOrd="0" presId="urn:microsoft.com/office/officeart/2005/8/layout/vList2"/>
    <dgm:cxn modelId="{0FD4B49B-A127-4D06-A347-4E381EBAEE39}" type="presOf" srcId="{5FDBD473-FA1C-4B93-B04C-CD972C48D369}" destId="{77357FDA-4C44-4582-B3CC-E2ACB2974301}" srcOrd="0" destOrd="0" presId="urn:microsoft.com/office/officeart/2005/8/layout/vList2"/>
    <dgm:cxn modelId="{CAAE65A7-5F4A-4936-BFDF-1889EE203221}" srcId="{CA373AC8-71F9-444B-BD99-FF10D698BB49}" destId="{68A80265-3D33-4004-84EB-CB02A77B183F}" srcOrd="7" destOrd="0" parTransId="{569BBE15-328B-47E8-86B2-0E43B17496D8}" sibTransId="{3E329578-AC04-424D-8525-7C3C4F5DDB58}"/>
    <dgm:cxn modelId="{2BE392B9-A001-45B8-84B6-C443D089FCEC}" type="presOf" srcId="{68A80265-3D33-4004-84EB-CB02A77B183F}" destId="{74F66586-457F-4CE6-8225-304F79A96C36}" srcOrd="0" destOrd="0" presId="urn:microsoft.com/office/officeart/2005/8/layout/vList2"/>
    <dgm:cxn modelId="{736C47C2-193E-4789-98DC-AF0600262C42}" srcId="{CA373AC8-71F9-444B-BD99-FF10D698BB49}" destId="{29F7BBD3-51C0-4AAD-85BB-BC5BB305C19E}" srcOrd="8" destOrd="0" parTransId="{B585D6C9-DFFF-46FB-AEAB-B9CDB9F457DC}" sibTransId="{5E7593A8-7A13-4B98-9F82-8A4E8A578C20}"/>
    <dgm:cxn modelId="{A1B7FBDA-A3E1-4149-BAB4-0CA2EA827A5E}" srcId="{CA373AC8-71F9-444B-BD99-FF10D698BB49}" destId="{5FDBD473-FA1C-4B93-B04C-CD972C48D369}" srcOrd="6" destOrd="0" parTransId="{E292A865-103C-4B37-9EDC-D89337BE23F1}" sibTransId="{4F5D4DBF-1EC4-4FE1-97FE-C746D4AFB89A}"/>
    <dgm:cxn modelId="{7A76BFE3-EE1B-4559-B4D5-0940620E88D1}" type="presOf" srcId="{8CB2C3B9-3A10-4D32-AA30-95CA8F9D6EE3}" destId="{F65C536D-2329-46DD-8C6D-49C494FBEAC1}" srcOrd="0" destOrd="0" presId="urn:microsoft.com/office/officeart/2005/8/layout/vList2"/>
    <dgm:cxn modelId="{49F298F6-2846-4E1C-8E93-53E3D09BDAED}" type="presOf" srcId="{6B882915-22A4-444B-A052-C8DFC4304005}" destId="{86983465-5D03-4D11-89E2-44BA03EA1086}" srcOrd="0" destOrd="0" presId="urn:microsoft.com/office/officeart/2005/8/layout/vList2"/>
    <dgm:cxn modelId="{B9B395F8-AE28-4F8B-9669-23C580F6A729}" srcId="{CA373AC8-71F9-444B-BD99-FF10D698BB49}" destId="{6B882915-22A4-444B-A052-C8DFC4304005}" srcOrd="0" destOrd="0" parTransId="{00A2BCC5-E85D-4947-8886-CD599B89101B}" sibTransId="{03C6F882-ED66-4389-999B-E67DF94957A3}"/>
    <dgm:cxn modelId="{C691610B-9FBC-414F-9A72-7177A992F336}" type="presParOf" srcId="{4CECF61D-901F-4478-B5DB-15CA65D6A261}" destId="{86983465-5D03-4D11-89E2-44BA03EA1086}" srcOrd="0" destOrd="0" presId="urn:microsoft.com/office/officeart/2005/8/layout/vList2"/>
    <dgm:cxn modelId="{BB12696F-CBE2-4020-B4A2-776FF17AAED7}" type="presParOf" srcId="{4CECF61D-901F-4478-B5DB-15CA65D6A261}" destId="{6EEC931E-9965-407B-B1A4-801BCD84A122}" srcOrd="1" destOrd="0" presId="urn:microsoft.com/office/officeart/2005/8/layout/vList2"/>
    <dgm:cxn modelId="{F81B756A-37CF-47C8-AED8-2246DF0A5E5B}" type="presParOf" srcId="{4CECF61D-901F-4478-B5DB-15CA65D6A261}" destId="{E83884B3-3BF7-40FD-B90D-67B15711EB98}" srcOrd="2" destOrd="0" presId="urn:microsoft.com/office/officeart/2005/8/layout/vList2"/>
    <dgm:cxn modelId="{31AEB47B-CA2F-47EF-8302-486951D072E7}" type="presParOf" srcId="{4CECF61D-901F-4478-B5DB-15CA65D6A261}" destId="{322D4045-4F71-4539-8E1F-5E77D5F184A5}" srcOrd="3" destOrd="0" presId="urn:microsoft.com/office/officeart/2005/8/layout/vList2"/>
    <dgm:cxn modelId="{73E4D4FD-F3B0-4CC8-B936-86C47F5D07A6}" type="presParOf" srcId="{4CECF61D-901F-4478-B5DB-15CA65D6A261}" destId="{48CD3E3D-85DA-445A-B9A5-8038FCD5AB2D}" srcOrd="4" destOrd="0" presId="urn:microsoft.com/office/officeart/2005/8/layout/vList2"/>
    <dgm:cxn modelId="{45555C93-0705-4222-8E2F-33C3E9FD720B}" type="presParOf" srcId="{4CECF61D-901F-4478-B5DB-15CA65D6A261}" destId="{E6BAD163-3D7A-4F3E-8CAE-495ACD129498}" srcOrd="5" destOrd="0" presId="urn:microsoft.com/office/officeart/2005/8/layout/vList2"/>
    <dgm:cxn modelId="{BA0D2FF5-879B-47CA-8E58-45DD90A26471}" type="presParOf" srcId="{4CECF61D-901F-4478-B5DB-15CA65D6A261}" destId="{F65C536D-2329-46DD-8C6D-49C494FBEAC1}" srcOrd="6" destOrd="0" presId="urn:microsoft.com/office/officeart/2005/8/layout/vList2"/>
    <dgm:cxn modelId="{F298516E-51C6-4493-81B3-D16EB19636E1}" type="presParOf" srcId="{4CECF61D-901F-4478-B5DB-15CA65D6A261}" destId="{EF7A459F-FB18-4771-934B-E19E71A2143B}" srcOrd="7" destOrd="0" presId="urn:microsoft.com/office/officeart/2005/8/layout/vList2"/>
    <dgm:cxn modelId="{E2868C3A-30D7-407C-AF7E-8663501A2884}" type="presParOf" srcId="{4CECF61D-901F-4478-B5DB-15CA65D6A261}" destId="{FFC0458B-F599-407D-94C7-1CD71CC560F9}" srcOrd="8" destOrd="0" presId="urn:microsoft.com/office/officeart/2005/8/layout/vList2"/>
    <dgm:cxn modelId="{7380A349-B78F-47E9-8969-21F1ED0A3C3C}" type="presParOf" srcId="{4CECF61D-901F-4478-B5DB-15CA65D6A261}" destId="{C78C830E-55A4-4100-981C-5AE8E4C669F7}" srcOrd="9" destOrd="0" presId="urn:microsoft.com/office/officeart/2005/8/layout/vList2"/>
    <dgm:cxn modelId="{252A756A-4EC5-4C5A-AC11-3CC06E4E304E}" type="presParOf" srcId="{4CECF61D-901F-4478-B5DB-15CA65D6A261}" destId="{D27104E5-238F-4CDA-BF66-C8E0C1FAE20F}" srcOrd="10" destOrd="0" presId="urn:microsoft.com/office/officeart/2005/8/layout/vList2"/>
    <dgm:cxn modelId="{80C7E6A5-3362-439D-B29D-0EB9FD6A2992}" type="presParOf" srcId="{4CECF61D-901F-4478-B5DB-15CA65D6A261}" destId="{A6B99DB2-3B58-434A-B8A1-0273156F864F}" srcOrd="11" destOrd="0" presId="urn:microsoft.com/office/officeart/2005/8/layout/vList2"/>
    <dgm:cxn modelId="{59D6D21A-B46C-4DAA-809D-A34CF0FE31C8}" type="presParOf" srcId="{4CECF61D-901F-4478-B5DB-15CA65D6A261}" destId="{77357FDA-4C44-4582-B3CC-E2ACB2974301}" srcOrd="12" destOrd="0" presId="urn:microsoft.com/office/officeart/2005/8/layout/vList2"/>
    <dgm:cxn modelId="{8D25BB2B-0671-4948-987B-0643CB46856E}" type="presParOf" srcId="{4CECF61D-901F-4478-B5DB-15CA65D6A261}" destId="{D84BAD28-14C7-48C1-A874-FFD133022026}" srcOrd="13" destOrd="0" presId="urn:microsoft.com/office/officeart/2005/8/layout/vList2"/>
    <dgm:cxn modelId="{45295C7C-5E50-418F-A622-82E3B02793C4}" type="presParOf" srcId="{4CECF61D-901F-4478-B5DB-15CA65D6A261}" destId="{74F66586-457F-4CE6-8225-304F79A96C36}" srcOrd="14" destOrd="0" presId="urn:microsoft.com/office/officeart/2005/8/layout/vList2"/>
    <dgm:cxn modelId="{20671032-26F8-48BC-8A0F-A521E87880F1}" type="presParOf" srcId="{4CECF61D-901F-4478-B5DB-15CA65D6A261}" destId="{E76E4C06-0365-4A79-8D4F-96BBBBD21AA8}" srcOrd="15" destOrd="0" presId="urn:microsoft.com/office/officeart/2005/8/layout/vList2"/>
    <dgm:cxn modelId="{B8D45951-A8E7-4A02-A533-62C39CD81BCF}" type="presParOf" srcId="{4CECF61D-901F-4478-B5DB-15CA65D6A261}" destId="{618F7F31-9921-4694-A590-38DCD375A58A}" srcOrd="16"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4247C616-B79E-4639-ACD3-18FD38B37641}" type="doc">
      <dgm:prSet loTypeId="urn:microsoft.com/office/officeart/2005/8/layout/hProcess6" loCatId="process" qsTypeId="urn:microsoft.com/office/officeart/2005/8/quickstyle/simple1" qsCatId="simple" csTypeId="urn:microsoft.com/office/officeart/2005/8/colors/colorful1" csCatId="colorful"/>
      <dgm:spPr/>
      <dgm:t>
        <a:bodyPr/>
        <a:lstStyle/>
        <a:p>
          <a:endParaRPr lang="en-US"/>
        </a:p>
      </dgm:t>
    </dgm:pt>
    <dgm:pt modelId="{9B6F2847-00A5-4419-8DCB-8381A13ECF9C}">
      <dgm:prSet/>
      <dgm:spPr/>
      <dgm:t>
        <a:bodyPr/>
        <a:lstStyle/>
        <a:p>
          <a:r>
            <a:rPr lang="en-US"/>
            <a:t>Lists</a:t>
          </a:r>
        </a:p>
      </dgm:t>
    </dgm:pt>
    <dgm:pt modelId="{4473EA56-3BFD-42D4-8E11-32741CBC6B4E}" type="parTrans" cxnId="{0403A8A8-C1CD-4E03-A744-BDD7D18DE0F7}">
      <dgm:prSet/>
      <dgm:spPr/>
      <dgm:t>
        <a:bodyPr/>
        <a:lstStyle/>
        <a:p>
          <a:endParaRPr lang="en-US"/>
        </a:p>
      </dgm:t>
    </dgm:pt>
    <dgm:pt modelId="{409F5C9F-D037-4E65-B75A-5E9C745A305C}" type="sibTrans" cxnId="{0403A8A8-C1CD-4E03-A744-BDD7D18DE0F7}">
      <dgm:prSet/>
      <dgm:spPr/>
      <dgm:t>
        <a:bodyPr/>
        <a:lstStyle/>
        <a:p>
          <a:endParaRPr lang="en-US"/>
        </a:p>
      </dgm:t>
    </dgm:pt>
    <dgm:pt modelId="{E3FA8EA3-096F-4E90-BB13-502B8FD6F543}">
      <dgm:prSet/>
      <dgm:spPr/>
      <dgm:t>
        <a:bodyPr/>
        <a:lstStyle/>
        <a:p>
          <a:r>
            <a:rPr lang="en-US"/>
            <a:t>How to get? </a:t>
          </a:r>
        </a:p>
      </dgm:t>
    </dgm:pt>
    <dgm:pt modelId="{0D8E04C7-0E14-490F-BF83-AC4906F2A5FF}" type="parTrans" cxnId="{DD0D5241-9084-481D-9811-A4192FB50819}">
      <dgm:prSet/>
      <dgm:spPr/>
      <dgm:t>
        <a:bodyPr/>
        <a:lstStyle/>
        <a:p>
          <a:endParaRPr lang="en-US"/>
        </a:p>
      </dgm:t>
    </dgm:pt>
    <dgm:pt modelId="{150A6B66-8918-4B81-91C1-54743E54459E}" type="sibTrans" cxnId="{DD0D5241-9084-481D-9811-A4192FB50819}">
      <dgm:prSet/>
      <dgm:spPr/>
      <dgm:t>
        <a:bodyPr/>
        <a:lstStyle/>
        <a:p>
          <a:endParaRPr lang="en-US"/>
        </a:p>
      </dgm:t>
    </dgm:pt>
    <dgm:pt modelId="{7F2577E0-36C9-45B4-B60A-6A9B96560962}">
      <dgm:prSet/>
      <dgm:spPr/>
      <dgm:t>
        <a:bodyPr/>
        <a:lstStyle/>
        <a:p>
          <a:r>
            <a:rPr lang="en-US"/>
            <a:t>Panels</a:t>
          </a:r>
        </a:p>
      </dgm:t>
    </dgm:pt>
    <dgm:pt modelId="{2C427B34-F75B-4975-8718-831D278F230E}" type="parTrans" cxnId="{ED51B200-425D-4B4F-88FC-93240E834985}">
      <dgm:prSet/>
      <dgm:spPr/>
      <dgm:t>
        <a:bodyPr/>
        <a:lstStyle/>
        <a:p>
          <a:endParaRPr lang="en-US"/>
        </a:p>
      </dgm:t>
    </dgm:pt>
    <dgm:pt modelId="{D31F39CC-007B-42F5-838E-3BC19B2C0BB3}" type="sibTrans" cxnId="{ED51B200-425D-4B4F-88FC-93240E834985}">
      <dgm:prSet/>
      <dgm:spPr/>
      <dgm:t>
        <a:bodyPr/>
        <a:lstStyle/>
        <a:p>
          <a:endParaRPr lang="en-US"/>
        </a:p>
      </dgm:t>
    </dgm:pt>
    <dgm:pt modelId="{A5123160-4F95-4E1F-8D19-180031040F34}">
      <dgm:prSet/>
      <dgm:spPr/>
      <dgm:t>
        <a:bodyPr/>
        <a:lstStyle/>
        <a:p>
          <a:r>
            <a:rPr lang="en-US"/>
            <a:t>Companies such as Qualtrics, Prolific, Amazon Mturk, CloudResearch Connect, YouGov, etc. etc. </a:t>
          </a:r>
        </a:p>
      </dgm:t>
    </dgm:pt>
    <dgm:pt modelId="{95487A9B-8A71-4333-A701-4093C9BA500C}" type="parTrans" cxnId="{62FA1A59-0670-411F-8FE5-85BEEBEAD3EC}">
      <dgm:prSet/>
      <dgm:spPr/>
      <dgm:t>
        <a:bodyPr/>
        <a:lstStyle/>
        <a:p>
          <a:endParaRPr lang="en-US"/>
        </a:p>
      </dgm:t>
    </dgm:pt>
    <dgm:pt modelId="{BD620BC5-A71F-4ACF-858A-649B9D335402}" type="sibTrans" cxnId="{62FA1A59-0670-411F-8FE5-85BEEBEAD3EC}">
      <dgm:prSet/>
      <dgm:spPr/>
      <dgm:t>
        <a:bodyPr/>
        <a:lstStyle/>
        <a:p>
          <a:endParaRPr lang="en-US"/>
        </a:p>
      </dgm:t>
    </dgm:pt>
    <dgm:pt modelId="{2C75F125-4F34-43AE-B570-E479611B5CC6}" type="pres">
      <dgm:prSet presAssocID="{4247C616-B79E-4639-ACD3-18FD38B37641}" presName="theList" presStyleCnt="0">
        <dgm:presLayoutVars>
          <dgm:dir/>
          <dgm:animLvl val="lvl"/>
          <dgm:resizeHandles val="exact"/>
        </dgm:presLayoutVars>
      </dgm:prSet>
      <dgm:spPr/>
    </dgm:pt>
    <dgm:pt modelId="{0E9F69C5-1BA1-4ED3-A391-85763FC4E88F}" type="pres">
      <dgm:prSet presAssocID="{9B6F2847-00A5-4419-8DCB-8381A13ECF9C}" presName="compNode" presStyleCnt="0"/>
      <dgm:spPr/>
    </dgm:pt>
    <dgm:pt modelId="{3726DBA8-0D43-42AA-BFB0-374A1AF3DB97}" type="pres">
      <dgm:prSet presAssocID="{9B6F2847-00A5-4419-8DCB-8381A13ECF9C}" presName="noGeometry" presStyleCnt="0"/>
      <dgm:spPr/>
    </dgm:pt>
    <dgm:pt modelId="{CAFF77BF-985E-4A2F-AFB0-82AB9F70E7FD}" type="pres">
      <dgm:prSet presAssocID="{9B6F2847-00A5-4419-8DCB-8381A13ECF9C}" presName="childTextVisible" presStyleLbl="bgAccFollowNode1" presStyleIdx="0" presStyleCnt="2">
        <dgm:presLayoutVars>
          <dgm:bulletEnabled val="1"/>
        </dgm:presLayoutVars>
      </dgm:prSet>
      <dgm:spPr/>
    </dgm:pt>
    <dgm:pt modelId="{4407CF5B-EB33-46E3-AFF4-5D33D60B717F}" type="pres">
      <dgm:prSet presAssocID="{9B6F2847-00A5-4419-8DCB-8381A13ECF9C}" presName="childTextHidden" presStyleLbl="bgAccFollowNode1" presStyleIdx="0" presStyleCnt="2"/>
      <dgm:spPr/>
    </dgm:pt>
    <dgm:pt modelId="{DF3EDEFC-CAE3-48FB-97F6-30D62CB5B15C}" type="pres">
      <dgm:prSet presAssocID="{9B6F2847-00A5-4419-8DCB-8381A13ECF9C}" presName="parentText" presStyleLbl="node1" presStyleIdx="0" presStyleCnt="2">
        <dgm:presLayoutVars>
          <dgm:chMax val="1"/>
          <dgm:bulletEnabled val="1"/>
        </dgm:presLayoutVars>
      </dgm:prSet>
      <dgm:spPr/>
    </dgm:pt>
    <dgm:pt modelId="{0645C4CA-79C5-499F-8BC0-5CEE57A6723F}" type="pres">
      <dgm:prSet presAssocID="{9B6F2847-00A5-4419-8DCB-8381A13ECF9C}" presName="aSpace" presStyleCnt="0"/>
      <dgm:spPr/>
    </dgm:pt>
    <dgm:pt modelId="{B958188C-B986-4D6E-8708-0F94D71E78FB}" type="pres">
      <dgm:prSet presAssocID="{7F2577E0-36C9-45B4-B60A-6A9B96560962}" presName="compNode" presStyleCnt="0"/>
      <dgm:spPr/>
    </dgm:pt>
    <dgm:pt modelId="{DDE4F5B6-92A0-43F3-A3F0-FAAE24982815}" type="pres">
      <dgm:prSet presAssocID="{7F2577E0-36C9-45B4-B60A-6A9B96560962}" presName="noGeometry" presStyleCnt="0"/>
      <dgm:spPr/>
    </dgm:pt>
    <dgm:pt modelId="{7D34EF89-800E-4B5B-A200-79022B3807B7}" type="pres">
      <dgm:prSet presAssocID="{7F2577E0-36C9-45B4-B60A-6A9B96560962}" presName="childTextVisible" presStyleLbl="bgAccFollowNode1" presStyleIdx="1" presStyleCnt="2">
        <dgm:presLayoutVars>
          <dgm:bulletEnabled val="1"/>
        </dgm:presLayoutVars>
      </dgm:prSet>
      <dgm:spPr/>
    </dgm:pt>
    <dgm:pt modelId="{819586A2-1244-4DF7-9F01-583F85791C38}" type="pres">
      <dgm:prSet presAssocID="{7F2577E0-36C9-45B4-B60A-6A9B96560962}" presName="childTextHidden" presStyleLbl="bgAccFollowNode1" presStyleIdx="1" presStyleCnt="2"/>
      <dgm:spPr/>
    </dgm:pt>
    <dgm:pt modelId="{6B2A6A80-186E-42CE-A386-02B78F0AF7AB}" type="pres">
      <dgm:prSet presAssocID="{7F2577E0-36C9-45B4-B60A-6A9B96560962}" presName="parentText" presStyleLbl="node1" presStyleIdx="1" presStyleCnt="2">
        <dgm:presLayoutVars>
          <dgm:chMax val="1"/>
          <dgm:bulletEnabled val="1"/>
        </dgm:presLayoutVars>
      </dgm:prSet>
      <dgm:spPr/>
    </dgm:pt>
  </dgm:ptLst>
  <dgm:cxnLst>
    <dgm:cxn modelId="{ED51B200-425D-4B4F-88FC-93240E834985}" srcId="{4247C616-B79E-4639-ACD3-18FD38B37641}" destId="{7F2577E0-36C9-45B4-B60A-6A9B96560962}" srcOrd="1" destOrd="0" parTransId="{2C427B34-F75B-4975-8718-831D278F230E}" sibTransId="{D31F39CC-007B-42F5-838E-3BC19B2C0BB3}"/>
    <dgm:cxn modelId="{DD05A705-5028-455C-9C46-078C58ADA591}" type="presOf" srcId="{9B6F2847-00A5-4419-8DCB-8381A13ECF9C}" destId="{DF3EDEFC-CAE3-48FB-97F6-30D62CB5B15C}" srcOrd="0" destOrd="0" presId="urn:microsoft.com/office/officeart/2005/8/layout/hProcess6"/>
    <dgm:cxn modelId="{0F180423-131F-4E8E-9804-FA61033AD310}" type="presOf" srcId="{7F2577E0-36C9-45B4-B60A-6A9B96560962}" destId="{6B2A6A80-186E-42CE-A386-02B78F0AF7AB}" srcOrd="0" destOrd="0" presId="urn:microsoft.com/office/officeart/2005/8/layout/hProcess6"/>
    <dgm:cxn modelId="{5BD2582E-8417-4226-8A7F-A12C19829757}" type="presOf" srcId="{E3FA8EA3-096F-4E90-BB13-502B8FD6F543}" destId="{CAFF77BF-985E-4A2F-AFB0-82AB9F70E7FD}" srcOrd="0" destOrd="0" presId="urn:microsoft.com/office/officeart/2005/8/layout/hProcess6"/>
    <dgm:cxn modelId="{DD0D5241-9084-481D-9811-A4192FB50819}" srcId="{9B6F2847-00A5-4419-8DCB-8381A13ECF9C}" destId="{E3FA8EA3-096F-4E90-BB13-502B8FD6F543}" srcOrd="0" destOrd="0" parTransId="{0D8E04C7-0E14-490F-BF83-AC4906F2A5FF}" sibTransId="{150A6B66-8918-4B81-91C1-54743E54459E}"/>
    <dgm:cxn modelId="{78724F48-AD83-43B0-86EF-05CC69D69943}" type="presOf" srcId="{A5123160-4F95-4E1F-8D19-180031040F34}" destId="{7D34EF89-800E-4B5B-A200-79022B3807B7}" srcOrd="0" destOrd="0" presId="urn:microsoft.com/office/officeart/2005/8/layout/hProcess6"/>
    <dgm:cxn modelId="{5E707549-F290-4B08-BE6A-2C65C2F6964F}" type="presOf" srcId="{A5123160-4F95-4E1F-8D19-180031040F34}" destId="{819586A2-1244-4DF7-9F01-583F85791C38}" srcOrd="1" destOrd="0" presId="urn:microsoft.com/office/officeart/2005/8/layout/hProcess6"/>
    <dgm:cxn modelId="{62FA1A59-0670-411F-8FE5-85BEEBEAD3EC}" srcId="{7F2577E0-36C9-45B4-B60A-6A9B96560962}" destId="{A5123160-4F95-4E1F-8D19-180031040F34}" srcOrd="0" destOrd="0" parTransId="{95487A9B-8A71-4333-A701-4093C9BA500C}" sibTransId="{BD620BC5-A71F-4ACF-858A-649B9D335402}"/>
    <dgm:cxn modelId="{0403A8A8-C1CD-4E03-A744-BDD7D18DE0F7}" srcId="{4247C616-B79E-4639-ACD3-18FD38B37641}" destId="{9B6F2847-00A5-4419-8DCB-8381A13ECF9C}" srcOrd="0" destOrd="0" parTransId="{4473EA56-3BFD-42D4-8E11-32741CBC6B4E}" sibTransId="{409F5C9F-D037-4E65-B75A-5E9C745A305C}"/>
    <dgm:cxn modelId="{FE7B98AC-2564-4F54-AC10-F2235FB7F277}" type="presOf" srcId="{4247C616-B79E-4639-ACD3-18FD38B37641}" destId="{2C75F125-4F34-43AE-B570-E479611B5CC6}" srcOrd="0" destOrd="0" presId="urn:microsoft.com/office/officeart/2005/8/layout/hProcess6"/>
    <dgm:cxn modelId="{44C1E1CA-9BEE-428B-A2A6-F985958AFB9F}" type="presOf" srcId="{E3FA8EA3-096F-4E90-BB13-502B8FD6F543}" destId="{4407CF5B-EB33-46E3-AFF4-5D33D60B717F}" srcOrd="1" destOrd="0" presId="urn:microsoft.com/office/officeart/2005/8/layout/hProcess6"/>
    <dgm:cxn modelId="{CEFD04B5-C26E-45B1-A5F9-D5ED97040C82}" type="presParOf" srcId="{2C75F125-4F34-43AE-B570-E479611B5CC6}" destId="{0E9F69C5-1BA1-4ED3-A391-85763FC4E88F}" srcOrd="0" destOrd="0" presId="urn:microsoft.com/office/officeart/2005/8/layout/hProcess6"/>
    <dgm:cxn modelId="{0B83CD33-F60B-482C-9790-0E0F3B4125AE}" type="presParOf" srcId="{0E9F69C5-1BA1-4ED3-A391-85763FC4E88F}" destId="{3726DBA8-0D43-42AA-BFB0-374A1AF3DB97}" srcOrd="0" destOrd="0" presId="urn:microsoft.com/office/officeart/2005/8/layout/hProcess6"/>
    <dgm:cxn modelId="{EA986930-32B1-4875-8FE3-F177673B859C}" type="presParOf" srcId="{0E9F69C5-1BA1-4ED3-A391-85763FC4E88F}" destId="{CAFF77BF-985E-4A2F-AFB0-82AB9F70E7FD}" srcOrd="1" destOrd="0" presId="urn:microsoft.com/office/officeart/2005/8/layout/hProcess6"/>
    <dgm:cxn modelId="{15E08CD9-7BEF-40EA-918E-598081461034}" type="presParOf" srcId="{0E9F69C5-1BA1-4ED3-A391-85763FC4E88F}" destId="{4407CF5B-EB33-46E3-AFF4-5D33D60B717F}" srcOrd="2" destOrd="0" presId="urn:microsoft.com/office/officeart/2005/8/layout/hProcess6"/>
    <dgm:cxn modelId="{FE5D22CA-DCCF-4C38-9C01-B8732CCB4330}" type="presParOf" srcId="{0E9F69C5-1BA1-4ED3-A391-85763FC4E88F}" destId="{DF3EDEFC-CAE3-48FB-97F6-30D62CB5B15C}" srcOrd="3" destOrd="0" presId="urn:microsoft.com/office/officeart/2005/8/layout/hProcess6"/>
    <dgm:cxn modelId="{F84E5235-2E93-43D6-97B4-F2EF97940DA7}" type="presParOf" srcId="{2C75F125-4F34-43AE-B570-E479611B5CC6}" destId="{0645C4CA-79C5-499F-8BC0-5CEE57A6723F}" srcOrd="1" destOrd="0" presId="urn:microsoft.com/office/officeart/2005/8/layout/hProcess6"/>
    <dgm:cxn modelId="{78AA8042-9260-4500-BAD4-D4B272F7204D}" type="presParOf" srcId="{2C75F125-4F34-43AE-B570-E479611B5CC6}" destId="{B958188C-B986-4D6E-8708-0F94D71E78FB}" srcOrd="2" destOrd="0" presId="urn:microsoft.com/office/officeart/2005/8/layout/hProcess6"/>
    <dgm:cxn modelId="{CBC060DD-2341-45EE-B847-83653F950BD1}" type="presParOf" srcId="{B958188C-B986-4D6E-8708-0F94D71E78FB}" destId="{DDE4F5B6-92A0-43F3-A3F0-FAAE24982815}" srcOrd="0" destOrd="0" presId="urn:microsoft.com/office/officeart/2005/8/layout/hProcess6"/>
    <dgm:cxn modelId="{A9B1FE34-4C6B-4E61-B124-8379CADD0CDA}" type="presParOf" srcId="{B958188C-B986-4D6E-8708-0F94D71E78FB}" destId="{7D34EF89-800E-4B5B-A200-79022B3807B7}" srcOrd="1" destOrd="0" presId="urn:microsoft.com/office/officeart/2005/8/layout/hProcess6"/>
    <dgm:cxn modelId="{510064F3-DFB8-4DEC-B864-A68D9E79FB0E}" type="presParOf" srcId="{B958188C-B986-4D6E-8708-0F94D71E78FB}" destId="{819586A2-1244-4DF7-9F01-583F85791C38}" srcOrd="2" destOrd="0" presId="urn:microsoft.com/office/officeart/2005/8/layout/hProcess6"/>
    <dgm:cxn modelId="{C27B9F0F-96E9-4C98-9288-536B1C99BF0C}" type="presParOf" srcId="{B958188C-B986-4D6E-8708-0F94D71E78FB}" destId="{6B2A6A80-186E-42CE-A386-02B78F0AF7AB}" srcOrd="3" destOrd="0" presId="urn:microsoft.com/office/officeart/2005/8/layout/hProcess6"/>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7F8E3D1-AC34-40F2-8139-AE7ED3E7CBF1}" type="doc">
      <dgm:prSet loTypeId="urn:microsoft.com/office/officeart/2005/8/layout/process4" loCatId="process" qsTypeId="urn:microsoft.com/office/officeart/2005/8/quickstyle/simple4" qsCatId="simple" csTypeId="urn:microsoft.com/office/officeart/2005/8/colors/colorful2" csCatId="colorful"/>
      <dgm:spPr/>
      <dgm:t>
        <a:bodyPr/>
        <a:lstStyle/>
        <a:p>
          <a:endParaRPr lang="en-US"/>
        </a:p>
      </dgm:t>
    </dgm:pt>
    <dgm:pt modelId="{AF1BEAEE-A23C-46E0-9E61-8C64E072CC34}">
      <dgm:prSet/>
      <dgm:spPr/>
      <dgm:t>
        <a:bodyPr/>
        <a:lstStyle/>
        <a:p>
          <a:r>
            <a:rPr lang="en-US"/>
            <a:t>The purpose of pretesting is to try out the survey instrument on persons similar to those in the target group in order to check for ambiguous questions, inappropriate responses options, and so on.</a:t>
          </a:r>
        </a:p>
      </dgm:t>
    </dgm:pt>
    <dgm:pt modelId="{05520BF2-0A55-4A1A-8F7A-BFE24C4F06E1}" type="parTrans" cxnId="{F89FE657-5D08-4FE6-8510-0D61767880E9}">
      <dgm:prSet/>
      <dgm:spPr/>
      <dgm:t>
        <a:bodyPr/>
        <a:lstStyle/>
        <a:p>
          <a:endParaRPr lang="en-US"/>
        </a:p>
      </dgm:t>
    </dgm:pt>
    <dgm:pt modelId="{AF711D82-F641-4289-AF37-375F1F3936B2}" type="sibTrans" cxnId="{F89FE657-5D08-4FE6-8510-0D61767880E9}">
      <dgm:prSet/>
      <dgm:spPr/>
      <dgm:t>
        <a:bodyPr/>
        <a:lstStyle/>
        <a:p>
          <a:endParaRPr lang="en-US"/>
        </a:p>
      </dgm:t>
    </dgm:pt>
    <dgm:pt modelId="{6BB5B935-88EB-46EC-94E2-0ACD2D7BE6EF}">
      <dgm:prSet/>
      <dgm:spPr/>
      <dgm:t>
        <a:bodyPr/>
        <a:lstStyle/>
        <a:p>
          <a:r>
            <a:rPr lang="en-US"/>
            <a:t>This is absolutely crucial stage if the survey is going to be successful. So it should not be skimped on.</a:t>
          </a:r>
        </a:p>
      </dgm:t>
    </dgm:pt>
    <dgm:pt modelId="{FE4F08DB-B86A-43E1-AA44-1C2FAA87C328}" type="parTrans" cxnId="{DA326523-818B-4EB7-A9B5-58694106851D}">
      <dgm:prSet/>
      <dgm:spPr/>
      <dgm:t>
        <a:bodyPr/>
        <a:lstStyle/>
        <a:p>
          <a:endParaRPr lang="en-US"/>
        </a:p>
      </dgm:t>
    </dgm:pt>
    <dgm:pt modelId="{1BADDD69-FD0B-4E4B-9235-66BBEE800358}" type="sibTrans" cxnId="{DA326523-818B-4EB7-A9B5-58694106851D}">
      <dgm:prSet/>
      <dgm:spPr/>
      <dgm:t>
        <a:bodyPr/>
        <a:lstStyle/>
        <a:p>
          <a:endParaRPr lang="en-US"/>
        </a:p>
      </dgm:t>
    </dgm:pt>
    <dgm:pt modelId="{773AA6BB-9808-4EA9-9D46-5039CEE19994}" type="pres">
      <dgm:prSet presAssocID="{77F8E3D1-AC34-40F2-8139-AE7ED3E7CBF1}" presName="Name0" presStyleCnt="0">
        <dgm:presLayoutVars>
          <dgm:dir/>
          <dgm:animLvl val="lvl"/>
          <dgm:resizeHandles val="exact"/>
        </dgm:presLayoutVars>
      </dgm:prSet>
      <dgm:spPr/>
    </dgm:pt>
    <dgm:pt modelId="{8015AFB5-88E1-429C-BACF-73D27D4024CC}" type="pres">
      <dgm:prSet presAssocID="{6BB5B935-88EB-46EC-94E2-0ACD2D7BE6EF}" presName="boxAndChildren" presStyleCnt="0"/>
      <dgm:spPr/>
    </dgm:pt>
    <dgm:pt modelId="{516BD032-8D6C-45AB-8A5B-8CF0A3E6C353}" type="pres">
      <dgm:prSet presAssocID="{6BB5B935-88EB-46EC-94E2-0ACD2D7BE6EF}" presName="parentTextBox" presStyleLbl="node1" presStyleIdx="0" presStyleCnt="2"/>
      <dgm:spPr/>
    </dgm:pt>
    <dgm:pt modelId="{C1106EAC-C3C2-45F0-B720-7E076573A06C}" type="pres">
      <dgm:prSet presAssocID="{AF711D82-F641-4289-AF37-375F1F3936B2}" presName="sp" presStyleCnt="0"/>
      <dgm:spPr/>
    </dgm:pt>
    <dgm:pt modelId="{85038514-7DDB-4964-BE2D-85696F40BEAF}" type="pres">
      <dgm:prSet presAssocID="{AF1BEAEE-A23C-46E0-9E61-8C64E072CC34}" presName="arrowAndChildren" presStyleCnt="0"/>
      <dgm:spPr/>
    </dgm:pt>
    <dgm:pt modelId="{73B74E24-74D5-4F9D-AF9E-9C950AE66A4C}" type="pres">
      <dgm:prSet presAssocID="{AF1BEAEE-A23C-46E0-9E61-8C64E072CC34}" presName="parentTextArrow" presStyleLbl="node1" presStyleIdx="1" presStyleCnt="2"/>
      <dgm:spPr/>
    </dgm:pt>
  </dgm:ptLst>
  <dgm:cxnLst>
    <dgm:cxn modelId="{DA326523-818B-4EB7-A9B5-58694106851D}" srcId="{77F8E3D1-AC34-40F2-8139-AE7ED3E7CBF1}" destId="{6BB5B935-88EB-46EC-94E2-0ACD2D7BE6EF}" srcOrd="1" destOrd="0" parTransId="{FE4F08DB-B86A-43E1-AA44-1C2FAA87C328}" sibTransId="{1BADDD69-FD0B-4E4B-9235-66BBEE800358}"/>
    <dgm:cxn modelId="{E740B556-DE1B-4C0C-B88C-C72B74E70CE7}" type="presOf" srcId="{AF1BEAEE-A23C-46E0-9E61-8C64E072CC34}" destId="{73B74E24-74D5-4F9D-AF9E-9C950AE66A4C}" srcOrd="0" destOrd="0" presId="urn:microsoft.com/office/officeart/2005/8/layout/process4"/>
    <dgm:cxn modelId="{F89FE657-5D08-4FE6-8510-0D61767880E9}" srcId="{77F8E3D1-AC34-40F2-8139-AE7ED3E7CBF1}" destId="{AF1BEAEE-A23C-46E0-9E61-8C64E072CC34}" srcOrd="0" destOrd="0" parTransId="{05520BF2-0A55-4A1A-8F7A-BFE24C4F06E1}" sibTransId="{AF711D82-F641-4289-AF37-375F1F3936B2}"/>
    <dgm:cxn modelId="{29046FDC-99D2-4369-99A6-50DF7A0A331F}" type="presOf" srcId="{6BB5B935-88EB-46EC-94E2-0ACD2D7BE6EF}" destId="{516BD032-8D6C-45AB-8A5B-8CF0A3E6C353}" srcOrd="0" destOrd="0" presId="urn:microsoft.com/office/officeart/2005/8/layout/process4"/>
    <dgm:cxn modelId="{1203C1DD-4D4E-4C62-93A6-BE8182E21EB1}" type="presOf" srcId="{77F8E3D1-AC34-40F2-8139-AE7ED3E7CBF1}" destId="{773AA6BB-9808-4EA9-9D46-5039CEE19994}" srcOrd="0" destOrd="0" presId="urn:microsoft.com/office/officeart/2005/8/layout/process4"/>
    <dgm:cxn modelId="{93353D58-003C-451C-BE7A-979782A6A6F1}" type="presParOf" srcId="{773AA6BB-9808-4EA9-9D46-5039CEE19994}" destId="{8015AFB5-88E1-429C-BACF-73D27D4024CC}" srcOrd="0" destOrd="0" presId="urn:microsoft.com/office/officeart/2005/8/layout/process4"/>
    <dgm:cxn modelId="{7BB21D5C-7F9E-4039-8DA0-32623D8E27A9}" type="presParOf" srcId="{8015AFB5-88E1-429C-BACF-73D27D4024CC}" destId="{516BD032-8D6C-45AB-8A5B-8CF0A3E6C353}" srcOrd="0" destOrd="0" presId="urn:microsoft.com/office/officeart/2005/8/layout/process4"/>
    <dgm:cxn modelId="{08667477-290E-4ED5-B900-36DFCAAB956B}" type="presParOf" srcId="{773AA6BB-9808-4EA9-9D46-5039CEE19994}" destId="{C1106EAC-C3C2-45F0-B720-7E076573A06C}" srcOrd="1" destOrd="0" presId="urn:microsoft.com/office/officeart/2005/8/layout/process4"/>
    <dgm:cxn modelId="{0BC1312F-6CA9-4E32-B01F-C1BE7F51B675}" type="presParOf" srcId="{773AA6BB-9808-4EA9-9D46-5039CEE19994}" destId="{85038514-7DDB-4964-BE2D-85696F40BEAF}" srcOrd="2" destOrd="0" presId="urn:microsoft.com/office/officeart/2005/8/layout/process4"/>
    <dgm:cxn modelId="{9DE742EF-9A02-42AF-8EDA-5E75C6286065}" type="presParOf" srcId="{85038514-7DDB-4964-BE2D-85696F40BEAF}" destId="{73B74E24-74D5-4F9D-AF9E-9C950AE66A4C}" srcOrd="0" destOrd="0" presId="urn:microsoft.com/office/officeart/2005/8/layout/process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1F04E7BA-F12F-43F3-9C06-7A4F02118DDB}" type="doc">
      <dgm:prSet loTypeId="urn:microsoft.com/office/officeart/2016/7/layout/RepeatingBendingProcessNew" loCatId="process" qsTypeId="urn:microsoft.com/office/officeart/2005/8/quickstyle/simple4" qsCatId="simple" csTypeId="urn:microsoft.com/office/officeart/2005/8/colors/accent1_2" csCatId="accent1"/>
      <dgm:spPr/>
      <dgm:t>
        <a:bodyPr/>
        <a:lstStyle/>
        <a:p>
          <a:endParaRPr lang="en-US"/>
        </a:p>
      </dgm:t>
    </dgm:pt>
    <dgm:pt modelId="{6DDB32B4-7FBF-416F-9CCF-F46F6D2C8816}">
      <dgm:prSet/>
      <dgm:spPr/>
      <dgm:t>
        <a:bodyPr/>
        <a:lstStyle/>
        <a:p>
          <a:r>
            <a:rPr lang="en-US" b="1"/>
            <a:t>Interview Survey: </a:t>
          </a:r>
          <a:r>
            <a:rPr lang="en-US"/>
            <a:t>select respondents from sampling frame and conduct interviews </a:t>
          </a:r>
        </a:p>
      </dgm:t>
    </dgm:pt>
    <dgm:pt modelId="{E87D466B-24E1-4E33-B8DE-08449F47F9AD}" type="parTrans" cxnId="{2FF6E433-5885-4A50-97EA-B57FB695960C}">
      <dgm:prSet/>
      <dgm:spPr/>
      <dgm:t>
        <a:bodyPr/>
        <a:lstStyle/>
        <a:p>
          <a:endParaRPr lang="en-US"/>
        </a:p>
      </dgm:t>
    </dgm:pt>
    <dgm:pt modelId="{96CC2A31-5AEE-48BC-B6BC-EDABCBF2D822}" type="sibTrans" cxnId="{2FF6E433-5885-4A50-97EA-B57FB695960C}">
      <dgm:prSet/>
      <dgm:spPr/>
      <dgm:t>
        <a:bodyPr/>
        <a:lstStyle/>
        <a:p>
          <a:endParaRPr lang="en-US"/>
        </a:p>
      </dgm:t>
    </dgm:pt>
    <dgm:pt modelId="{2084A544-2D1A-4581-9AFA-AB98DA11137D}">
      <dgm:prSet/>
      <dgm:spPr/>
      <dgm:t>
        <a:bodyPr/>
        <a:lstStyle/>
        <a:p>
          <a:r>
            <a:rPr lang="en-US" b="1"/>
            <a:t>General Timeline for Mail Survey: </a:t>
          </a:r>
          <a:endParaRPr lang="en-US"/>
        </a:p>
      </dgm:t>
    </dgm:pt>
    <dgm:pt modelId="{E82770FB-AEE1-4EE2-9E3E-E37A3E1B47B2}" type="parTrans" cxnId="{C1522BA0-49B0-4916-8817-2790D81C4E72}">
      <dgm:prSet/>
      <dgm:spPr/>
      <dgm:t>
        <a:bodyPr/>
        <a:lstStyle/>
        <a:p>
          <a:endParaRPr lang="en-US"/>
        </a:p>
      </dgm:t>
    </dgm:pt>
    <dgm:pt modelId="{C285C155-F961-42D0-89D9-0AA579D4140C}" type="sibTrans" cxnId="{C1522BA0-49B0-4916-8817-2790D81C4E72}">
      <dgm:prSet/>
      <dgm:spPr/>
      <dgm:t>
        <a:bodyPr/>
        <a:lstStyle/>
        <a:p>
          <a:endParaRPr lang="en-US"/>
        </a:p>
      </dgm:t>
    </dgm:pt>
    <dgm:pt modelId="{04956C41-93BD-432D-A248-C7BAAE4B9722}">
      <dgm:prSet/>
      <dgm:spPr/>
      <dgm:t>
        <a:bodyPr/>
        <a:lstStyle/>
        <a:p>
          <a:r>
            <a:rPr lang="en-US"/>
            <a:t>1 week before: First contact: pre-notice letter</a:t>
          </a:r>
        </a:p>
      </dgm:t>
    </dgm:pt>
    <dgm:pt modelId="{F9E2D519-8776-46E1-A204-CAAB0E56AFEC}" type="parTrans" cxnId="{6876D765-7E26-48A3-9B90-374B6F926599}">
      <dgm:prSet/>
      <dgm:spPr/>
      <dgm:t>
        <a:bodyPr/>
        <a:lstStyle/>
        <a:p>
          <a:endParaRPr lang="en-US"/>
        </a:p>
      </dgm:t>
    </dgm:pt>
    <dgm:pt modelId="{47A441C0-589A-4907-9AA1-D1DAD66CE1C3}" type="sibTrans" cxnId="{6876D765-7E26-48A3-9B90-374B6F926599}">
      <dgm:prSet/>
      <dgm:spPr/>
      <dgm:t>
        <a:bodyPr/>
        <a:lstStyle/>
        <a:p>
          <a:endParaRPr lang="en-US"/>
        </a:p>
      </dgm:t>
    </dgm:pt>
    <dgm:pt modelId="{16B81815-DEF2-400A-99BD-46387EF34841}">
      <dgm:prSet/>
      <dgm:spPr/>
      <dgm:t>
        <a:bodyPr/>
        <a:lstStyle/>
        <a:p>
          <a:r>
            <a:rPr lang="en-US"/>
            <a:t>First mailing: sending out the survey</a:t>
          </a:r>
        </a:p>
      </dgm:t>
    </dgm:pt>
    <dgm:pt modelId="{C7607BE7-C94B-40FC-BDEE-76E5C9E08221}" type="parTrans" cxnId="{08847231-6333-4183-B122-55C79E3B1808}">
      <dgm:prSet/>
      <dgm:spPr/>
      <dgm:t>
        <a:bodyPr/>
        <a:lstStyle/>
        <a:p>
          <a:endParaRPr lang="en-US"/>
        </a:p>
      </dgm:t>
    </dgm:pt>
    <dgm:pt modelId="{0F8D5CBD-83ED-4713-952B-CC7B2EBBA2AA}" type="sibTrans" cxnId="{08847231-6333-4183-B122-55C79E3B1808}">
      <dgm:prSet/>
      <dgm:spPr/>
      <dgm:t>
        <a:bodyPr/>
        <a:lstStyle/>
        <a:p>
          <a:endParaRPr lang="en-US"/>
        </a:p>
      </dgm:t>
    </dgm:pt>
    <dgm:pt modelId="{DFE3FE8F-3A95-4CA3-B1D3-A8C3486E3AA9}">
      <dgm:prSet/>
      <dgm:spPr/>
      <dgm:t>
        <a:bodyPr/>
        <a:lstStyle/>
        <a:p>
          <a:r>
            <a:rPr lang="en-US"/>
            <a:t>1 week after: follow-up post-card</a:t>
          </a:r>
        </a:p>
      </dgm:t>
    </dgm:pt>
    <dgm:pt modelId="{CA5666FC-C404-46FE-9D03-081158E2A267}" type="parTrans" cxnId="{6BFDE608-7FF1-48D7-8314-B9F4F06F10F2}">
      <dgm:prSet/>
      <dgm:spPr/>
      <dgm:t>
        <a:bodyPr/>
        <a:lstStyle/>
        <a:p>
          <a:endParaRPr lang="en-US"/>
        </a:p>
      </dgm:t>
    </dgm:pt>
    <dgm:pt modelId="{7503431B-A24D-4CFB-817A-CA55E85CE8DC}" type="sibTrans" cxnId="{6BFDE608-7FF1-48D7-8314-B9F4F06F10F2}">
      <dgm:prSet/>
      <dgm:spPr/>
      <dgm:t>
        <a:bodyPr/>
        <a:lstStyle/>
        <a:p>
          <a:endParaRPr lang="en-US"/>
        </a:p>
      </dgm:t>
    </dgm:pt>
    <dgm:pt modelId="{14418C56-A51C-44ED-ABB7-AECDCA3BC1F4}">
      <dgm:prSet/>
      <dgm:spPr/>
      <dgm:t>
        <a:bodyPr/>
        <a:lstStyle/>
        <a:p>
          <a:r>
            <a:rPr lang="en-US"/>
            <a:t>3-4 weeks after: Second follow-up mailing</a:t>
          </a:r>
        </a:p>
      </dgm:t>
    </dgm:pt>
    <dgm:pt modelId="{B541F4FA-AE7B-4F6B-8F2C-BE635DB82E5E}" type="parTrans" cxnId="{BF0EB640-6AD5-45D5-9612-71ECB419B36A}">
      <dgm:prSet/>
      <dgm:spPr/>
      <dgm:t>
        <a:bodyPr/>
        <a:lstStyle/>
        <a:p>
          <a:endParaRPr lang="en-US"/>
        </a:p>
      </dgm:t>
    </dgm:pt>
    <dgm:pt modelId="{54EEA4A3-A9DD-433D-B3D2-8B4F7D19B256}" type="sibTrans" cxnId="{BF0EB640-6AD5-45D5-9612-71ECB419B36A}">
      <dgm:prSet/>
      <dgm:spPr/>
      <dgm:t>
        <a:bodyPr/>
        <a:lstStyle/>
        <a:p>
          <a:endParaRPr lang="en-US"/>
        </a:p>
      </dgm:t>
    </dgm:pt>
    <dgm:pt modelId="{4B17BBD3-4D44-4A06-AED0-AAAE40B00AD2}">
      <dgm:prSet/>
      <dgm:spPr/>
      <dgm:t>
        <a:bodyPr/>
        <a:lstStyle/>
        <a:p>
          <a:r>
            <a:rPr lang="en-US"/>
            <a:t>6-8 weeks after: Final mailing</a:t>
          </a:r>
        </a:p>
      </dgm:t>
    </dgm:pt>
    <dgm:pt modelId="{8166C846-91D6-4F31-8B2F-D94C002E6BC8}" type="parTrans" cxnId="{626E2F50-62A4-44B5-85BA-273B5E777140}">
      <dgm:prSet/>
      <dgm:spPr/>
      <dgm:t>
        <a:bodyPr/>
        <a:lstStyle/>
        <a:p>
          <a:endParaRPr lang="en-US"/>
        </a:p>
      </dgm:t>
    </dgm:pt>
    <dgm:pt modelId="{BFB176A7-ED80-421C-BEE7-72B5AD0251DB}" type="sibTrans" cxnId="{626E2F50-62A4-44B5-85BA-273B5E777140}">
      <dgm:prSet/>
      <dgm:spPr/>
      <dgm:t>
        <a:bodyPr/>
        <a:lstStyle/>
        <a:p>
          <a:endParaRPr lang="en-US"/>
        </a:p>
      </dgm:t>
    </dgm:pt>
    <dgm:pt modelId="{17464132-88CC-4E17-8063-421EB6E955ED}">
      <dgm:prSet/>
      <dgm:spPr/>
      <dgm:t>
        <a:bodyPr/>
        <a:lstStyle/>
        <a:p>
          <a:r>
            <a:rPr lang="en-US"/>
            <a:t>Steps 2) to 5) also apply to </a:t>
          </a:r>
          <a:r>
            <a:rPr lang="en-US" b="1"/>
            <a:t>online survey </a:t>
          </a:r>
          <a:r>
            <a:rPr lang="en-US"/>
            <a:t>(via email). </a:t>
          </a:r>
        </a:p>
      </dgm:t>
    </dgm:pt>
    <dgm:pt modelId="{F6F632C0-75EF-4A76-83DF-9D41F367C0A6}" type="parTrans" cxnId="{CA8AF784-A03B-4DEB-A440-7B33AF5C819E}">
      <dgm:prSet/>
      <dgm:spPr/>
      <dgm:t>
        <a:bodyPr/>
        <a:lstStyle/>
        <a:p>
          <a:endParaRPr lang="en-US"/>
        </a:p>
      </dgm:t>
    </dgm:pt>
    <dgm:pt modelId="{42C471B3-3587-46B0-86EB-9831547F4CE8}" type="sibTrans" cxnId="{CA8AF784-A03B-4DEB-A440-7B33AF5C819E}">
      <dgm:prSet/>
      <dgm:spPr/>
      <dgm:t>
        <a:bodyPr/>
        <a:lstStyle/>
        <a:p>
          <a:endParaRPr lang="en-US"/>
        </a:p>
      </dgm:t>
    </dgm:pt>
    <dgm:pt modelId="{C1E55078-E1E6-4700-9683-682FB1C667B9}" type="pres">
      <dgm:prSet presAssocID="{1F04E7BA-F12F-43F3-9C06-7A4F02118DDB}" presName="Name0" presStyleCnt="0">
        <dgm:presLayoutVars>
          <dgm:dir/>
          <dgm:resizeHandles val="exact"/>
        </dgm:presLayoutVars>
      </dgm:prSet>
      <dgm:spPr/>
    </dgm:pt>
    <dgm:pt modelId="{79CA43FA-AEE6-4C6E-9C03-00DC25A14746}" type="pres">
      <dgm:prSet presAssocID="{6DDB32B4-7FBF-416F-9CCF-F46F6D2C8816}" presName="node" presStyleLbl="node1" presStyleIdx="0" presStyleCnt="3">
        <dgm:presLayoutVars>
          <dgm:bulletEnabled val="1"/>
        </dgm:presLayoutVars>
      </dgm:prSet>
      <dgm:spPr/>
    </dgm:pt>
    <dgm:pt modelId="{FF4AF209-A0E6-42BD-8C3F-0A04A08AA61F}" type="pres">
      <dgm:prSet presAssocID="{96CC2A31-5AEE-48BC-B6BC-EDABCBF2D822}" presName="sibTrans" presStyleLbl="sibTrans1D1" presStyleIdx="0" presStyleCnt="2"/>
      <dgm:spPr/>
    </dgm:pt>
    <dgm:pt modelId="{91AD1194-0BEA-40F3-A2B0-A19156139963}" type="pres">
      <dgm:prSet presAssocID="{96CC2A31-5AEE-48BC-B6BC-EDABCBF2D822}" presName="connectorText" presStyleLbl="sibTrans1D1" presStyleIdx="0" presStyleCnt="2"/>
      <dgm:spPr/>
    </dgm:pt>
    <dgm:pt modelId="{804FEC8E-AD06-4E22-AC7C-E2AA17043DBA}" type="pres">
      <dgm:prSet presAssocID="{2084A544-2D1A-4581-9AFA-AB98DA11137D}" presName="node" presStyleLbl="node1" presStyleIdx="1" presStyleCnt="3">
        <dgm:presLayoutVars>
          <dgm:bulletEnabled val="1"/>
        </dgm:presLayoutVars>
      </dgm:prSet>
      <dgm:spPr/>
    </dgm:pt>
    <dgm:pt modelId="{E6596CC4-595B-4632-945E-4966F3353E42}" type="pres">
      <dgm:prSet presAssocID="{C285C155-F961-42D0-89D9-0AA579D4140C}" presName="sibTrans" presStyleLbl="sibTrans1D1" presStyleIdx="1" presStyleCnt="2"/>
      <dgm:spPr/>
    </dgm:pt>
    <dgm:pt modelId="{BFEF7531-B1D0-437A-95CC-AC24772536EA}" type="pres">
      <dgm:prSet presAssocID="{C285C155-F961-42D0-89D9-0AA579D4140C}" presName="connectorText" presStyleLbl="sibTrans1D1" presStyleIdx="1" presStyleCnt="2"/>
      <dgm:spPr/>
    </dgm:pt>
    <dgm:pt modelId="{4F6E0A6A-2992-4B5A-96D6-5547E423D782}" type="pres">
      <dgm:prSet presAssocID="{17464132-88CC-4E17-8063-421EB6E955ED}" presName="node" presStyleLbl="node1" presStyleIdx="2" presStyleCnt="3">
        <dgm:presLayoutVars>
          <dgm:bulletEnabled val="1"/>
        </dgm:presLayoutVars>
      </dgm:prSet>
      <dgm:spPr/>
    </dgm:pt>
  </dgm:ptLst>
  <dgm:cxnLst>
    <dgm:cxn modelId="{0E4D1C07-4808-49BD-8905-39E107B29CA5}" type="presOf" srcId="{96CC2A31-5AEE-48BC-B6BC-EDABCBF2D822}" destId="{FF4AF209-A0E6-42BD-8C3F-0A04A08AA61F}" srcOrd="0" destOrd="0" presId="urn:microsoft.com/office/officeart/2016/7/layout/RepeatingBendingProcessNew"/>
    <dgm:cxn modelId="{6BFDE608-7FF1-48D7-8314-B9F4F06F10F2}" srcId="{2084A544-2D1A-4581-9AFA-AB98DA11137D}" destId="{DFE3FE8F-3A95-4CA3-B1D3-A8C3486E3AA9}" srcOrd="2" destOrd="0" parTransId="{CA5666FC-C404-46FE-9D03-081158E2A267}" sibTransId="{7503431B-A24D-4CFB-817A-CA55E85CE8DC}"/>
    <dgm:cxn modelId="{F283432B-07B6-4A13-A84C-320B39BD6F16}" type="presOf" srcId="{4B17BBD3-4D44-4A06-AED0-AAAE40B00AD2}" destId="{804FEC8E-AD06-4E22-AC7C-E2AA17043DBA}" srcOrd="0" destOrd="5" presId="urn:microsoft.com/office/officeart/2016/7/layout/RepeatingBendingProcessNew"/>
    <dgm:cxn modelId="{6C44FD2F-1D09-4FBE-A647-E084343CE53C}" type="presOf" srcId="{96CC2A31-5AEE-48BC-B6BC-EDABCBF2D822}" destId="{91AD1194-0BEA-40F3-A2B0-A19156139963}" srcOrd="1" destOrd="0" presId="urn:microsoft.com/office/officeart/2016/7/layout/RepeatingBendingProcessNew"/>
    <dgm:cxn modelId="{08847231-6333-4183-B122-55C79E3B1808}" srcId="{2084A544-2D1A-4581-9AFA-AB98DA11137D}" destId="{16B81815-DEF2-400A-99BD-46387EF34841}" srcOrd="1" destOrd="0" parTransId="{C7607BE7-C94B-40FC-BDEE-76E5C9E08221}" sibTransId="{0F8D5CBD-83ED-4713-952B-CC7B2EBBA2AA}"/>
    <dgm:cxn modelId="{2FF6E433-5885-4A50-97EA-B57FB695960C}" srcId="{1F04E7BA-F12F-43F3-9C06-7A4F02118DDB}" destId="{6DDB32B4-7FBF-416F-9CCF-F46F6D2C8816}" srcOrd="0" destOrd="0" parTransId="{E87D466B-24E1-4E33-B8DE-08449F47F9AD}" sibTransId="{96CC2A31-5AEE-48BC-B6BC-EDABCBF2D822}"/>
    <dgm:cxn modelId="{BF0EB640-6AD5-45D5-9612-71ECB419B36A}" srcId="{2084A544-2D1A-4581-9AFA-AB98DA11137D}" destId="{14418C56-A51C-44ED-ABB7-AECDCA3BC1F4}" srcOrd="3" destOrd="0" parTransId="{B541F4FA-AE7B-4F6B-8F2C-BE635DB82E5E}" sibTransId="{54EEA4A3-A9DD-433D-B3D2-8B4F7D19B256}"/>
    <dgm:cxn modelId="{00B10E5E-2487-4BF6-8E34-6F61AD7CE8D9}" type="presOf" srcId="{DFE3FE8F-3A95-4CA3-B1D3-A8C3486E3AA9}" destId="{804FEC8E-AD06-4E22-AC7C-E2AA17043DBA}" srcOrd="0" destOrd="3" presId="urn:microsoft.com/office/officeart/2016/7/layout/RepeatingBendingProcessNew"/>
    <dgm:cxn modelId="{6876D765-7E26-48A3-9B90-374B6F926599}" srcId="{2084A544-2D1A-4581-9AFA-AB98DA11137D}" destId="{04956C41-93BD-432D-A248-C7BAAE4B9722}" srcOrd="0" destOrd="0" parTransId="{F9E2D519-8776-46E1-A204-CAAB0E56AFEC}" sibTransId="{47A441C0-589A-4907-9AA1-D1DAD66CE1C3}"/>
    <dgm:cxn modelId="{AAEB706E-01F8-415F-B44F-C0AF7E76E21C}" type="presOf" srcId="{2084A544-2D1A-4581-9AFA-AB98DA11137D}" destId="{804FEC8E-AD06-4E22-AC7C-E2AA17043DBA}" srcOrd="0" destOrd="0" presId="urn:microsoft.com/office/officeart/2016/7/layout/RepeatingBendingProcessNew"/>
    <dgm:cxn modelId="{626E2F50-62A4-44B5-85BA-273B5E777140}" srcId="{2084A544-2D1A-4581-9AFA-AB98DA11137D}" destId="{4B17BBD3-4D44-4A06-AED0-AAAE40B00AD2}" srcOrd="4" destOrd="0" parTransId="{8166C846-91D6-4F31-8B2F-D94C002E6BC8}" sibTransId="{BFB176A7-ED80-421C-BEE7-72B5AD0251DB}"/>
    <dgm:cxn modelId="{7719C45A-7AD3-4E28-AD78-D37A386908D8}" type="presOf" srcId="{14418C56-A51C-44ED-ABB7-AECDCA3BC1F4}" destId="{804FEC8E-AD06-4E22-AC7C-E2AA17043DBA}" srcOrd="0" destOrd="4" presId="urn:microsoft.com/office/officeart/2016/7/layout/RepeatingBendingProcessNew"/>
    <dgm:cxn modelId="{CA8AF784-A03B-4DEB-A440-7B33AF5C819E}" srcId="{1F04E7BA-F12F-43F3-9C06-7A4F02118DDB}" destId="{17464132-88CC-4E17-8063-421EB6E955ED}" srcOrd="2" destOrd="0" parTransId="{F6F632C0-75EF-4A76-83DF-9D41F367C0A6}" sibTransId="{42C471B3-3587-46B0-86EB-9831547F4CE8}"/>
    <dgm:cxn modelId="{977CA291-B5C5-4393-A028-C914C15AD19A}" type="presOf" srcId="{1F04E7BA-F12F-43F3-9C06-7A4F02118DDB}" destId="{C1E55078-E1E6-4700-9683-682FB1C667B9}" srcOrd="0" destOrd="0" presId="urn:microsoft.com/office/officeart/2016/7/layout/RepeatingBendingProcessNew"/>
    <dgm:cxn modelId="{FD8C849B-9723-43D6-9473-2344DBAF844A}" type="presOf" srcId="{C285C155-F961-42D0-89D9-0AA579D4140C}" destId="{BFEF7531-B1D0-437A-95CC-AC24772536EA}" srcOrd="1" destOrd="0" presId="urn:microsoft.com/office/officeart/2016/7/layout/RepeatingBendingProcessNew"/>
    <dgm:cxn modelId="{FE87CE9C-6F58-4762-8F4B-2F187B57861F}" type="presOf" srcId="{04956C41-93BD-432D-A248-C7BAAE4B9722}" destId="{804FEC8E-AD06-4E22-AC7C-E2AA17043DBA}" srcOrd="0" destOrd="1" presId="urn:microsoft.com/office/officeart/2016/7/layout/RepeatingBendingProcessNew"/>
    <dgm:cxn modelId="{C1522BA0-49B0-4916-8817-2790D81C4E72}" srcId="{1F04E7BA-F12F-43F3-9C06-7A4F02118DDB}" destId="{2084A544-2D1A-4581-9AFA-AB98DA11137D}" srcOrd="1" destOrd="0" parTransId="{E82770FB-AEE1-4EE2-9E3E-E37A3E1B47B2}" sibTransId="{C285C155-F961-42D0-89D9-0AA579D4140C}"/>
    <dgm:cxn modelId="{6D2ED1A9-1625-4AAB-9B60-3710CDF9176F}" type="presOf" srcId="{6DDB32B4-7FBF-416F-9CCF-F46F6D2C8816}" destId="{79CA43FA-AEE6-4C6E-9C03-00DC25A14746}" srcOrd="0" destOrd="0" presId="urn:microsoft.com/office/officeart/2016/7/layout/RepeatingBendingProcessNew"/>
    <dgm:cxn modelId="{C6C9F7AE-8017-4778-8F6B-5C5E4DB4195B}" type="presOf" srcId="{17464132-88CC-4E17-8063-421EB6E955ED}" destId="{4F6E0A6A-2992-4B5A-96D6-5547E423D782}" srcOrd="0" destOrd="0" presId="urn:microsoft.com/office/officeart/2016/7/layout/RepeatingBendingProcessNew"/>
    <dgm:cxn modelId="{64A65DC7-E5B2-4017-AB93-24A9D0F9F482}" type="presOf" srcId="{C285C155-F961-42D0-89D9-0AA579D4140C}" destId="{E6596CC4-595B-4632-945E-4966F3353E42}" srcOrd="0" destOrd="0" presId="urn:microsoft.com/office/officeart/2016/7/layout/RepeatingBendingProcessNew"/>
    <dgm:cxn modelId="{C16431D4-E02D-4D33-B96D-11DD7C13125E}" type="presOf" srcId="{16B81815-DEF2-400A-99BD-46387EF34841}" destId="{804FEC8E-AD06-4E22-AC7C-E2AA17043DBA}" srcOrd="0" destOrd="2" presId="urn:microsoft.com/office/officeart/2016/7/layout/RepeatingBendingProcessNew"/>
    <dgm:cxn modelId="{0EB858E0-FC6E-4DA0-A414-6A25C2CCD5FD}" type="presParOf" srcId="{C1E55078-E1E6-4700-9683-682FB1C667B9}" destId="{79CA43FA-AEE6-4C6E-9C03-00DC25A14746}" srcOrd="0" destOrd="0" presId="urn:microsoft.com/office/officeart/2016/7/layout/RepeatingBendingProcessNew"/>
    <dgm:cxn modelId="{0671DF5B-98A1-4DAE-8C40-04DDBEB0DA8E}" type="presParOf" srcId="{C1E55078-E1E6-4700-9683-682FB1C667B9}" destId="{FF4AF209-A0E6-42BD-8C3F-0A04A08AA61F}" srcOrd="1" destOrd="0" presId="urn:microsoft.com/office/officeart/2016/7/layout/RepeatingBendingProcessNew"/>
    <dgm:cxn modelId="{4441E8D6-8F2F-47AF-947B-838593C7F6E0}" type="presParOf" srcId="{FF4AF209-A0E6-42BD-8C3F-0A04A08AA61F}" destId="{91AD1194-0BEA-40F3-A2B0-A19156139963}" srcOrd="0" destOrd="0" presId="urn:microsoft.com/office/officeart/2016/7/layout/RepeatingBendingProcessNew"/>
    <dgm:cxn modelId="{4EF0EA38-40DB-4B06-99D3-3E1D6B70FFF5}" type="presParOf" srcId="{C1E55078-E1E6-4700-9683-682FB1C667B9}" destId="{804FEC8E-AD06-4E22-AC7C-E2AA17043DBA}" srcOrd="2" destOrd="0" presId="urn:microsoft.com/office/officeart/2016/7/layout/RepeatingBendingProcessNew"/>
    <dgm:cxn modelId="{9FB4E87C-1153-4DC3-B410-00E2012B5CFD}" type="presParOf" srcId="{C1E55078-E1E6-4700-9683-682FB1C667B9}" destId="{E6596CC4-595B-4632-945E-4966F3353E42}" srcOrd="3" destOrd="0" presId="urn:microsoft.com/office/officeart/2016/7/layout/RepeatingBendingProcessNew"/>
    <dgm:cxn modelId="{B3FCA7C7-E0D1-4C82-AA3C-D44FCDB16CE6}" type="presParOf" srcId="{E6596CC4-595B-4632-945E-4966F3353E42}" destId="{BFEF7531-B1D0-437A-95CC-AC24772536EA}" srcOrd="0" destOrd="0" presId="urn:microsoft.com/office/officeart/2016/7/layout/RepeatingBendingProcessNew"/>
    <dgm:cxn modelId="{F604F4A3-6A4A-47F2-A672-15E8245C2A6E}" type="presParOf" srcId="{C1E55078-E1E6-4700-9683-682FB1C667B9}" destId="{4F6E0A6A-2992-4B5A-96D6-5547E423D782}" srcOrd="4" destOrd="0" presId="urn:microsoft.com/office/officeart/2016/7/layout/RepeatingBendingProcessNew"/>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09B8406-8A61-4EB1-BBC1-3ED4ABAFD302}">
      <dsp:nvSpPr>
        <dsp:cNvPr id="0" name=""/>
        <dsp:cNvSpPr/>
      </dsp:nvSpPr>
      <dsp:spPr>
        <a:xfrm>
          <a:off x="2250914" y="296402"/>
          <a:ext cx="2196000" cy="2196000"/>
        </a:xfrm>
        <a:prstGeom prst="ellipse">
          <a:avLst/>
        </a:prstGeom>
        <a:solidFill>
          <a:schemeClr val="accent2">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D84E937D-263E-4C64-821C-2A977A94F1E6}">
      <dsp:nvSpPr>
        <dsp:cNvPr id="0" name=""/>
        <dsp:cNvSpPr/>
      </dsp:nvSpPr>
      <dsp:spPr>
        <a:xfrm>
          <a:off x="2718914" y="764402"/>
          <a:ext cx="1260000" cy="1260000"/>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0CB755D-F387-4BF3-8891-D299C170562B}">
      <dsp:nvSpPr>
        <dsp:cNvPr id="0" name=""/>
        <dsp:cNvSpPr/>
      </dsp:nvSpPr>
      <dsp:spPr>
        <a:xfrm>
          <a:off x="154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Pew: </a:t>
          </a:r>
          <a:r>
            <a:rPr lang="en-US" sz="1200" kern="1200">
              <a:hlinkClick xmlns:r="http://schemas.openxmlformats.org/officeDocument/2006/relationships" r:id="rId3"/>
            </a:rPr>
            <a:t>Pew Research Center | Nonpartisan, nonadvocacy, public opinion polling and data-driven social science research | Pew Research Center</a:t>
          </a:r>
          <a:endParaRPr lang="en-US" sz="1200" kern="1200"/>
        </a:p>
      </dsp:txBody>
      <dsp:txXfrm>
        <a:off x="1548914" y="3176402"/>
        <a:ext cx="3600000" cy="720000"/>
      </dsp:txXfrm>
    </dsp:sp>
    <dsp:sp modelId="{B8D260D4-2E3E-4F9A-AA0C-028E140067E2}">
      <dsp:nvSpPr>
        <dsp:cNvPr id="0" name=""/>
        <dsp:cNvSpPr/>
      </dsp:nvSpPr>
      <dsp:spPr>
        <a:xfrm>
          <a:off x="6480914" y="296402"/>
          <a:ext cx="2196000" cy="2196000"/>
        </a:xfrm>
        <a:prstGeom prst="ellipse">
          <a:avLst/>
        </a:prstGeom>
        <a:solidFill>
          <a:schemeClr val="accent3">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A5AE85-4AA5-4919-9A3B-AD6182D8A25C}">
      <dsp:nvSpPr>
        <dsp:cNvPr id="0" name=""/>
        <dsp:cNvSpPr/>
      </dsp:nvSpPr>
      <dsp:spPr>
        <a:xfrm>
          <a:off x="6948914" y="764402"/>
          <a:ext cx="1260000" cy="1260000"/>
        </a:xfrm>
        <a:prstGeom prst="rect">
          <a:avLst/>
        </a:prstGeom>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w="1905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692FF317-2B9A-411B-A1FB-32A7EAAAD6E1}">
      <dsp:nvSpPr>
        <dsp:cNvPr id="0" name=""/>
        <dsp:cNvSpPr/>
      </dsp:nvSpPr>
      <dsp:spPr>
        <a:xfrm>
          <a:off x="5778914" y="3176402"/>
          <a:ext cx="360000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533400">
            <a:lnSpc>
              <a:spcPct val="90000"/>
            </a:lnSpc>
            <a:spcBef>
              <a:spcPct val="0"/>
            </a:spcBef>
            <a:spcAft>
              <a:spcPct val="35000"/>
            </a:spcAft>
            <a:buNone/>
            <a:defRPr cap="all"/>
          </a:pPr>
          <a:r>
            <a:rPr lang="en-US" sz="1200" kern="1200"/>
            <a:t>Roper iPoll if TTU had it… </a:t>
          </a:r>
        </a:p>
      </dsp:txBody>
      <dsp:txXfrm>
        <a:off x="5778914" y="3176402"/>
        <a:ext cx="3600000" cy="72000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6983465-5D03-4D11-89E2-44BA03EA1086}">
      <dsp:nvSpPr>
        <dsp:cNvPr id="0" name=""/>
        <dsp:cNvSpPr/>
      </dsp:nvSpPr>
      <dsp:spPr>
        <a:xfrm>
          <a:off x="0" y="407345"/>
          <a:ext cx="6666833" cy="466830"/>
        </a:xfrm>
        <a:prstGeom prst="round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Sampling strategy</a:t>
          </a:r>
        </a:p>
      </dsp:txBody>
      <dsp:txXfrm>
        <a:off x="22789" y="430134"/>
        <a:ext cx="6621255" cy="421252"/>
      </dsp:txXfrm>
    </dsp:sp>
    <dsp:sp modelId="{E83884B3-3BF7-40FD-B90D-67B15711EB98}">
      <dsp:nvSpPr>
        <dsp:cNvPr id="0" name=""/>
        <dsp:cNvSpPr/>
      </dsp:nvSpPr>
      <dsp:spPr>
        <a:xfrm>
          <a:off x="0" y="928895"/>
          <a:ext cx="6666833" cy="466830"/>
        </a:xfrm>
        <a:prstGeom prst="roundRect">
          <a:avLst/>
        </a:prstGeom>
        <a:gradFill rotWithShape="0">
          <a:gsLst>
            <a:gs pos="0">
              <a:schemeClr val="accent2">
                <a:hueOff val="805452"/>
                <a:satOff val="-2312"/>
                <a:lumOff val="-3701"/>
                <a:alphaOff val="0"/>
                <a:satMod val="103000"/>
                <a:lumMod val="102000"/>
                <a:tint val="94000"/>
              </a:schemeClr>
            </a:gs>
            <a:gs pos="50000">
              <a:schemeClr val="accent2">
                <a:hueOff val="805452"/>
                <a:satOff val="-2312"/>
                <a:lumOff val="-3701"/>
                <a:alphaOff val="0"/>
                <a:satMod val="110000"/>
                <a:lumMod val="100000"/>
                <a:shade val="100000"/>
              </a:schemeClr>
            </a:gs>
            <a:gs pos="100000">
              <a:schemeClr val="accent2">
                <a:hueOff val="805452"/>
                <a:satOff val="-2312"/>
                <a:lumOff val="-3701"/>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Survey mode </a:t>
          </a:r>
        </a:p>
      </dsp:txBody>
      <dsp:txXfrm>
        <a:off x="22789" y="951684"/>
        <a:ext cx="6621255" cy="421252"/>
      </dsp:txXfrm>
    </dsp:sp>
    <dsp:sp modelId="{48CD3E3D-85DA-445A-B9A5-8038FCD5AB2D}">
      <dsp:nvSpPr>
        <dsp:cNvPr id="0" name=""/>
        <dsp:cNvSpPr/>
      </dsp:nvSpPr>
      <dsp:spPr>
        <a:xfrm>
          <a:off x="0" y="1450445"/>
          <a:ext cx="6666833" cy="466830"/>
        </a:xfrm>
        <a:prstGeom prst="roundRect">
          <a:avLst/>
        </a:prstGeom>
        <a:gradFill rotWithShape="0">
          <a:gsLst>
            <a:gs pos="0">
              <a:schemeClr val="accent2">
                <a:hueOff val="1610903"/>
                <a:satOff val="-4623"/>
                <a:lumOff val="-7402"/>
                <a:alphaOff val="0"/>
                <a:satMod val="103000"/>
                <a:lumMod val="102000"/>
                <a:tint val="94000"/>
              </a:schemeClr>
            </a:gs>
            <a:gs pos="50000">
              <a:schemeClr val="accent2">
                <a:hueOff val="1610903"/>
                <a:satOff val="-4623"/>
                <a:lumOff val="-7402"/>
                <a:alphaOff val="0"/>
                <a:satMod val="110000"/>
                <a:lumMod val="100000"/>
                <a:shade val="100000"/>
              </a:schemeClr>
            </a:gs>
            <a:gs pos="100000">
              <a:schemeClr val="accent2">
                <a:hueOff val="1610903"/>
                <a:satOff val="-4623"/>
                <a:lumOff val="-7402"/>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Informed consent—pay attention to ethics (add to appendix)</a:t>
          </a:r>
        </a:p>
      </dsp:txBody>
      <dsp:txXfrm>
        <a:off x="22789" y="1473234"/>
        <a:ext cx="6621255" cy="421252"/>
      </dsp:txXfrm>
    </dsp:sp>
    <dsp:sp modelId="{F65C536D-2329-46DD-8C6D-49C494FBEAC1}">
      <dsp:nvSpPr>
        <dsp:cNvPr id="0" name=""/>
        <dsp:cNvSpPr/>
      </dsp:nvSpPr>
      <dsp:spPr>
        <a:xfrm>
          <a:off x="0" y="1971995"/>
          <a:ext cx="6666833" cy="466830"/>
        </a:xfrm>
        <a:prstGeom prst="roundRect">
          <a:avLst/>
        </a:prstGeom>
        <a:gradFill rotWithShape="0">
          <a:gsLst>
            <a:gs pos="0">
              <a:schemeClr val="accent2">
                <a:hueOff val="2416355"/>
                <a:satOff val="-6935"/>
                <a:lumOff val="-11103"/>
                <a:alphaOff val="0"/>
                <a:satMod val="103000"/>
                <a:lumMod val="102000"/>
                <a:tint val="94000"/>
              </a:schemeClr>
            </a:gs>
            <a:gs pos="50000">
              <a:schemeClr val="accent2">
                <a:hueOff val="2416355"/>
                <a:satOff val="-6935"/>
                <a:lumOff val="-11103"/>
                <a:alphaOff val="0"/>
                <a:satMod val="110000"/>
                <a:lumMod val="100000"/>
                <a:shade val="100000"/>
              </a:schemeClr>
            </a:gs>
            <a:gs pos="100000">
              <a:schemeClr val="accent2">
                <a:hueOff val="2416355"/>
                <a:satOff val="-6935"/>
                <a:lumOff val="-11103"/>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Specify survey question wording </a:t>
          </a:r>
        </a:p>
      </dsp:txBody>
      <dsp:txXfrm>
        <a:off x="22789" y="1994784"/>
        <a:ext cx="6621255" cy="421252"/>
      </dsp:txXfrm>
    </dsp:sp>
    <dsp:sp modelId="{FFC0458B-F599-407D-94C7-1CD71CC560F9}">
      <dsp:nvSpPr>
        <dsp:cNvPr id="0" name=""/>
        <dsp:cNvSpPr/>
      </dsp:nvSpPr>
      <dsp:spPr>
        <a:xfrm>
          <a:off x="0" y="2493545"/>
          <a:ext cx="6666833" cy="466830"/>
        </a:xfrm>
        <a:prstGeom prst="roundRect">
          <a:avLst/>
        </a:prstGeom>
        <a:gradFill rotWithShape="0">
          <a:gsLst>
            <a:gs pos="0">
              <a:schemeClr val="accent2">
                <a:hueOff val="3221807"/>
                <a:satOff val="-9246"/>
                <a:lumOff val="-14805"/>
                <a:alphaOff val="0"/>
                <a:satMod val="103000"/>
                <a:lumMod val="102000"/>
                <a:tint val="94000"/>
              </a:schemeClr>
            </a:gs>
            <a:gs pos="50000">
              <a:schemeClr val="accent2">
                <a:hueOff val="3221807"/>
                <a:satOff val="-9246"/>
                <a:lumOff val="-14805"/>
                <a:alphaOff val="0"/>
                <a:satMod val="110000"/>
                <a:lumMod val="100000"/>
                <a:shade val="100000"/>
              </a:schemeClr>
            </a:gs>
            <a:gs pos="100000">
              <a:schemeClr val="accent2">
                <a:hueOff val="3221807"/>
                <a:satOff val="-9246"/>
                <a:lumOff val="-14805"/>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Be wary of common mistakes that we’ll go over next week!</a:t>
          </a:r>
        </a:p>
      </dsp:txBody>
      <dsp:txXfrm>
        <a:off x="22789" y="2516334"/>
        <a:ext cx="6621255" cy="421252"/>
      </dsp:txXfrm>
    </dsp:sp>
    <dsp:sp modelId="{D27104E5-238F-4CDA-BF66-C8E0C1FAE20F}">
      <dsp:nvSpPr>
        <dsp:cNvPr id="0" name=""/>
        <dsp:cNvSpPr/>
      </dsp:nvSpPr>
      <dsp:spPr>
        <a:xfrm>
          <a:off x="0" y="3015095"/>
          <a:ext cx="6666833" cy="466830"/>
        </a:xfrm>
        <a:prstGeom prst="roundRect">
          <a:avLst/>
        </a:prstGeom>
        <a:gradFill rotWithShape="0">
          <a:gsLst>
            <a:gs pos="0">
              <a:schemeClr val="accent2">
                <a:hueOff val="4027259"/>
                <a:satOff val="-11558"/>
                <a:lumOff val="-18506"/>
                <a:alphaOff val="0"/>
                <a:satMod val="103000"/>
                <a:lumMod val="102000"/>
                <a:tint val="94000"/>
              </a:schemeClr>
            </a:gs>
            <a:gs pos="50000">
              <a:schemeClr val="accent2">
                <a:hueOff val="4027259"/>
                <a:satOff val="-11558"/>
                <a:lumOff val="-18506"/>
                <a:alphaOff val="0"/>
                <a:satMod val="110000"/>
                <a:lumMod val="100000"/>
                <a:shade val="100000"/>
              </a:schemeClr>
            </a:gs>
            <a:gs pos="100000">
              <a:schemeClr val="accent2">
                <a:hueOff val="4027259"/>
                <a:satOff val="-11558"/>
                <a:lumOff val="-18506"/>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Measurement/Scales</a:t>
          </a:r>
        </a:p>
      </dsp:txBody>
      <dsp:txXfrm>
        <a:off x="22789" y="3037884"/>
        <a:ext cx="6621255" cy="421252"/>
      </dsp:txXfrm>
    </dsp:sp>
    <dsp:sp modelId="{77357FDA-4C44-4582-B3CC-E2ACB2974301}">
      <dsp:nvSpPr>
        <dsp:cNvPr id="0" name=""/>
        <dsp:cNvSpPr/>
      </dsp:nvSpPr>
      <dsp:spPr>
        <a:xfrm>
          <a:off x="0" y="3536645"/>
          <a:ext cx="6666833" cy="466830"/>
        </a:xfrm>
        <a:prstGeom prst="roundRect">
          <a:avLst/>
        </a:prstGeom>
        <a:gradFill rotWithShape="0">
          <a:gsLst>
            <a:gs pos="0">
              <a:schemeClr val="accent2">
                <a:hueOff val="4832710"/>
                <a:satOff val="-13870"/>
                <a:lumOff val="-22207"/>
                <a:alphaOff val="0"/>
                <a:satMod val="103000"/>
                <a:lumMod val="102000"/>
                <a:tint val="94000"/>
              </a:schemeClr>
            </a:gs>
            <a:gs pos="50000">
              <a:schemeClr val="accent2">
                <a:hueOff val="4832710"/>
                <a:satOff val="-13870"/>
                <a:lumOff val="-22207"/>
                <a:alphaOff val="0"/>
                <a:satMod val="110000"/>
                <a:lumMod val="100000"/>
                <a:shade val="100000"/>
              </a:schemeClr>
            </a:gs>
            <a:gs pos="100000">
              <a:schemeClr val="accent2">
                <a:hueOff val="4832710"/>
                <a:satOff val="-13870"/>
                <a:lumOff val="-22207"/>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Ordering</a:t>
          </a:r>
        </a:p>
      </dsp:txBody>
      <dsp:txXfrm>
        <a:off x="22789" y="3559434"/>
        <a:ext cx="6621255" cy="421252"/>
      </dsp:txXfrm>
    </dsp:sp>
    <dsp:sp modelId="{74F66586-457F-4CE6-8225-304F79A96C36}">
      <dsp:nvSpPr>
        <dsp:cNvPr id="0" name=""/>
        <dsp:cNvSpPr/>
      </dsp:nvSpPr>
      <dsp:spPr>
        <a:xfrm>
          <a:off x="0" y="4058195"/>
          <a:ext cx="6666833" cy="466830"/>
        </a:xfrm>
        <a:prstGeom prst="roundRect">
          <a:avLst/>
        </a:prstGeom>
        <a:gradFill rotWithShape="0">
          <a:gsLst>
            <a:gs pos="0">
              <a:schemeClr val="accent2">
                <a:hueOff val="5638162"/>
                <a:satOff val="-16181"/>
                <a:lumOff val="-25908"/>
                <a:alphaOff val="0"/>
                <a:satMod val="103000"/>
                <a:lumMod val="102000"/>
                <a:tint val="94000"/>
              </a:schemeClr>
            </a:gs>
            <a:gs pos="50000">
              <a:schemeClr val="accent2">
                <a:hueOff val="5638162"/>
                <a:satOff val="-16181"/>
                <a:lumOff val="-25908"/>
                <a:alphaOff val="0"/>
                <a:satMod val="110000"/>
                <a:lumMod val="100000"/>
                <a:shade val="100000"/>
              </a:schemeClr>
            </a:gs>
            <a:gs pos="100000">
              <a:schemeClr val="accent2">
                <a:hueOff val="5638162"/>
                <a:satOff val="-16181"/>
                <a:lumOff val="-25908"/>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Plan for comparing the sample to population</a:t>
          </a:r>
        </a:p>
      </dsp:txBody>
      <dsp:txXfrm>
        <a:off x="22789" y="4080984"/>
        <a:ext cx="6621255" cy="421252"/>
      </dsp:txXfrm>
    </dsp:sp>
    <dsp:sp modelId="{618F7F31-9921-4694-A590-38DCD375A58A}">
      <dsp:nvSpPr>
        <dsp:cNvPr id="0" name=""/>
        <dsp:cNvSpPr/>
      </dsp:nvSpPr>
      <dsp:spPr>
        <a:xfrm>
          <a:off x="0" y="4579745"/>
          <a:ext cx="6666833" cy="466830"/>
        </a:xfrm>
        <a:prstGeom prst="roundRec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1900" kern="1200"/>
            <a:t>Evaluate biases in the sample </a:t>
          </a:r>
        </a:p>
      </dsp:txBody>
      <dsp:txXfrm>
        <a:off x="22789" y="4602534"/>
        <a:ext cx="6621255" cy="42125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AFF77BF-985E-4A2F-AFB0-82AB9F70E7FD}">
      <dsp:nvSpPr>
        <dsp:cNvPr id="0" name=""/>
        <dsp:cNvSpPr/>
      </dsp:nvSpPr>
      <dsp:spPr>
        <a:xfrm>
          <a:off x="1026015" y="180928"/>
          <a:ext cx="4103548" cy="3587018"/>
        </a:xfrm>
        <a:prstGeom prst="rightArrow">
          <a:avLst>
            <a:gd name="adj1" fmla="val 70000"/>
            <a:gd name="adj2" fmla="val 50000"/>
          </a:avLst>
        </a:prstGeom>
        <a:solidFill>
          <a:schemeClr val="accent2">
            <a:tint val="40000"/>
            <a:alpha val="90000"/>
            <a:hueOff val="0"/>
            <a:satOff val="0"/>
            <a:lumOff val="0"/>
            <a:alphaOff val="0"/>
          </a:schemeClr>
        </a:solidFill>
        <a:ln w="19050" cap="flat" cmpd="sng" algn="ctr">
          <a:solidFill>
            <a:schemeClr val="accent2">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26670" bIns="13335" numCol="1" spcCol="1270" anchor="ctr" anchorCtr="0">
          <a:noAutofit/>
        </a:bodyPr>
        <a:lstStyle/>
        <a:p>
          <a:pPr marL="0" lvl="0" indent="0" algn="ctr" defTabSz="933450">
            <a:lnSpc>
              <a:spcPct val="90000"/>
            </a:lnSpc>
            <a:spcBef>
              <a:spcPct val="0"/>
            </a:spcBef>
            <a:spcAft>
              <a:spcPct val="35000"/>
            </a:spcAft>
            <a:buNone/>
          </a:pPr>
          <a:r>
            <a:rPr lang="en-US" sz="2100" kern="1200"/>
            <a:t>How to get? </a:t>
          </a:r>
        </a:p>
      </dsp:txBody>
      <dsp:txXfrm>
        <a:off x="2051902" y="718981"/>
        <a:ext cx="2000480" cy="2510912"/>
      </dsp:txXfrm>
    </dsp:sp>
    <dsp:sp modelId="{DF3EDEFC-CAE3-48FB-97F6-30D62CB5B15C}">
      <dsp:nvSpPr>
        <dsp:cNvPr id="0" name=""/>
        <dsp:cNvSpPr/>
      </dsp:nvSpPr>
      <dsp:spPr>
        <a:xfrm>
          <a:off x="128" y="948550"/>
          <a:ext cx="2051774" cy="2051774"/>
        </a:xfrm>
        <a:prstGeom prst="ellipse">
          <a:avLst/>
        </a:prstGeom>
        <a:solidFill>
          <a:schemeClr val="accent2">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a:t>Lists</a:t>
          </a:r>
        </a:p>
      </dsp:txBody>
      <dsp:txXfrm>
        <a:off x="300603" y="1249025"/>
        <a:ext cx="1450824" cy="1450824"/>
      </dsp:txXfrm>
    </dsp:sp>
    <dsp:sp modelId="{7D34EF89-800E-4B5B-A200-79022B3807B7}">
      <dsp:nvSpPr>
        <dsp:cNvPr id="0" name=""/>
        <dsp:cNvSpPr/>
      </dsp:nvSpPr>
      <dsp:spPr>
        <a:xfrm>
          <a:off x="6411923" y="180928"/>
          <a:ext cx="4103548" cy="3587018"/>
        </a:xfrm>
        <a:prstGeom prst="rightArrow">
          <a:avLst>
            <a:gd name="adj1" fmla="val 70000"/>
            <a:gd name="adj2" fmla="val 50000"/>
          </a:avLst>
        </a:prstGeom>
        <a:solidFill>
          <a:schemeClr val="accent3">
            <a:tint val="40000"/>
            <a:alpha val="90000"/>
            <a:hueOff val="0"/>
            <a:satOff val="0"/>
            <a:lumOff val="0"/>
            <a:alphaOff val="0"/>
          </a:schemeClr>
        </a:solidFill>
        <a:ln w="19050" cap="flat" cmpd="sng" algn="ctr">
          <a:solidFill>
            <a:schemeClr val="accent3">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53340" tIns="13335" rIns="26670" bIns="13335" numCol="1" spcCol="1270" anchor="ctr" anchorCtr="0">
          <a:noAutofit/>
        </a:bodyPr>
        <a:lstStyle/>
        <a:p>
          <a:pPr marL="0" lvl="0" indent="0" algn="ctr" defTabSz="933450">
            <a:lnSpc>
              <a:spcPct val="90000"/>
            </a:lnSpc>
            <a:spcBef>
              <a:spcPct val="0"/>
            </a:spcBef>
            <a:spcAft>
              <a:spcPct val="35000"/>
            </a:spcAft>
            <a:buNone/>
          </a:pPr>
          <a:r>
            <a:rPr lang="en-US" sz="2100" kern="1200"/>
            <a:t>Companies such as Qualtrics, Prolific, Amazon Mturk, CloudResearch Connect, YouGov, etc. etc. </a:t>
          </a:r>
        </a:p>
      </dsp:txBody>
      <dsp:txXfrm>
        <a:off x="7437810" y="718981"/>
        <a:ext cx="2000480" cy="2510912"/>
      </dsp:txXfrm>
    </dsp:sp>
    <dsp:sp modelId="{6B2A6A80-186E-42CE-A386-02B78F0AF7AB}">
      <dsp:nvSpPr>
        <dsp:cNvPr id="0" name=""/>
        <dsp:cNvSpPr/>
      </dsp:nvSpPr>
      <dsp:spPr>
        <a:xfrm>
          <a:off x="5386035" y="948550"/>
          <a:ext cx="2051774" cy="2051774"/>
        </a:xfrm>
        <a:prstGeom prst="ellipse">
          <a:avLst/>
        </a:prstGeom>
        <a:solidFill>
          <a:schemeClr val="accent3">
            <a:hueOff val="0"/>
            <a:satOff val="0"/>
            <a:lumOff val="0"/>
            <a:alphaOff val="0"/>
          </a:schemeClr>
        </a:solidFill>
        <a:ln w="1905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130" tIns="24130" rIns="24130" bIns="24130" numCol="1" spcCol="1270" anchor="ctr" anchorCtr="0">
          <a:noAutofit/>
        </a:bodyPr>
        <a:lstStyle/>
        <a:p>
          <a:pPr marL="0" lvl="0" indent="0" algn="ctr" defTabSz="1689100">
            <a:lnSpc>
              <a:spcPct val="90000"/>
            </a:lnSpc>
            <a:spcBef>
              <a:spcPct val="0"/>
            </a:spcBef>
            <a:spcAft>
              <a:spcPct val="35000"/>
            </a:spcAft>
            <a:buNone/>
          </a:pPr>
          <a:r>
            <a:rPr lang="en-US" sz="3800" kern="1200"/>
            <a:t>Panels</a:t>
          </a:r>
        </a:p>
      </dsp:txBody>
      <dsp:txXfrm>
        <a:off x="5686510" y="1249025"/>
        <a:ext cx="1450824" cy="145082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16BD032-8D6C-45AB-8A5B-8CF0A3E6C353}">
      <dsp:nvSpPr>
        <dsp:cNvPr id="0" name=""/>
        <dsp:cNvSpPr/>
      </dsp:nvSpPr>
      <dsp:spPr>
        <a:xfrm>
          <a:off x="0" y="3291729"/>
          <a:ext cx="6666833" cy="2159731"/>
        </a:xfrm>
        <a:prstGeom prst="rect">
          <a:avLst/>
        </a:prstGeom>
        <a:gradFill rotWithShape="0">
          <a:gsLst>
            <a:gs pos="0">
              <a:schemeClr val="accent2">
                <a:hueOff val="0"/>
                <a:satOff val="0"/>
                <a:lumOff val="0"/>
                <a:alphaOff val="0"/>
                <a:satMod val="103000"/>
                <a:lumMod val="102000"/>
                <a:tint val="94000"/>
              </a:schemeClr>
            </a:gs>
            <a:gs pos="50000">
              <a:schemeClr val="accent2">
                <a:hueOff val="0"/>
                <a:satOff val="0"/>
                <a:lumOff val="0"/>
                <a:alphaOff val="0"/>
                <a:satMod val="110000"/>
                <a:lumMod val="100000"/>
                <a:shade val="100000"/>
              </a:schemeClr>
            </a:gs>
            <a:gs pos="100000">
              <a:schemeClr val="accent2">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This is absolutely crucial stage if the survey is going to be successful. So it should not be skimped on.</a:t>
          </a:r>
        </a:p>
      </dsp:txBody>
      <dsp:txXfrm>
        <a:off x="0" y="3291729"/>
        <a:ext cx="6666833" cy="2159731"/>
      </dsp:txXfrm>
    </dsp:sp>
    <dsp:sp modelId="{73B74E24-74D5-4F9D-AF9E-9C950AE66A4C}">
      <dsp:nvSpPr>
        <dsp:cNvPr id="0" name=""/>
        <dsp:cNvSpPr/>
      </dsp:nvSpPr>
      <dsp:spPr>
        <a:xfrm rot="10800000">
          <a:off x="0" y="2459"/>
          <a:ext cx="6666833" cy="3321666"/>
        </a:xfrm>
        <a:prstGeom prst="upArrowCallout">
          <a:avLst/>
        </a:prstGeom>
        <a:gradFill rotWithShape="0">
          <a:gsLst>
            <a:gs pos="0">
              <a:schemeClr val="accent2">
                <a:hueOff val="6443614"/>
                <a:satOff val="-18493"/>
                <a:lumOff val="-29609"/>
                <a:alphaOff val="0"/>
                <a:satMod val="103000"/>
                <a:lumMod val="102000"/>
                <a:tint val="94000"/>
              </a:schemeClr>
            </a:gs>
            <a:gs pos="50000">
              <a:schemeClr val="accent2">
                <a:hueOff val="6443614"/>
                <a:satOff val="-18493"/>
                <a:lumOff val="-29609"/>
                <a:alphaOff val="0"/>
                <a:satMod val="110000"/>
                <a:lumMod val="100000"/>
                <a:shade val="100000"/>
              </a:schemeClr>
            </a:gs>
            <a:gs pos="100000">
              <a:schemeClr val="accent2">
                <a:hueOff val="6443614"/>
                <a:satOff val="-18493"/>
                <a:lumOff val="-29609"/>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77800" tIns="177800" rIns="177800" bIns="177800" numCol="1" spcCol="1270" anchor="ctr" anchorCtr="0">
          <a:noAutofit/>
        </a:bodyPr>
        <a:lstStyle/>
        <a:p>
          <a:pPr marL="0" lvl="0" indent="0" algn="ctr" defTabSz="1111250">
            <a:lnSpc>
              <a:spcPct val="90000"/>
            </a:lnSpc>
            <a:spcBef>
              <a:spcPct val="0"/>
            </a:spcBef>
            <a:spcAft>
              <a:spcPct val="35000"/>
            </a:spcAft>
            <a:buNone/>
          </a:pPr>
          <a:r>
            <a:rPr lang="en-US" sz="2500" kern="1200"/>
            <a:t>The purpose of pretesting is to try out the survey instrument on persons similar to those in the target group in order to check for ambiguous questions, inappropriate responses options, and so on.</a:t>
          </a:r>
        </a:p>
      </dsp:txBody>
      <dsp:txXfrm rot="10800000">
        <a:off x="0" y="2459"/>
        <a:ext cx="6666833" cy="215831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4AF209-A0E6-42BD-8C3F-0A04A08AA61F}">
      <dsp:nvSpPr>
        <dsp:cNvPr id="0" name=""/>
        <dsp:cNvSpPr/>
      </dsp:nvSpPr>
      <dsp:spPr>
        <a:xfrm>
          <a:off x="4906438" y="868487"/>
          <a:ext cx="668523" cy="91440"/>
        </a:xfrm>
        <a:custGeom>
          <a:avLst/>
          <a:gdLst/>
          <a:ahLst/>
          <a:cxnLst/>
          <a:rect l="0" t="0" r="0" b="0"/>
          <a:pathLst>
            <a:path>
              <a:moveTo>
                <a:pt x="0" y="45720"/>
              </a:moveTo>
              <a:lnTo>
                <a:pt x="668523" y="45720"/>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223221" y="910712"/>
        <a:ext cx="34956" cy="6991"/>
      </dsp:txXfrm>
    </dsp:sp>
    <dsp:sp modelId="{79CA43FA-AEE6-4C6E-9C03-00DC25A14746}">
      <dsp:nvSpPr>
        <dsp:cNvPr id="0" name=""/>
        <dsp:cNvSpPr/>
      </dsp:nvSpPr>
      <dsp:spPr>
        <a:xfrm>
          <a:off x="1868572" y="2308"/>
          <a:ext cx="3039665" cy="18237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22300">
            <a:lnSpc>
              <a:spcPct val="90000"/>
            </a:lnSpc>
            <a:spcBef>
              <a:spcPct val="0"/>
            </a:spcBef>
            <a:spcAft>
              <a:spcPct val="35000"/>
            </a:spcAft>
            <a:buNone/>
          </a:pPr>
          <a:r>
            <a:rPr lang="en-US" sz="1400" b="1" kern="1200"/>
            <a:t>Interview Survey: </a:t>
          </a:r>
          <a:r>
            <a:rPr lang="en-US" sz="1400" kern="1200"/>
            <a:t>select respondents from sampling frame and conduct interviews </a:t>
          </a:r>
        </a:p>
      </dsp:txBody>
      <dsp:txXfrm>
        <a:off x="1868572" y="2308"/>
        <a:ext cx="3039665" cy="1823799"/>
      </dsp:txXfrm>
    </dsp:sp>
    <dsp:sp modelId="{E6596CC4-595B-4632-945E-4966F3353E42}">
      <dsp:nvSpPr>
        <dsp:cNvPr id="0" name=""/>
        <dsp:cNvSpPr/>
      </dsp:nvSpPr>
      <dsp:spPr>
        <a:xfrm>
          <a:off x="3388405" y="1824307"/>
          <a:ext cx="3738788" cy="668523"/>
        </a:xfrm>
        <a:custGeom>
          <a:avLst/>
          <a:gdLst/>
          <a:ahLst/>
          <a:cxnLst/>
          <a:rect l="0" t="0" r="0" b="0"/>
          <a:pathLst>
            <a:path>
              <a:moveTo>
                <a:pt x="3738788" y="0"/>
              </a:moveTo>
              <a:lnTo>
                <a:pt x="3738788" y="351361"/>
              </a:lnTo>
              <a:lnTo>
                <a:pt x="0" y="351361"/>
              </a:lnTo>
              <a:lnTo>
                <a:pt x="0" y="668523"/>
              </a:lnTo>
            </a:path>
          </a:pathLst>
        </a:custGeom>
        <a:noFill/>
        <a:ln w="1270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US" sz="500" kern="1200"/>
        </a:p>
      </dsp:txBody>
      <dsp:txXfrm>
        <a:off x="5162710" y="2155073"/>
        <a:ext cx="190179" cy="6991"/>
      </dsp:txXfrm>
    </dsp:sp>
    <dsp:sp modelId="{804FEC8E-AD06-4E22-AC7C-E2AA17043DBA}">
      <dsp:nvSpPr>
        <dsp:cNvPr id="0" name=""/>
        <dsp:cNvSpPr/>
      </dsp:nvSpPr>
      <dsp:spPr>
        <a:xfrm>
          <a:off x="5607361" y="2308"/>
          <a:ext cx="3039665" cy="18237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t" anchorCtr="0">
          <a:noAutofit/>
        </a:bodyPr>
        <a:lstStyle/>
        <a:p>
          <a:pPr marL="0" lvl="0" indent="0" algn="l" defTabSz="622300">
            <a:lnSpc>
              <a:spcPct val="90000"/>
            </a:lnSpc>
            <a:spcBef>
              <a:spcPct val="0"/>
            </a:spcBef>
            <a:spcAft>
              <a:spcPct val="35000"/>
            </a:spcAft>
            <a:buNone/>
          </a:pPr>
          <a:r>
            <a:rPr lang="en-US" sz="1400" b="1" kern="1200"/>
            <a:t>General Timeline for Mail Survey: </a:t>
          </a:r>
          <a:endParaRPr lang="en-US" sz="1400" kern="1200"/>
        </a:p>
        <a:p>
          <a:pPr marL="57150" lvl="1" indent="-57150" algn="l" defTabSz="488950">
            <a:lnSpc>
              <a:spcPct val="90000"/>
            </a:lnSpc>
            <a:spcBef>
              <a:spcPct val="0"/>
            </a:spcBef>
            <a:spcAft>
              <a:spcPct val="15000"/>
            </a:spcAft>
            <a:buChar char="•"/>
          </a:pPr>
          <a:r>
            <a:rPr lang="en-US" sz="1100" kern="1200"/>
            <a:t>1 week before: First contact: pre-notice letter</a:t>
          </a:r>
        </a:p>
        <a:p>
          <a:pPr marL="57150" lvl="1" indent="-57150" algn="l" defTabSz="488950">
            <a:lnSpc>
              <a:spcPct val="90000"/>
            </a:lnSpc>
            <a:spcBef>
              <a:spcPct val="0"/>
            </a:spcBef>
            <a:spcAft>
              <a:spcPct val="15000"/>
            </a:spcAft>
            <a:buChar char="•"/>
          </a:pPr>
          <a:r>
            <a:rPr lang="en-US" sz="1100" kern="1200"/>
            <a:t>First mailing: sending out the survey</a:t>
          </a:r>
        </a:p>
        <a:p>
          <a:pPr marL="57150" lvl="1" indent="-57150" algn="l" defTabSz="488950">
            <a:lnSpc>
              <a:spcPct val="90000"/>
            </a:lnSpc>
            <a:spcBef>
              <a:spcPct val="0"/>
            </a:spcBef>
            <a:spcAft>
              <a:spcPct val="15000"/>
            </a:spcAft>
            <a:buChar char="•"/>
          </a:pPr>
          <a:r>
            <a:rPr lang="en-US" sz="1100" kern="1200"/>
            <a:t>1 week after: follow-up post-card</a:t>
          </a:r>
        </a:p>
        <a:p>
          <a:pPr marL="57150" lvl="1" indent="-57150" algn="l" defTabSz="488950">
            <a:lnSpc>
              <a:spcPct val="90000"/>
            </a:lnSpc>
            <a:spcBef>
              <a:spcPct val="0"/>
            </a:spcBef>
            <a:spcAft>
              <a:spcPct val="15000"/>
            </a:spcAft>
            <a:buChar char="•"/>
          </a:pPr>
          <a:r>
            <a:rPr lang="en-US" sz="1100" kern="1200"/>
            <a:t>3-4 weeks after: Second follow-up mailing</a:t>
          </a:r>
        </a:p>
        <a:p>
          <a:pPr marL="57150" lvl="1" indent="-57150" algn="l" defTabSz="488950">
            <a:lnSpc>
              <a:spcPct val="90000"/>
            </a:lnSpc>
            <a:spcBef>
              <a:spcPct val="0"/>
            </a:spcBef>
            <a:spcAft>
              <a:spcPct val="15000"/>
            </a:spcAft>
            <a:buChar char="•"/>
          </a:pPr>
          <a:r>
            <a:rPr lang="en-US" sz="1100" kern="1200"/>
            <a:t>6-8 weeks after: Final mailing</a:t>
          </a:r>
        </a:p>
      </dsp:txBody>
      <dsp:txXfrm>
        <a:off x="5607361" y="2308"/>
        <a:ext cx="3039665" cy="1823799"/>
      </dsp:txXfrm>
    </dsp:sp>
    <dsp:sp modelId="{4F6E0A6A-2992-4B5A-96D6-5547E423D782}">
      <dsp:nvSpPr>
        <dsp:cNvPr id="0" name=""/>
        <dsp:cNvSpPr/>
      </dsp:nvSpPr>
      <dsp:spPr>
        <a:xfrm>
          <a:off x="1868572" y="2525230"/>
          <a:ext cx="3039665" cy="1823799"/>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148946" tIns="156345" rIns="148946" bIns="156345" numCol="1" spcCol="1270" anchor="ctr" anchorCtr="0">
          <a:noAutofit/>
        </a:bodyPr>
        <a:lstStyle/>
        <a:p>
          <a:pPr marL="0" lvl="0" indent="0" algn="ctr" defTabSz="622300">
            <a:lnSpc>
              <a:spcPct val="90000"/>
            </a:lnSpc>
            <a:spcBef>
              <a:spcPct val="0"/>
            </a:spcBef>
            <a:spcAft>
              <a:spcPct val="35000"/>
            </a:spcAft>
            <a:buNone/>
          </a:pPr>
          <a:r>
            <a:rPr lang="en-US" sz="1400" kern="1200"/>
            <a:t>Steps 2) to 5) also apply to </a:t>
          </a:r>
          <a:r>
            <a:rPr lang="en-US" sz="1400" b="1" kern="1200"/>
            <a:t>online survey </a:t>
          </a:r>
          <a:r>
            <a:rPr lang="en-US" sz="1400" kern="1200"/>
            <a:t>(via email). </a:t>
          </a:r>
        </a:p>
      </dsp:txBody>
      <dsp:txXfrm>
        <a:off x="1868572" y="2525230"/>
        <a:ext cx="3039665" cy="1823799"/>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hProcess6">
  <dgm:title val=""/>
  <dgm:desc val=""/>
  <dgm:catLst>
    <dgm:cat type="process"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theList">
    <dgm:varLst>
      <dgm:dir/>
      <dgm:animLvl val="lvl"/>
      <dgm:resizeHandles val="exact"/>
    </dgm:varLst>
    <dgm:choose name="Name0">
      <dgm:if name="Name1" func="var" arg="dir" op="equ" val="norm">
        <dgm:alg type="lin">
          <dgm:param type="linDir" val="fromL"/>
          <dgm:param type="nodeHorzAlign" val="l"/>
        </dgm:alg>
      </dgm:if>
      <dgm:else name="Name2">
        <dgm:alg type="lin">
          <dgm:param type="linDir" val="fromR"/>
          <dgm:param type="nodeHorzAlign" val="r"/>
        </dgm:alg>
      </dgm:else>
    </dgm:choose>
    <dgm:shape xmlns:r="http://schemas.openxmlformats.org/officeDocument/2006/relationships" r:blip="">
      <dgm:adjLst/>
    </dgm:shape>
    <dgm:presOf/>
    <dgm:constrLst>
      <dgm:constr type="w" for="ch" forName="compNode" refType="w"/>
      <dgm:constr type="h" for="ch" forName="compNode" refType="w" refFor="ch" refForName="compNode" fact="0.7"/>
      <dgm:constr type="ctrY" for="ch" forName="compNode" refType="h" fact="0.5"/>
      <dgm:constr type="w" for="ch" forName="aSpace" refType="w" fact="0.05"/>
      <dgm:constr type="primFontSz" for="des" forName="childTextHidden" op="equ" val="65"/>
      <dgm:constr type="primFontSz" for="des" forName="parentText" op="equ"/>
    </dgm:constrLst>
    <dgm:ruleLst/>
    <dgm:forEach name="aNodeForEach" axis="ch" ptType="node">
      <dgm:layoutNode name="compNode">
        <dgm:alg type="composite">
          <dgm:param type="ar" val="1.43"/>
        </dgm:alg>
        <dgm:shape xmlns:r="http://schemas.openxmlformats.org/officeDocument/2006/relationships" r:blip="">
          <dgm:adjLst/>
        </dgm:shape>
        <dgm:presOf/>
        <dgm:choose name="Name3">
          <dgm:if name="Name4" func="var" arg="dir" op="equ" val="norm">
            <dgm:constrLst>
              <dgm:constr type="w" for="ch" forName="childTextVisible" refType="w" fact="0.8"/>
              <dgm:constr type="h" for="ch" forName="childTextVisible" refType="h"/>
              <dgm:constr type="r" for="ch" forName="childTextVisible" refType="w"/>
              <dgm:constr type="w" for="ch" forName="childTextHidden" refType="w" fact="0.6"/>
              <dgm:constr type="h" for="ch" forName="childTextHidden" refType="h"/>
              <dgm:constr type="r" for="ch" forName="childTextHidden" refType="w"/>
              <dgm:constr type="l" for="ch" forName="parentText"/>
              <dgm:constr type="w" for="ch" forName="parentText" refType="w" fact="0.4"/>
              <dgm:constr type="h" for="ch" forName="parentText" refType="w" refFor="ch" refForName="parentText" op="equ"/>
              <dgm:constr type="ctrY" for="ch" forName="parentText" refType="h" fact="0.5"/>
            </dgm:constrLst>
          </dgm:if>
          <dgm:else name="Name5">
            <dgm:constrLst>
              <dgm:constr type="w" for="ch" forName="childTextVisible" refType="w" fact="0.8"/>
              <dgm:constr type="h" for="ch" forName="childTextVisible" refType="h"/>
              <dgm:constr type="l" for="ch" forName="childTextVisible"/>
              <dgm:constr type="w" for="ch" forName="childTextHidden" refType="w" fact="0.6"/>
              <dgm:constr type="h" for="ch" forName="childTextHidden" refType="h"/>
              <dgm:constr type="l" for="ch" forName="childTextHidden"/>
              <dgm:constr type="r" for="ch" forName="parentText" refType="w"/>
              <dgm:constr type="w" for="ch" forName="parentText" refType="w" fact="0.4"/>
              <dgm:constr type="h" for="ch" forName="parentText" refType="w" refFor="ch" refForName="parentText" op="equ"/>
              <dgm:constr type="ctrY" for="ch" forName="parentText" refType="h" fact="0.5"/>
            </dgm:constrLst>
          </dgm:else>
        </dgm:choose>
        <dgm:ruleLst/>
        <dgm:layoutNode name="noGeometry">
          <dgm:alg type="sp"/>
          <dgm:shape xmlns:r="http://schemas.openxmlformats.org/officeDocument/2006/relationships" r:blip="">
            <dgm:adjLst/>
          </dgm:shape>
          <dgm:presOf/>
          <dgm:constrLst/>
          <dgm:ruleLst/>
        </dgm:layoutNode>
        <dgm:layoutNode name="childTextVisible" styleLbl="bgAccFollowNode1">
          <dgm:varLst>
            <dgm:bulletEnabled val="1"/>
          </dgm:varLst>
          <dgm:alg type="sp"/>
          <dgm:choose name="Name6">
            <dgm:if name="Name7" func="var" arg="dir" op="equ" val="norm">
              <dgm:shape xmlns:r="http://schemas.openxmlformats.org/officeDocument/2006/relationships" type="rightArrow" r:blip="">
                <dgm:adjLst>
                  <dgm:adj idx="1" val="0.7"/>
                  <dgm:adj idx="2" val="0.5"/>
                </dgm:adjLst>
              </dgm:shape>
            </dgm:if>
            <dgm:else name="Name8">
              <dgm:shape xmlns:r="http://schemas.openxmlformats.org/officeDocument/2006/relationships" type="leftArrow" r:blip="">
                <dgm:adjLst>
                  <dgm:adj idx="1" val="0.7"/>
                  <dgm:adj idx="2" val="0.5"/>
                </dgm:adjLst>
              </dgm:shape>
            </dgm:else>
          </dgm:choose>
          <dgm:presOf axis="des" ptType="node"/>
          <dgm:constrLst/>
          <dgm:ruleLst/>
        </dgm:layoutNode>
        <dgm:layoutNode name="childTextHidden" styleLbl="bgAccFollowNode1">
          <dgm:choose name="Name9">
            <dgm:if name="Name10" axis="des followSib" ptType="node node" st="1 1" cnt="1 0" func="cnt" op="gte" val="1">
              <dgm:alg type="tx">
                <dgm:param type="stBulletLvl" val="1"/>
                <dgm:param type="txAnchorVertCh" val="mid"/>
              </dgm:alg>
            </dgm:if>
            <dgm:else name="Name11">
              <dgm:alg type="tx">
                <dgm:param type="stBulletLvl" val="2"/>
                <dgm:param type="txAnchorVertCh" val="mid"/>
              </dgm:alg>
            </dgm:else>
          </dgm:choose>
          <dgm:choose name="Name12">
            <dgm:if name="Name13" func="var" arg="dir" op="equ" val="norm">
              <dgm:shape xmlns:r="http://schemas.openxmlformats.org/officeDocument/2006/relationships" type="rightArrow" r:blip="" hideGeom="1">
                <dgm:adjLst>
                  <dgm:adj idx="1" val="0.7"/>
                  <dgm:adj idx="2" val="0.5"/>
                </dgm:adjLst>
              </dgm:shape>
            </dgm:if>
            <dgm:else name="Name14">
              <dgm:shape xmlns:r="http://schemas.openxmlformats.org/officeDocument/2006/relationships" type="leftArrow" r:blip="" hideGeom="1">
                <dgm:adjLst>
                  <dgm:adj idx="1" val="0.7"/>
                  <dgm:adj idx="2" val="0.5"/>
                </dgm:adjLst>
              </dgm:shape>
            </dgm:else>
          </dgm:choose>
          <dgm:presOf axis="des" ptType="node"/>
          <dgm:constrLst>
            <dgm:constr type="secFontSz" refType="primFontSz"/>
            <dgm:constr type="tMarg" refType="primFontSz" fact="0.05"/>
            <dgm:constr type="bMarg" refType="primFontSz" fact="0.05"/>
            <dgm:constr type="rMarg" refType="primFontSz" fact="0.1"/>
            <dgm:constr type="lMarg" refType="primFontSz" fact="0.2"/>
          </dgm:constrLst>
          <dgm:ruleLst>
            <dgm:rule type="primFontSz" val="5" fact="NaN" max="NaN"/>
          </dgm:ruleLst>
        </dgm:layoutNode>
        <dgm:layoutNode name="parentText" styleLbl="node1">
          <dgm:varLst>
            <dgm:chMax val="1"/>
            <dgm:bulletEnabled val="1"/>
          </dgm:varLst>
          <dgm:alg type="tx"/>
          <dgm:shape xmlns:r="http://schemas.openxmlformats.org/officeDocument/2006/relationships" type="ellipse" r:blip="">
            <dgm:adjLst/>
          </dgm:shape>
          <dgm:presOf axis="self"/>
          <dgm:constrLst>
            <dgm:constr type="primFontSz" val="65"/>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dgm:choose name="Name15">
        <dgm:if name="Name16" axis="self" ptType="node" func="revPos" op="gte" val="2">
          <dgm:layoutNode name="aSpace">
            <dgm:alg type="sp"/>
            <dgm:shape xmlns:r="http://schemas.openxmlformats.org/officeDocument/2006/relationships" r:blip="">
              <dgm:adjLst/>
            </dgm:shape>
            <dgm:presOf/>
            <dgm:constrLst/>
            <dgm:ruleLst/>
          </dgm:layoutNode>
        </dgm:if>
        <dgm:else name="Name17"/>
      </dgm:choose>
    </dgm:forEach>
  </dgm:layoutNode>
</dgm:layoutDef>
</file>

<file path=ppt/diagrams/layout4.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16/7/layout/RepeatingBendingProcessNew">
  <dgm:title val="Repeating Bending Process New"/>
  <dgm:desc val=""/>
  <dgm:catLst>
    <dgm:cat type="process" pri="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 type="tMarg" refType="h" fact="0.243"/>
          <dgm:constr type="bMarg" refType="h" fact="0.243"/>
          <dgm:constr type="lMarg" refType="w" fact="0.1389"/>
          <dgm:constr type="rMarg" refType="w" fact="0.1389"/>
        </dgm:constrLst>
        <dgm:ruleLst>
          <dgm:rule type="primFontSz" val="12"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247CE56-C7E7-4BF3-9627-934BEEBCE1E0}" type="datetimeFigureOut">
              <a:rPr lang="en-US" smtClean="0"/>
              <a:t>10/9/2024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A755D28-0ED3-4B85-ABD2-A1E5AC4CA0A5}" type="slidenum">
              <a:rPr lang="en-US" smtClean="0"/>
              <a:t>‹#›</a:t>
            </a:fld>
            <a:endParaRPr lang="en-US"/>
          </a:p>
        </p:txBody>
      </p:sp>
    </p:spTree>
    <p:extLst>
      <p:ext uri="{BB962C8B-B14F-4D97-AF65-F5344CB8AC3E}">
        <p14:creationId xmlns:p14="http://schemas.microsoft.com/office/powerpoint/2010/main" val="18838655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a:extLst>
              <a:ext uri="{FF2B5EF4-FFF2-40B4-BE49-F238E27FC236}">
                <a16:creationId xmlns:a16="http://schemas.microsoft.com/office/drawing/2014/main" id="{6444644B-4280-43AF-9372-4210C0235CE1}"/>
              </a:ext>
            </a:extLst>
          </p:cNvPr>
          <p:cNvSpPr>
            <a:spLocks noGrp="1" noRot="1" noChangeAspect="1" noChangeArrowheads="1" noTextEdit="1"/>
          </p:cNvSpPr>
          <p:nvPr>
            <p:ph type="sldImg"/>
          </p:nvPr>
        </p:nvSpPr>
        <p:spPr>
          <a:ln/>
        </p:spPr>
      </p:sp>
      <p:sp>
        <p:nvSpPr>
          <p:cNvPr id="15363" name="Notes Placeholder 2">
            <a:extLst>
              <a:ext uri="{FF2B5EF4-FFF2-40B4-BE49-F238E27FC236}">
                <a16:creationId xmlns:a16="http://schemas.microsoft.com/office/drawing/2014/main" id="{88DC83D3-627B-4F93-8E53-D146AB75B690}"/>
              </a:ext>
            </a:extLst>
          </p:cNvPr>
          <p:cNvSpPr>
            <a:spLocks noGrp="1" noChangeArrowheads="1"/>
          </p:cNvSpPr>
          <p:nvPr>
            <p:ph type="body" idx="1"/>
          </p:nvPr>
        </p:nvSpPr>
        <p:spPr>
          <a:noFill/>
        </p:spPr>
        <p:txBody>
          <a:bodyPr/>
          <a:lstStyle/>
          <a:p>
            <a:endParaRPr lang="en-US" altLang="en-US"/>
          </a:p>
        </p:txBody>
      </p:sp>
      <p:sp>
        <p:nvSpPr>
          <p:cNvPr id="15364" name="Slide Number Placeholder 3">
            <a:extLst>
              <a:ext uri="{FF2B5EF4-FFF2-40B4-BE49-F238E27FC236}">
                <a16:creationId xmlns:a16="http://schemas.microsoft.com/office/drawing/2014/main" id="{35A8C3E6-7BE2-4F7F-9A41-6F91B00075B1}"/>
              </a:ext>
            </a:extLst>
          </p:cNvPr>
          <p:cNvSpPr>
            <a:spLocks noGrp="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8AC2D7EC-60B2-4203-B765-739227DC4966}" type="slidenum">
              <a:rPr lang="en-US" altLang="en-US" smtClean="0">
                <a:latin typeface="Palatino Linotype" panose="02040502050505030304" pitchFamily="18" charset="0"/>
              </a:rPr>
              <a:pPr/>
              <a:t>7</a:t>
            </a:fld>
            <a:endParaRPr lang="en-US" altLang="en-US" dirty="0">
              <a:latin typeface="Palatino Linotype" panose="02040502050505030304" pitchFamily="18"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1031">
            <a:extLst>
              <a:ext uri="{FF2B5EF4-FFF2-40B4-BE49-F238E27FC236}">
                <a16:creationId xmlns:a16="http://schemas.microsoft.com/office/drawing/2014/main" id="{C0C4493A-A460-4F1E-B45B-62DA27C4D9C8}"/>
              </a:ext>
            </a:extLst>
          </p:cNvPr>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153F6E20-52ED-40C2-B093-CCBC591B10F8}" type="slidenum">
              <a:rPr lang="en-US" altLang="en-US" smtClean="0">
                <a:latin typeface="Palatino Linotype" panose="02040502050505030304" pitchFamily="18" charset="0"/>
              </a:rPr>
              <a:pPr/>
              <a:t>8</a:t>
            </a:fld>
            <a:endParaRPr lang="en-US" altLang="en-US" dirty="0">
              <a:latin typeface="Palatino Linotype" panose="02040502050505030304" pitchFamily="18" charset="0"/>
            </a:endParaRPr>
          </a:p>
        </p:txBody>
      </p:sp>
      <p:sp>
        <p:nvSpPr>
          <p:cNvPr id="13315" name="Rectangle 2">
            <a:extLst>
              <a:ext uri="{FF2B5EF4-FFF2-40B4-BE49-F238E27FC236}">
                <a16:creationId xmlns:a16="http://schemas.microsoft.com/office/drawing/2014/main" id="{40E2C5C1-1423-43E0-BD67-76801116222D}"/>
              </a:ext>
            </a:extLst>
          </p:cNvPr>
          <p:cNvSpPr>
            <a:spLocks noGrp="1" noRot="1" noChangeAspect="1" noChangeArrowheads="1" noTextEdit="1"/>
          </p:cNvSpPr>
          <p:nvPr>
            <p:ph type="sldImg"/>
          </p:nvPr>
        </p:nvSpPr>
        <p:spPr>
          <a:ln/>
        </p:spPr>
      </p:sp>
      <p:sp>
        <p:nvSpPr>
          <p:cNvPr id="13316" name="Rectangle 3">
            <a:extLst>
              <a:ext uri="{FF2B5EF4-FFF2-40B4-BE49-F238E27FC236}">
                <a16:creationId xmlns:a16="http://schemas.microsoft.com/office/drawing/2014/main" id="{C74BB0D0-83F3-4EC3-8543-70DA1B2055DA}"/>
              </a:ext>
            </a:extLst>
          </p:cNvPr>
          <p:cNvSpPr>
            <a:spLocks noGrp="1" noChangeArrowheads="1"/>
          </p:cNvSpPr>
          <p:nvPr>
            <p:ph type="body" idx="1"/>
          </p:nvPr>
        </p:nvSpPr>
        <p:spPr>
          <a:noFill/>
        </p:spPr>
        <p:txBody>
          <a:bodyPr/>
          <a:lstStyle/>
          <a:p>
            <a:endParaRPr lang="en-US"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031">
            <a:extLst>
              <a:ext uri="{FF2B5EF4-FFF2-40B4-BE49-F238E27FC236}">
                <a16:creationId xmlns:a16="http://schemas.microsoft.com/office/drawing/2014/main" id="{C74267B1-3716-4EE5-A1DF-3736473633AC}"/>
              </a:ext>
            </a:extLst>
          </p:cNvPr>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5AE743BC-AC22-4B4B-A8E9-008012300DA6}" type="slidenum">
              <a:rPr lang="en-US" altLang="en-US" smtClean="0">
                <a:latin typeface="Palatino Linotype" panose="02040502050505030304" pitchFamily="18" charset="0"/>
              </a:rPr>
              <a:pPr/>
              <a:t>9</a:t>
            </a:fld>
            <a:endParaRPr lang="en-US" altLang="en-US" dirty="0">
              <a:latin typeface="Palatino Linotype" panose="02040502050505030304" pitchFamily="18" charset="0"/>
            </a:endParaRPr>
          </a:p>
        </p:txBody>
      </p:sp>
      <p:sp>
        <p:nvSpPr>
          <p:cNvPr id="5123" name="Slide Image Placeholder 1">
            <a:extLst>
              <a:ext uri="{FF2B5EF4-FFF2-40B4-BE49-F238E27FC236}">
                <a16:creationId xmlns:a16="http://schemas.microsoft.com/office/drawing/2014/main" id="{9F3C5579-917A-4E23-9E8A-6BCDBA5E83A6}"/>
              </a:ext>
            </a:extLst>
          </p:cNvPr>
          <p:cNvSpPr>
            <a:spLocks noGrp="1" noRot="1" noChangeAspect="1" noChangeArrowheads="1" noTextEdit="1"/>
          </p:cNvSpPr>
          <p:nvPr>
            <p:ph type="sldImg"/>
          </p:nvPr>
        </p:nvSpPr>
        <p:spPr>
          <a:ln/>
        </p:spPr>
      </p:sp>
      <p:sp>
        <p:nvSpPr>
          <p:cNvPr id="5124" name="Notes Placeholder 2">
            <a:extLst>
              <a:ext uri="{FF2B5EF4-FFF2-40B4-BE49-F238E27FC236}">
                <a16:creationId xmlns:a16="http://schemas.microsoft.com/office/drawing/2014/main" id="{EE027209-843B-4EB4-8750-F5372A9BE73F}"/>
              </a:ext>
            </a:extLst>
          </p:cNvPr>
          <p:cNvSpPr>
            <a:spLocks noGrp="1" noChangeArrowheads="1"/>
          </p:cNvSpPr>
          <p:nvPr>
            <p:ph type="body" idx="1"/>
          </p:nvPr>
        </p:nvSpPr>
        <p:spPr>
          <a:xfrm>
            <a:off x="685800" y="4373563"/>
            <a:ext cx="5486400" cy="4143375"/>
          </a:xfrm>
          <a:noFill/>
        </p:spPr>
        <p:txBody>
          <a:bodyPr lIns="91440" tIns="45720" rIns="91440" bIns="45720"/>
          <a:lstStyle/>
          <a:p>
            <a:pPr eaLnBrk="1" hangingPunct="1"/>
            <a:r>
              <a:rPr lang="en-US" altLang="en-US"/>
              <a:t>Survey is one of the methods you can use to collect data for the sample you want to observe in your study. There are other ways of collecting data. Talk about relations between session 6 and session 7. Ask people about their survey experience. </a:t>
            </a:r>
          </a:p>
        </p:txBody>
      </p:sp>
      <p:sp>
        <p:nvSpPr>
          <p:cNvPr id="5125" name="Slide Number Placeholder 3">
            <a:extLst>
              <a:ext uri="{FF2B5EF4-FFF2-40B4-BE49-F238E27FC236}">
                <a16:creationId xmlns:a16="http://schemas.microsoft.com/office/drawing/2014/main" id="{AF491A40-C3C1-45DD-AE63-63F86690ACE1}"/>
              </a:ext>
            </a:extLst>
          </p:cNvPr>
          <p:cNvSpPr txBox="1">
            <a:spLocks noGrp="1"/>
          </p:cNvSpPr>
          <p:nvPr/>
        </p:nvSpPr>
        <p:spPr bwMode="auto">
          <a:xfrm>
            <a:off x="3884613" y="8745538"/>
            <a:ext cx="29718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b"/>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r" eaLnBrk="1" hangingPunct="1"/>
            <a:fld id="{249D92BF-C0C9-4DA6-953A-3ADC34D9CC4D}" type="slidenum">
              <a:rPr lang="en-US" altLang="en-US" sz="1200">
                <a:latin typeface="Palatino Linotype" panose="02040502050505030304" pitchFamily="18" charset="0"/>
              </a:rPr>
              <a:pPr algn="r" eaLnBrk="1" hangingPunct="1"/>
              <a:t>9</a:t>
            </a:fld>
            <a:endParaRPr lang="en-US" altLang="en-US" sz="1200" dirty="0">
              <a:latin typeface="Palatino Linotype" panose="02040502050505030304" pitchFamily="18"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Rectangle 1031"/>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9D62CD06-5354-4EEF-86A3-345E26A0415C}" type="slidenum">
              <a:rPr lang="en-US" altLang="en-US">
                <a:latin typeface="Palatino Linotype" panose="02040502050505030304" pitchFamily="18" charset="0"/>
              </a:rPr>
              <a:pPr/>
              <a:t>14</a:t>
            </a:fld>
            <a:endParaRPr lang="en-US" altLang="en-US" dirty="0">
              <a:latin typeface="Palatino Linotype" panose="02040502050505030304" pitchFamily="18" charset="0"/>
            </a:endParaRPr>
          </a:p>
        </p:txBody>
      </p:sp>
      <p:sp>
        <p:nvSpPr>
          <p:cNvPr id="49155" name="Rectangle 2"/>
          <p:cNvSpPr>
            <a:spLocks noGrp="1" noRot="1" noChangeAspect="1" noChangeArrowheads="1" noTextEdit="1"/>
          </p:cNvSpPr>
          <p:nvPr>
            <p:ph type="sldImg"/>
          </p:nvPr>
        </p:nvSpPr>
        <p:spPr>
          <a:ln/>
        </p:spPr>
      </p:sp>
      <p:sp>
        <p:nvSpPr>
          <p:cNvPr id="49156" name="Rectangle 3"/>
          <p:cNvSpPr>
            <a:spLocks noGrp="1" noChangeArrowheads="1"/>
          </p:cNvSpPr>
          <p:nvPr>
            <p:ph type="body" idx="1"/>
          </p:nvPr>
        </p:nvSpPr>
        <p:spPr>
          <a:noFill/>
        </p:spPr>
        <p:txBody>
          <a:bodyPr/>
          <a:lstStyle/>
          <a:p>
            <a:r>
              <a:rPr lang="en-US" altLang="en-US" dirty="0"/>
              <a:t>Ask students</a:t>
            </a:r>
            <a:r>
              <a:rPr lang="en-US" altLang="en-US" baseline="0" dirty="0"/>
              <a:t> why they are listed in this order? </a:t>
            </a:r>
            <a:endParaRPr lang="en-US" altLang="en-US" dirty="0"/>
          </a:p>
        </p:txBody>
      </p:sp>
    </p:spTree>
    <p:extLst>
      <p:ext uri="{BB962C8B-B14F-4D97-AF65-F5344CB8AC3E}">
        <p14:creationId xmlns:p14="http://schemas.microsoft.com/office/powerpoint/2010/main" val="14516354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1031"/>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8AE709C4-3F97-4EB2-A2CB-9180E28D585E}" type="slidenum">
              <a:rPr lang="en-US" altLang="en-US">
                <a:latin typeface="Palatino Linotype" panose="02040502050505030304" pitchFamily="18" charset="0"/>
              </a:rPr>
              <a:pPr/>
              <a:t>15</a:t>
            </a:fld>
            <a:endParaRPr lang="en-US" altLang="en-US" dirty="0">
              <a:latin typeface="Palatino Linotype" panose="02040502050505030304" pitchFamily="18" charset="0"/>
            </a:endParaRPr>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noFill/>
        </p:spPr>
        <p:txBody>
          <a:bodyPr/>
          <a:lstStyle/>
          <a:p>
            <a:r>
              <a:rPr lang="en-US" altLang="en-US" dirty="0"/>
              <a:t>Discuss other</a:t>
            </a:r>
            <a:r>
              <a:rPr lang="en-US" altLang="en-US" baseline="0" dirty="0"/>
              <a:t> strength and weaknesses</a:t>
            </a:r>
            <a:endParaRPr lang="en-US" altLang="en-US" dirty="0"/>
          </a:p>
        </p:txBody>
      </p:sp>
    </p:spTree>
    <p:extLst>
      <p:ext uri="{BB962C8B-B14F-4D97-AF65-F5344CB8AC3E}">
        <p14:creationId xmlns:p14="http://schemas.microsoft.com/office/powerpoint/2010/main" val="30522197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1031"/>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582C7795-20B5-4677-94EF-9BBCB497D1A9}" type="slidenum">
              <a:rPr lang="en-US" altLang="en-US">
                <a:latin typeface="Palatino Linotype" panose="02040502050505030304" pitchFamily="18" charset="0"/>
              </a:rPr>
              <a:pPr/>
              <a:t>16</a:t>
            </a:fld>
            <a:endParaRPr lang="en-US" altLang="en-US" dirty="0">
              <a:latin typeface="Palatino Linotype" panose="02040502050505030304" pitchFamily="18" charset="0"/>
            </a:endParaRPr>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286183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1031"/>
          <p:cNvSpPr>
            <a:spLocks noGrp="1" noChangeArrowheads="1"/>
          </p:cNvSpPr>
          <p:nvPr>
            <p:ph type="sldNum" sz="quarter" idx="5"/>
          </p:nvPr>
        </p:nvSpPr>
        <p:spPr>
          <a:noFill/>
        </p:spPr>
        <p:txBody>
          <a:bodyPr/>
          <a:lstStyle>
            <a:lvl1pPr defTabSz="917575">
              <a:defRPr>
                <a:solidFill>
                  <a:schemeClr val="tx1"/>
                </a:solidFill>
                <a:latin typeface="Arial" panose="020B0604020202020204" pitchFamily="34" charset="0"/>
              </a:defRPr>
            </a:lvl1pPr>
            <a:lvl2pPr marL="742950" indent="-285750" defTabSz="917575">
              <a:defRPr>
                <a:solidFill>
                  <a:schemeClr val="tx1"/>
                </a:solidFill>
                <a:latin typeface="Arial" panose="020B0604020202020204" pitchFamily="34" charset="0"/>
              </a:defRPr>
            </a:lvl2pPr>
            <a:lvl3pPr marL="1143000" indent="-228600" defTabSz="917575">
              <a:defRPr>
                <a:solidFill>
                  <a:schemeClr val="tx1"/>
                </a:solidFill>
                <a:latin typeface="Arial" panose="020B0604020202020204" pitchFamily="34" charset="0"/>
              </a:defRPr>
            </a:lvl3pPr>
            <a:lvl4pPr marL="1600200" indent="-228600" defTabSz="917575">
              <a:defRPr>
                <a:solidFill>
                  <a:schemeClr val="tx1"/>
                </a:solidFill>
                <a:latin typeface="Arial" panose="020B0604020202020204" pitchFamily="34" charset="0"/>
              </a:defRPr>
            </a:lvl4pPr>
            <a:lvl5pPr marL="2057400" indent="-228600" defTabSz="917575">
              <a:defRPr>
                <a:solidFill>
                  <a:schemeClr val="tx1"/>
                </a:solidFill>
                <a:latin typeface="Arial" panose="020B0604020202020204" pitchFamily="34" charset="0"/>
              </a:defRPr>
            </a:lvl5pPr>
            <a:lvl6pPr marL="2514600" indent="-228600" defTabSz="917575" eaLnBrk="0" fontAlgn="base" hangingPunct="0">
              <a:spcBef>
                <a:spcPct val="0"/>
              </a:spcBef>
              <a:spcAft>
                <a:spcPct val="0"/>
              </a:spcAft>
              <a:defRPr>
                <a:solidFill>
                  <a:schemeClr val="tx1"/>
                </a:solidFill>
                <a:latin typeface="Arial" panose="020B0604020202020204" pitchFamily="34" charset="0"/>
              </a:defRPr>
            </a:lvl6pPr>
            <a:lvl7pPr marL="2971800" indent="-228600" defTabSz="917575" eaLnBrk="0" fontAlgn="base" hangingPunct="0">
              <a:spcBef>
                <a:spcPct val="0"/>
              </a:spcBef>
              <a:spcAft>
                <a:spcPct val="0"/>
              </a:spcAft>
              <a:defRPr>
                <a:solidFill>
                  <a:schemeClr val="tx1"/>
                </a:solidFill>
                <a:latin typeface="Arial" panose="020B0604020202020204" pitchFamily="34" charset="0"/>
              </a:defRPr>
            </a:lvl7pPr>
            <a:lvl8pPr marL="3429000" indent="-228600" defTabSz="917575" eaLnBrk="0" fontAlgn="base" hangingPunct="0">
              <a:spcBef>
                <a:spcPct val="0"/>
              </a:spcBef>
              <a:spcAft>
                <a:spcPct val="0"/>
              </a:spcAft>
              <a:defRPr>
                <a:solidFill>
                  <a:schemeClr val="tx1"/>
                </a:solidFill>
                <a:latin typeface="Arial" panose="020B0604020202020204" pitchFamily="34" charset="0"/>
              </a:defRPr>
            </a:lvl8pPr>
            <a:lvl9pPr marL="3886200" indent="-228600" defTabSz="917575" eaLnBrk="0" fontAlgn="base" hangingPunct="0">
              <a:spcBef>
                <a:spcPct val="0"/>
              </a:spcBef>
              <a:spcAft>
                <a:spcPct val="0"/>
              </a:spcAft>
              <a:defRPr>
                <a:solidFill>
                  <a:schemeClr val="tx1"/>
                </a:solidFill>
                <a:latin typeface="Arial" panose="020B0604020202020204" pitchFamily="34" charset="0"/>
              </a:defRPr>
            </a:lvl9pPr>
          </a:lstStyle>
          <a:p>
            <a:fld id="{A8E712DA-9843-46B9-A7CA-CDAAB758AD17}" type="slidenum">
              <a:rPr lang="en-US" altLang="en-US">
                <a:latin typeface="Palatino Linotype" panose="02040502050505030304" pitchFamily="18" charset="0"/>
              </a:rPr>
              <a:pPr/>
              <a:t>22</a:t>
            </a:fld>
            <a:endParaRPr lang="en-US" altLang="en-US" dirty="0">
              <a:latin typeface="Palatino Linotype" panose="02040502050505030304" pitchFamily="18"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endParaRPr lang="en-US" altLang="en-US"/>
          </a:p>
        </p:txBody>
      </p:sp>
    </p:spTree>
    <p:extLst>
      <p:ext uri="{BB962C8B-B14F-4D97-AF65-F5344CB8AC3E}">
        <p14:creationId xmlns:p14="http://schemas.microsoft.com/office/powerpoint/2010/main" val="2445264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2160C7C-47DA-4174-9907-899BA361688C}" type="slidenum">
              <a:rPr lang="en-US" smtClean="0"/>
              <a:pPr/>
              <a:t>28</a:t>
            </a:fld>
            <a:endParaRPr lang="en-US"/>
          </a:p>
        </p:txBody>
      </p:sp>
    </p:spTree>
    <p:extLst>
      <p:ext uri="{BB962C8B-B14F-4D97-AF65-F5344CB8AC3E}">
        <p14:creationId xmlns:p14="http://schemas.microsoft.com/office/powerpoint/2010/main" val="99015825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you </a:t>
            </a:r>
          </a:p>
        </p:txBody>
      </p:sp>
      <p:sp>
        <p:nvSpPr>
          <p:cNvPr id="4" name="Slide Number Placeholder 3"/>
          <p:cNvSpPr>
            <a:spLocks noGrp="1"/>
          </p:cNvSpPr>
          <p:nvPr>
            <p:ph type="sldNum" sz="quarter" idx="10"/>
          </p:nvPr>
        </p:nvSpPr>
        <p:spPr/>
        <p:txBody>
          <a:bodyPr/>
          <a:lstStyle/>
          <a:p>
            <a:fld id="{A2160C7C-47DA-4174-9907-899BA361688C}" type="slidenum">
              <a:rPr lang="en-US" smtClean="0"/>
              <a:pPr/>
              <a:t>31</a:t>
            </a:fld>
            <a:endParaRPr lang="en-US"/>
          </a:p>
        </p:txBody>
      </p:sp>
    </p:spTree>
    <p:extLst>
      <p:ext uri="{BB962C8B-B14F-4D97-AF65-F5344CB8AC3E}">
        <p14:creationId xmlns:p14="http://schemas.microsoft.com/office/powerpoint/2010/main" val="38709983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FD2B8-9431-DB3B-09BD-AC17E18A9827}"/>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4B35948E-D082-349C-B5E8-E7E9AB34331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89EBAFDA-624C-B72F-22FD-3D0109B3F439}"/>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F3E9F938-E30D-1C9B-3910-52FD150D61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3DD51CA-14CC-35F3-CFE1-86CCDED89A02}"/>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24253330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A4D8F7-9682-C097-02E9-BA7FC4C5644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CF91B301-1855-99F2-520C-78A4201BA69C}"/>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DE1785E-D594-1AB2-3E36-820F41B73619}"/>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0435CB6A-A6AC-F9B1-5154-BF0856A84A3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07E4880-288F-FA6D-D114-EBDCC3DFD781}"/>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39483123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DDEBD295-A2A0-A80F-E02A-E6842BBB5ED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F82AC409-E8CA-197B-C063-D2DC31B0188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A4CAD8-9CC2-F5F4-8FAB-06BB6CCE58FB}"/>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F159EFDA-BA35-6132-80AE-333293E4B2C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AED4B53-E001-57AF-E606-7FFBB0429D9D}"/>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161927084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Media">
  <p:cSld name="Title, Text and Media Clip">
    <p:spTree>
      <p:nvGrpSpPr>
        <p:cNvPr id="1" name=""/>
        <p:cNvGrpSpPr/>
        <p:nvPr/>
      </p:nvGrpSpPr>
      <p:grpSpPr>
        <a:xfrm>
          <a:off x="0" y="0"/>
          <a:ext cx="0" cy="0"/>
          <a:chOff x="0" y="0"/>
          <a:chExt cx="0" cy="0"/>
        </a:xfrm>
      </p:grpSpPr>
      <p:sp>
        <p:nvSpPr>
          <p:cNvPr id="2" name="Title 1"/>
          <p:cNvSpPr>
            <a:spLocks noGrp="1"/>
          </p:cNvSpPr>
          <p:nvPr>
            <p:ph type="title"/>
          </p:nvPr>
        </p:nvSpPr>
        <p:spPr>
          <a:xfrm>
            <a:off x="2032000" y="190500"/>
            <a:ext cx="9347200" cy="1527175"/>
          </a:xfrm>
        </p:spPr>
        <p:txBody>
          <a:bodyPr/>
          <a:lstStyle/>
          <a:p>
            <a:r>
              <a:rPr lang="en-US"/>
              <a:t>Click to edit Master title style</a:t>
            </a:r>
          </a:p>
        </p:txBody>
      </p:sp>
      <p:sp>
        <p:nvSpPr>
          <p:cNvPr id="3" name="Text Placeholder 2"/>
          <p:cNvSpPr>
            <a:spLocks noGrp="1"/>
          </p:cNvSpPr>
          <p:nvPr>
            <p:ph type="body" sz="half" idx="1"/>
          </p:nvPr>
        </p:nvSpPr>
        <p:spPr>
          <a:xfrm>
            <a:off x="2032000" y="1905000"/>
            <a:ext cx="4572000" cy="4114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Media Placeholder 3"/>
          <p:cNvSpPr>
            <a:spLocks noGrp="1"/>
          </p:cNvSpPr>
          <p:nvPr>
            <p:ph type="media" sz="half" idx="2"/>
          </p:nvPr>
        </p:nvSpPr>
        <p:spPr>
          <a:xfrm>
            <a:off x="6807200" y="1905000"/>
            <a:ext cx="4572000" cy="4114800"/>
          </a:xfrm>
        </p:spPr>
        <p:txBody>
          <a:bodyPr/>
          <a:lstStyle/>
          <a:p>
            <a:pPr lvl="0"/>
            <a:endParaRPr lang="en-US" noProof="0"/>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fld id="{1229169A-3E3C-4EEC-932C-447070D5AA62}" type="slidenum">
              <a:rPr lang="en-US" altLang="en-US"/>
              <a:pPr/>
              <a:t>‹#›</a:t>
            </a:fld>
            <a:endParaRPr lang="en-US" altLang="en-US"/>
          </a:p>
        </p:txBody>
      </p:sp>
    </p:spTree>
    <p:extLst>
      <p:ext uri="{BB962C8B-B14F-4D97-AF65-F5344CB8AC3E}">
        <p14:creationId xmlns:p14="http://schemas.microsoft.com/office/powerpoint/2010/main" val="180064094"/>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3FBB5-B60B-AECB-2CC2-D286C7438E6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EF55F3-EBFB-83AB-9F03-4E2EEB47BE07}"/>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1734411-0FDB-F03A-2AFF-416C67D929D4}"/>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EB9E1E87-58A6-EFC7-8C6A-D99FAFC0820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59920-8739-5BB3-66F3-BF25E56A911C}"/>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128733815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01006-6D40-B2EA-E2BF-70B7E0AC0BF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4651221-6204-A47D-1495-9C6F3040A102}"/>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890AE5B-8C0B-1911-9986-951C3538A995}"/>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A725E9AC-1F76-DEF6-1C24-450AEA24456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DB4B6E1A-5149-0877-3DCD-AA2A6E1355EC}"/>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13374256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D304E9-B912-1F92-064F-CE60CF1CE44C}"/>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33005768-D46B-5203-5438-3F7D45DC216B}"/>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2D03FEB7-9023-9964-9FAD-412150AA3E5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18AED2E-3325-504C-0BD8-A75D52D0AB51}"/>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6" name="Footer Placeholder 5">
            <a:extLst>
              <a:ext uri="{FF2B5EF4-FFF2-40B4-BE49-F238E27FC236}">
                <a16:creationId xmlns:a16="http://schemas.microsoft.com/office/drawing/2014/main" id="{439435D1-5B7F-53C1-BD19-3E097CDD087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5AE3986-F019-7847-490B-DEE71C9B9707}"/>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19142240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879607-0243-B5E9-6304-E78791F407E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21D033A-5AD2-0F11-27E2-A7CC2CC497F0}"/>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E9B6DA71-6D6E-89AE-1A33-460D0CBC310F}"/>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E39402E-96E4-DA0E-0515-5E2C3235B4AF}"/>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8E9D4CC0-6735-A506-A35A-FC0E362D8D8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2370782-66B4-E36F-954C-BEE63142CACE}"/>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8" name="Footer Placeholder 7">
            <a:extLst>
              <a:ext uri="{FF2B5EF4-FFF2-40B4-BE49-F238E27FC236}">
                <a16:creationId xmlns:a16="http://schemas.microsoft.com/office/drawing/2014/main" id="{897F778A-D3FC-49E9-AB6C-8F8216245586}"/>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B7A6CDD-9864-2B9E-E6C8-A3CF8A50577E}"/>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18697933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56D303-DE1D-33FB-56E9-B440B58133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F5A1CCA-42E1-99AE-2D2F-08DE96827C08}"/>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4" name="Footer Placeholder 3">
            <a:extLst>
              <a:ext uri="{FF2B5EF4-FFF2-40B4-BE49-F238E27FC236}">
                <a16:creationId xmlns:a16="http://schemas.microsoft.com/office/drawing/2014/main" id="{CBFBD977-6A28-0C01-561F-BD874EF85BBE}"/>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EBCAC4E8-4A46-1AC5-6228-8EFDAFCE6643}"/>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9193154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054005-7EFA-BCCB-5141-F1059CBC2901}"/>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3" name="Footer Placeholder 2">
            <a:extLst>
              <a:ext uri="{FF2B5EF4-FFF2-40B4-BE49-F238E27FC236}">
                <a16:creationId xmlns:a16="http://schemas.microsoft.com/office/drawing/2014/main" id="{5EAE6F75-4130-C228-8C51-7E4866FA640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7DD1152-F5A4-F4A8-488A-33E7988C4681}"/>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25085532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00CC77-D7EB-77C0-5613-35993BCFA97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505766A-7378-A726-D183-7523FC6C92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683BAF19-CAB1-2D0C-91B9-C1B1B74131A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3E6A068-5636-F5B1-0F7E-3EE70BC4552A}"/>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6" name="Footer Placeholder 5">
            <a:extLst>
              <a:ext uri="{FF2B5EF4-FFF2-40B4-BE49-F238E27FC236}">
                <a16:creationId xmlns:a16="http://schemas.microsoft.com/office/drawing/2014/main" id="{AE88F7B8-DE44-1529-DD2E-2E1659C40F2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0AA17B76-6CCD-9BBA-AA5A-360D63DA957B}"/>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4489817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31EEC2-DB8E-9EEE-BE1B-391563CF2680}"/>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E7B8B9E-FE13-A8A7-1706-FD5FD252CF4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B8D908D-E5E4-BE03-8AC9-2731E16826F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EF150E8-3F90-D69F-1AEE-27214553CB87}"/>
              </a:ext>
            </a:extLst>
          </p:cNvPr>
          <p:cNvSpPr>
            <a:spLocks noGrp="1"/>
          </p:cNvSpPr>
          <p:nvPr>
            <p:ph type="dt" sz="half" idx="10"/>
          </p:nvPr>
        </p:nvSpPr>
        <p:spPr/>
        <p:txBody>
          <a:bodyPr/>
          <a:lstStyle/>
          <a:p>
            <a:fld id="{81B4C3C7-F302-45CD-ACF4-52BE91A8A2DB}" type="datetimeFigureOut">
              <a:rPr lang="en-US" smtClean="0"/>
              <a:t>10/9/2024</a:t>
            </a:fld>
            <a:endParaRPr lang="en-US"/>
          </a:p>
        </p:txBody>
      </p:sp>
      <p:sp>
        <p:nvSpPr>
          <p:cNvPr id="6" name="Footer Placeholder 5">
            <a:extLst>
              <a:ext uri="{FF2B5EF4-FFF2-40B4-BE49-F238E27FC236}">
                <a16:creationId xmlns:a16="http://schemas.microsoft.com/office/drawing/2014/main" id="{3A684F1D-A7C3-D966-1CBB-BCBFA989928C}"/>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E731E51-500A-A90A-35A7-540F607BEE76}"/>
              </a:ext>
            </a:extLst>
          </p:cNvPr>
          <p:cNvSpPr>
            <a:spLocks noGrp="1"/>
          </p:cNvSpPr>
          <p:nvPr>
            <p:ph type="sldNum" sz="quarter" idx="12"/>
          </p:nvPr>
        </p:nvSpPr>
        <p:spPr/>
        <p:txBody>
          <a:bodyPr/>
          <a:lstStyle/>
          <a:p>
            <a:fld id="{4D9722A9-ADAC-4792-A12C-106F45948983}" type="slidenum">
              <a:rPr lang="en-US" smtClean="0"/>
              <a:t>‹#›</a:t>
            </a:fld>
            <a:endParaRPr lang="en-US"/>
          </a:p>
        </p:txBody>
      </p:sp>
    </p:spTree>
    <p:extLst>
      <p:ext uri="{BB962C8B-B14F-4D97-AF65-F5344CB8AC3E}">
        <p14:creationId xmlns:p14="http://schemas.microsoft.com/office/powerpoint/2010/main" val="26188017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DBBB93-238F-09A6-01C7-B6701457EFA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912948B-5946-984F-815A-3C5455128F3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5B3399-04F5-1F7B-49A2-66E07FC61453}"/>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1B4C3C7-F302-45CD-ACF4-52BE91A8A2DB}" type="datetimeFigureOut">
              <a:rPr lang="en-US" smtClean="0"/>
              <a:t>10/9/2024</a:t>
            </a:fld>
            <a:endParaRPr lang="en-US"/>
          </a:p>
        </p:txBody>
      </p:sp>
      <p:sp>
        <p:nvSpPr>
          <p:cNvPr id="5" name="Footer Placeholder 4">
            <a:extLst>
              <a:ext uri="{FF2B5EF4-FFF2-40B4-BE49-F238E27FC236}">
                <a16:creationId xmlns:a16="http://schemas.microsoft.com/office/drawing/2014/main" id="{C86E6261-230D-7045-FAED-F99DCF8CBAE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US"/>
          </a:p>
        </p:txBody>
      </p:sp>
      <p:sp>
        <p:nvSpPr>
          <p:cNvPr id="6" name="Slide Number Placeholder 5">
            <a:extLst>
              <a:ext uri="{FF2B5EF4-FFF2-40B4-BE49-F238E27FC236}">
                <a16:creationId xmlns:a16="http://schemas.microsoft.com/office/drawing/2014/main" id="{EFBB1935-E9D3-57B3-53E2-A6E589C4F3C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4D9722A9-ADAC-4792-A12C-106F45948983}" type="slidenum">
              <a:rPr lang="en-US" smtClean="0"/>
              <a:t>‹#›</a:t>
            </a:fld>
            <a:endParaRPr lang="en-US"/>
          </a:p>
        </p:txBody>
      </p:sp>
    </p:spTree>
    <p:extLst>
      <p:ext uri="{BB962C8B-B14F-4D97-AF65-F5344CB8AC3E}">
        <p14:creationId xmlns:p14="http://schemas.microsoft.com/office/powerpoint/2010/main" val="9767034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hyperlink" Target="https://www.depts.ttu.edu/research/irb/ConsentProcess.php"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hyperlink" Target="http://www.surveymonkey.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7.xml"/><Relationship Id="rId1" Type="http://schemas.openxmlformats.org/officeDocument/2006/relationships/slideLayout" Target="../slideLayouts/slideLayout1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image" Target="../media/image14.jpeg"/><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hyperlink" Target="https://sebastiantellotrillo.com/acb94b9f169941fbac268737482378f7"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tags" Target="../tags/tag2.xm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0479E4-C3CE-7AAF-C93F-6458A16731AF}"/>
              </a:ext>
            </a:extLst>
          </p:cNvPr>
          <p:cNvSpPr>
            <a:spLocks noGrp="1"/>
          </p:cNvSpPr>
          <p:nvPr>
            <p:ph type="ctrTitle"/>
          </p:nvPr>
        </p:nvSpPr>
        <p:spPr/>
        <p:txBody>
          <a:bodyPr/>
          <a:lstStyle/>
          <a:p>
            <a:r>
              <a:rPr lang="en-US" dirty="0"/>
              <a:t>Survey Samples and Recruitment</a:t>
            </a:r>
          </a:p>
        </p:txBody>
      </p:sp>
      <p:sp>
        <p:nvSpPr>
          <p:cNvPr id="3" name="Subtitle 2">
            <a:extLst>
              <a:ext uri="{FF2B5EF4-FFF2-40B4-BE49-F238E27FC236}">
                <a16:creationId xmlns:a16="http://schemas.microsoft.com/office/drawing/2014/main" id="{EA1185EB-3C81-B76E-41D4-9BCA020EFA19}"/>
              </a:ext>
            </a:extLst>
          </p:cNvPr>
          <p:cNvSpPr>
            <a:spLocks noGrp="1"/>
          </p:cNvSpPr>
          <p:nvPr>
            <p:ph type="subTitle" idx="1"/>
          </p:nvPr>
        </p:nvSpPr>
        <p:spPr/>
        <p:txBody>
          <a:bodyPr/>
          <a:lstStyle/>
          <a:p>
            <a:endParaRPr lang="en-US"/>
          </a:p>
        </p:txBody>
      </p:sp>
    </p:spTree>
    <p:extLst>
      <p:ext uri="{BB962C8B-B14F-4D97-AF65-F5344CB8AC3E}">
        <p14:creationId xmlns:p14="http://schemas.microsoft.com/office/powerpoint/2010/main" val="16621539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p:nvPr/>
        </p:nvSpPr>
        <p:spPr>
          <a:xfrm>
            <a:off x="10158731" y="6400800"/>
            <a:ext cx="393065" cy="421640"/>
          </a:xfrm>
          <a:prstGeom prst="rect">
            <a:avLst/>
          </a:prstGeom>
        </p:spPr>
        <p:txBody>
          <a:bodyPr vert="horz" wrap="square" lIns="0" tIns="12700" rIns="0" bIns="0" rtlCol="0">
            <a:spAutoFit/>
          </a:bodyPr>
          <a:lstStyle/>
          <a:p>
            <a:pPr marL="12700">
              <a:spcBef>
                <a:spcPts val="100"/>
              </a:spcBef>
            </a:pPr>
            <a:r>
              <a:rPr sz="2600" b="1" dirty="0">
                <a:solidFill>
                  <a:srgbClr val="FFFFFF"/>
                </a:solidFill>
                <a:latin typeface="Palatino Linotype" panose="02040502050505030304" pitchFamily="18" charset="0"/>
                <a:cs typeface="Arial"/>
              </a:rPr>
              <a:t>26</a:t>
            </a:r>
            <a:endParaRPr sz="2600" dirty="0">
              <a:latin typeface="Palatino Linotype" panose="02040502050505030304" pitchFamily="18" charset="0"/>
              <a:cs typeface="Arial"/>
            </a:endParaRPr>
          </a:p>
        </p:txBody>
      </p:sp>
      <p:sp>
        <p:nvSpPr>
          <p:cNvPr id="3" name="object 3"/>
          <p:cNvSpPr txBox="1">
            <a:spLocks noGrp="1"/>
          </p:cNvSpPr>
          <p:nvPr>
            <p:ph type="title"/>
          </p:nvPr>
        </p:nvSpPr>
        <p:spPr>
          <a:xfrm>
            <a:off x="211377" y="530005"/>
            <a:ext cx="11640457" cy="678391"/>
          </a:xfrm>
          <a:prstGeom prst="rect">
            <a:avLst/>
          </a:prstGeom>
        </p:spPr>
        <p:txBody>
          <a:bodyPr vert="horz" wrap="square" lIns="0" tIns="69850" rIns="0" bIns="0" rtlCol="0" anchor="ctr">
            <a:spAutoFit/>
          </a:bodyPr>
          <a:lstStyle/>
          <a:p>
            <a:pPr marL="12700" marR="5080" indent="139700">
              <a:lnSpc>
                <a:spcPts val="4930"/>
              </a:lnSpc>
              <a:spcBef>
                <a:spcPts val="550"/>
              </a:spcBef>
            </a:pPr>
            <a:r>
              <a:rPr lang="en-US" sz="4000" spc="-5"/>
              <a:t>Ethical considerations: </a:t>
            </a:r>
            <a:r>
              <a:rPr lang="en-US" sz="4000"/>
              <a:t> </a:t>
            </a:r>
            <a:r>
              <a:rPr lang="en-US" sz="4000" spc="-5"/>
              <a:t>How</a:t>
            </a:r>
            <a:r>
              <a:rPr lang="en-US" sz="4000" spc="-20"/>
              <a:t> </a:t>
            </a:r>
            <a:r>
              <a:rPr lang="en-US" sz="4000" spc="-5"/>
              <a:t>to</a:t>
            </a:r>
            <a:r>
              <a:rPr lang="en-US" sz="4000" spc="-45"/>
              <a:t> </a:t>
            </a:r>
            <a:r>
              <a:rPr lang="en-US" sz="4000"/>
              <a:t>treat</a:t>
            </a:r>
            <a:r>
              <a:rPr lang="en-US" sz="4000" spc="-40"/>
              <a:t> </a:t>
            </a:r>
            <a:r>
              <a:rPr lang="en-US" sz="4000" spc="-5"/>
              <a:t>respondents</a:t>
            </a:r>
            <a:endParaRPr lang="en-US" sz="4000" spc="-5" dirty="0"/>
          </a:p>
        </p:txBody>
      </p:sp>
      <p:sp>
        <p:nvSpPr>
          <p:cNvPr id="4" name="object 4"/>
          <p:cNvSpPr txBox="1"/>
          <p:nvPr/>
        </p:nvSpPr>
        <p:spPr>
          <a:xfrm>
            <a:off x="544284" y="2095459"/>
            <a:ext cx="11103429" cy="2977738"/>
          </a:xfrm>
          <a:prstGeom prst="rect">
            <a:avLst/>
          </a:prstGeom>
        </p:spPr>
        <p:txBody>
          <a:bodyPr vert="horz" wrap="square" lIns="0" tIns="71120" rIns="0" bIns="0" rtlCol="0">
            <a:spAutoFit/>
          </a:bodyPr>
          <a:lstStyle/>
          <a:p>
            <a:pPr marL="355600" indent="-342900">
              <a:spcBef>
                <a:spcPts val="560"/>
              </a:spcBef>
              <a:buChar char="•"/>
              <a:tabLst>
                <a:tab pos="354965" algn="l"/>
                <a:tab pos="355600" algn="l"/>
              </a:tabLst>
            </a:pPr>
            <a:r>
              <a:rPr lang="en-US" sz="2800">
                <a:latin typeface="Palatino Linotype" panose="02040502050505030304" pitchFamily="18" charset="0"/>
                <a:cs typeface="Arial"/>
              </a:rPr>
              <a:t>Informed</a:t>
            </a:r>
            <a:r>
              <a:rPr lang="en-US" sz="2800" spc="-35">
                <a:latin typeface="Palatino Linotype" panose="02040502050505030304" pitchFamily="18" charset="0"/>
                <a:cs typeface="Arial"/>
              </a:rPr>
              <a:t> </a:t>
            </a:r>
            <a:r>
              <a:rPr lang="en-US" sz="2800">
                <a:latin typeface="Palatino Linotype" panose="02040502050505030304" pitchFamily="18" charset="0"/>
                <a:cs typeface="Arial"/>
              </a:rPr>
              <a:t>consent</a:t>
            </a:r>
          </a:p>
          <a:p>
            <a:pPr marL="355600" indent="-342900">
              <a:spcBef>
                <a:spcPts val="459"/>
              </a:spcBef>
              <a:buChar char="•"/>
              <a:tabLst>
                <a:tab pos="354965" algn="l"/>
                <a:tab pos="355600" algn="l"/>
              </a:tabLst>
            </a:pPr>
            <a:r>
              <a:rPr lang="en-US" sz="2800">
                <a:latin typeface="Palatino Linotype" panose="02040502050505030304" pitchFamily="18" charset="0"/>
                <a:cs typeface="Arial"/>
              </a:rPr>
              <a:t>Minimise</a:t>
            </a:r>
            <a:r>
              <a:rPr lang="en-US" sz="2800" spc="-20">
                <a:latin typeface="Palatino Linotype" panose="02040502050505030304" pitchFamily="18" charset="0"/>
                <a:cs typeface="Arial"/>
              </a:rPr>
              <a:t> </a:t>
            </a:r>
            <a:r>
              <a:rPr lang="en-US" sz="2800">
                <a:latin typeface="Palatino Linotype" panose="02040502050505030304" pitchFamily="18" charset="0"/>
                <a:cs typeface="Arial"/>
              </a:rPr>
              <a:t>risk</a:t>
            </a:r>
            <a:r>
              <a:rPr lang="en-US" sz="2800" spc="-10">
                <a:latin typeface="Palatino Linotype" panose="02040502050505030304" pitchFamily="18" charset="0"/>
                <a:cs typeface="Arial"/>
              </a:rPr>
              <a:t> </a:t>
            </a:r>
            <a:r>
              <a:rPr lang="en-US" sz="2800">
                <a:latin typeface="Palatino Linotype" panose="02040502050505030304" pitchFamily="18" charset="0"/>
                <a:cs typeface="Arial"/>
              </a:rPr>
              <a:t>/</a:t>
            </a:r>
            <a:r>
              <a:rPr lang="en-US" sz="2800" spc="-20">
                <a:latin typeface="Palatino Linotype" panose="02040502050505030304" pitchFamily="18" charset="0"/>
                <a:cs typeface="Arial"/>
              </a:rPr>
              <a:t> </a:t>
            </a:r>
            <a:r>
              <a:rPr lang="en-US" sz="2800">
                <a:latin typeface="Palatino Linotype" panose="02040502050505030304" pitchFamily="18" charset="0"/>
                <a:cs typeface="Arial"/>
              </a:rPr>
              <a:t>harm </a:t>
            </a:r>
            <a:r>
              <a:rPr lang="en-US" sz="2800" spc="-5">
                <a:latin typeface="Palatino Linotype" panose="02040502050505030304" pitchFamily="18" charset="0"/>
                <a:cs typeface="Arial"/>
              </a:rPr>
              <a:t>to</a:t>
            </a:r>
            <a:r>
              <a:rPr lang="en-US" sz="2800" spc="-20">
                <a:latin typeface="Palatino Linotype" panose="02040502050505030304" pitchFamily="18" charset="0"/>
                <a:cs typeface="Arial"/>
              </a:rPr>
              <a:t> </a:t>
            </a:r>
            <a:r>
              <a:rPr lang="en-US" sz="2800">
                <a:latin typeface="Palatino Linotype" panose="02040502050505030304" pitchFamily="18" charset="0"/>
                <a:cs typeface="Arial"/>
              </a:rPr>
              <a:t>respondents</a:t>
            </a:r>
          </a:p>
          <a:p>
            <a:pPr marL="355600" indent="-342900">
              <a:spcBef>
                <a:spcPts val="459"/>
              </a:spcBef>
              <a:buChar char="•"/>
              <a:tabLst>
                <a:tab pos="354965" algn="l"/>
                <a:tab pos="355600" algn="l"/>
              </a:tabLst>
            </a:pPr>
            <a:r>
              <a:rPr lang="en-US" sz="2800" spc="-5">
                <a:latin typeface="Palatino Linotype" panose="02040502050505030304" pitchFamily="18" charset="0"/>
                <a:cs typeface="Arial"/>
              </a:rPr>
              <a:t>Confidentiality</a:t>
            </a:r>
            <a:r>
              <a:rPr lang="en-US" sz="2800" spc="-25">
                <a:latin typeface="Palatino Linotype" panose="02040502050505030304" pitchFamily="18" charset="0"/>
                <a:cs typeface="Arial"/>
              </a:rPr>
              <a:t> </a:t>
            </a:r>
            <a:r>
              <a:rPr lang="en-US" sz="2800">
                <a:latin typeface="Palatino Linotype" panose="02040502050505030304" pitchFamily="18" charset="0"/>
                <a:cs typeface="Arial"/>
              </a:rPr>
              <a:t>/</a:t>
            </a:r>
            <a:r>
              <a:rPr lang="en-US" sz="2800" spc="-30">
                <a:latin typeface="Palatino Linotype" panose="02040502050505030304" pitchFamily="18" charset="0"/>
                <a:cs typeface="Arial"/>
              </a:rPr>
              <a:t> </a:t>
            </a:r>
            <a:r>
              <a:rPr lang="en-US" sz="2800">
                <a:latin typeface="Palatino Linotype" panose="02040502050505030304" pitchFamily="18" charset="0"/>
                <a:cs typeface="Arial"/>
              </a:rPr>
              <a:t>anonymity</a:t>
            </a:r>
          </a:p>
          <a:p>
            <a:pPr marL="355600" indent="-342900">
              <a:spcBef>
                <a:spcPts val="450"/>
              </a:spcBef>
              <a:buChar char="•"/>
              <a:tabLst>
                <a:tab pos="354965" algn="l"/>
                <a:tab pos="355600" algn="l"/>
              </a:tabLst>
            </a:pPr>
            <a:r>
              <a:rPr lang="en-US" sz="2800">
                <a:latin typeface="Palatino Linotype" panose="02040502050505030304" pitchFamily="18" charset="0"/>
                <a:cs typeface="Arial"/>
              </a:rPr>
              <a:t>No</a:t>
            </a:r>
            <a:r>
              <a:rPr lang="en-US" sz="2800" spc="-40">
                <a:latin typeface="Palatino Linotype" panose="02040502050505030304" pitchFamily="18" charset="0"/>
                <a:cs typeface="Arial"/>
              </a:rPr>
              <a:t> </a:t>
            </a:r>
            <a:r>
              <a:rPr lang="en-US" sz="2800">
                <a:latin typeface="Palatino Linotype" panose="02040502050505030304" pitchFamily="18" charset="0"/>
                <a:cs typeface="Arial"/>
              </a:rPr>
              <a:t>coercion</a:t>
            </a:r>
          </a:p>
          <a:p>
            <a:pPr marL="355600" indent="-342900">
              <a:spcBef>
                <a:spcPts val="459"/>
              </a:spcBef>
              <a:buChar char="•"/>
              <a:tabLst>
                <a:tab pos="354965" algn="l"/>
                <a:tab pos="355600" algn="l"/>
              </a:tabLst>
            </a:pPr>
            <a:r>
              <a:rPr lang="en-US" sz="2800">
                <a:latin typeface="Palatino Linotype" panose="02040502050505030304" pitchFamily="18" charset="0"/>
                <a:cs typeface="Arial"/>
              </a:rPr>
              <a:t>Minimal</a:t>
            </a:r>
            <a:r>
              <a:rPr lang="en-US" sz="2800" spc="-50">
                <a:latin typeface="Palatino Linotype" panose="02040502050505030304" pitchFamily="18" charset="0"/>
                <a:cs typeface="Arial"/>
              </a:rPr>
              <a:t> </a:t>
            </a:r>
            <a:r>
              <a:rPr lang="en-US" sz="2800">
                <a:latin typeface="Palatino Linotype" panose="02040502050505030304" pitchFamily="18" charset="0"/>
                <a:cs typeface="Arial"/>
              </a:rPr>
              <a:t>deceit</a:t>
            </a:r>
          </a:p>
          <a:p>
            <a:pPr marL="355600" indent="-342900">
              <a:spcBef>
                <a:spcPts val="459"/>
              </a:spcBef>
              <a:buChar char="•"/>
              <a:tabLst>
                <a:tab pos="354965" algn="l"/>
                <a:tab pos="355600" algn="l"/>
              </a:tabLst>
            </a:pPr>
            <a:r>
              <a:rPr lang="en-US" sz="2800" spc="-5">
                <a:latin typeface="Palatino Linotype" panose="02040502050505030304" pitchFamily="18" charset="0"/>
                <a:cs typeface="Arial"/>
              </a:rPr>
              <a:t>Fully</a:t>
            </a:r>
            <a:r>
              <a:rPr lang="en-US" sz="2800" spc="-50">
                <a:latin typeface="Palatino Linotype" panose="02040502050505030304" pitchFamily="18" charset="0"/>
                <a:cs typeface="Arial"/>
              </a:rPr>
              <a:t> </a:t>
            </a:r>
            <a:r>
              <a:rPr lang="en-US" sz="2800">
                <a:latin typeface="Palatino Linotype" panose="02040502050505030304" pitchFamily="18" charset="0"/>
                <a:cs typeface="Arial"/>
              </a:rPr>
              <a:t>debrief/Honor promises </a:t>
            </a:r>
            <a:r>
              <a:rPr lang="en-US" sz="2800" spc="-5">
                <a:latin typeface="Palatino Linotype" panose="02040502050505030304" pitchFamily="18" charset="0"/>
                <a:cs typeface="Arial"/>
              </a:rPr>
              <a:t>to </a:t>
            </a:r>
            <a:r>
              <a:rPr lang="en-US" sz="2800">
                <a:latin typeface="Palatino Linotype" panose="02040502050505030304" pitchFamily="18" charset="0"/>
                <a:cs typeface="Arial"/>
              </a:rPr>
              <a:t>provide respondents </a:t>
            </a:r>
            <a:r>
              <a:rPr lang="en-US" sz="2800" spc="-880">
                <a:latin typeface="Palatino Linotype" panose="02040502050505030304" pitchFamily="18" charset="0"/>
                <a:cs typeface="Arial"/>
              </a:rPr>
              <a:t> </a:t>
            </a:r>
            <a:r>
              <a:rPr lang="en-US" sz="2800" spc="-10">
                <a:latin typeface="Palatino Linotype" panose="02040502050505030304" pitchFamily="18" charset="0"/>
                <a:cs typeface="Arial"/>
              </a:rPr>
              <a:t>with</a:t>
            </a:r>
            <a:r>
              <a:rPr lang="en-US" sz="2800" spc="-5">
                <a:latin typeface="Palatino Linotype" panose="02040502050505030304" pitchFamily="18" charset="0"/>
                <a:cs typeface="Arial"/>
              </a:rPr>
              <a:t> </a:t>
            </a:r>
            <a:r>
              <a:rPr lang="en-US" sz="2800">
                <a:latin typeface="Palatino Linotype" panose="02040502050505030304" pitchFamily="18" charset="0"/>
                <a:cs typeface="Arial"/>
              </a:rPr>
              <a:t>results</a:t>
            </a:r>
            <a:endParaRPr lang="en-US" sz="2800" dirty="0">
              <a:latin typeface="Palatino Linotype" panose="02040502050505030304" pitchFamily="18" charset="0"/>
              <a:cs typeface="Arial"/>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39110" y="339090"/>
            <a:ext cx="6104890" cy="695960"/>
          </a:xfrm>
          <a:prstGeom prst="rect">
            <a:avLst/>
          </a:prstGeom>
        </p:spPr>
        <p:txBody>
          <a:bodyPr vert="horz" wrap="square" lIns="0" tIns="12700" rIns="0" bIns="0" rtlCol="0" anchor="ctr">
            <a:spAutoFit/>
          </a:bodyPr>
          <a:lstStyle/>
          <a:p>
            <a:pPr marL="12700">
              <a:lnSpc>
                <a:spcPct val="100000"/>
              </a:lnSpc>
              <a:spcBef>
                <a:spcPts val="100"/>
              </a:spcBef>
            </a:pPr>
            <a:r>
              <a:rPr spc="-5" dirty="0"/>
              <a:t>Informed</a:t>
            </a:r>
            <a:r>
              <a:rPr spc="-25" dirty="0"/>
              <a:t> </a:t>
            </a:r>
            <a:r>
              <a:rPr spc="-10" dirty="0"/>
              <a:t>consent</a:t>
            </a:r>
            <a:r>
              <a:rPr spc="-40" dirty="0"/>
              <a:t> </a:t>
            </a:r>
            <a:r>
              <a:rPr spc="-5" dirty="0"/>
              <a:t>form</a:t>
            </a:r>
          </a:p>
        </p:txBody>
      </p:sp>
      <p:sp>
        <p:nvSpPr>
          <p:cNvPr id="4" name="object 4"/>
          <p:cNvSpPr txBox="1">
            <a:spLocks noGrp="1"/>
          </p:cNvSpPr>
          <p:nvPr>
            <p:ph type="sldNum" sz="quarter" idx="7"/>
          </p:nvPr>
        </p:nvSpPr>
        <p:spPr>
          <a:xfrm>
            <a:off x="8425180" y="6432078"/>
            <a:ext cx="640715" cy="394334"/>
          </a:xfrm>
          <a:prstGeom prst="rect">
            <a:avLst/>
          </a:prstGeom>
        </p:spPr>
        <p:txBody>
          <a:bodyPr vert="horz" wrap="square" lIns="0" tIns="0" rIns="0" bIns="0" rtlCol="0">
            <a:spAutoFit/>
          </a:bodyPr>
          <a:lstStyle>
            <a:defPPr>
              <a:defRPr lang="en-US"/>
            </a:defPPr>
            <a:lvl1pPr marL="0" algn="l" defTabSz="914400" rtl="0" eaLnBrk="1" latinLnBrk="0" hangingPunct="1">
              <a:defRPr sz="2600" b="1" i="0" kern="1200">
                <a:solidFill>
                  <a:schemeClr val="bg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2250">
              <a:lnSpc>
                <a:spcPts val="2975"/>
              </a:lnSpc>
            </a:pPr>
            <a:fld id="{81D60167-4931-47E6-BA6A-407CBD079E47}" type="slidenum">
              <a:rPr lang="en-US" smtClean="0">
                <a:latin typeface="Palatino Linotype" panose="02040502050505030304" pitchFamily="18" charset="0"/>
              </a:rPr>
              <a:pPr marL="222250">
                <a:lnSpc>
                  <a:spcPts val="2975"/>
                </a:lnSpc>
              </a:pPr>
              <a:t>11</a:t>
            </a:fld>
            <a:endParaRPr dirty="0">
              <a:latin typeface="Palatino Linotype" panose="02040502050505030304" pitchFamily="18" charset="0"/>
            </a:endParaRPr>
          </a:p>
        </p:txBody>
      </p:sp>
      <p:sp>
        <p:nvSpPr>
          <p:cNvPr id="3" name="object 3"/>
          <p:cNvSpPr txBox="1"/>
          <p:nvPr/>
        </p:nvSpPr>
        <p:spPr>
          <a:xfrm>
            <a:off x="973394" y="1757315"/>
            <a:ext cx="10565463" cy="2915222"/>
          </a:xfrm>
          <a:prstGeom prst="rect">
            <a:avLst/>
          </a:prstGeom>
        </p:spPr>
        <p:txBody>
          <a:bodyPr vert="horz" wrap="square" lIns="0" tIns="60325" rIns="0" bIns="0" rtlCol="0">
            <a:spAutoFit/>
          </a:bodyPr>
          <a:lstStyle/>
          <a:p>
            <a:pPr marL="12700" marR="5080">
              <a:lnSpc>
                <a:spcPts val="4029"/>
              </a:lnSpc>
              <a:spcBef>
                <a:spcPts val="475"/>
              </a:spcBef>
            </a:pPr>
            <a:r>
              <a:rPr sz="2800" dirty="0">
                <a:latin typeface="Palatino Linotype" panose="02040502050505030304" pitchFamily="18" charset="0"/>
                <a:cs typeface="Arial"/>
              </a:rPr>
              <a:t>A </a:t>
            </a:r>
            <a:r>
              <a:rPr sz="2800" spc="-5" dirty="0">
                <a:latin typeface="Palatino Linotype" panose="02040502050505030304" pitchFamily="18" charset="0"/>
                <a:cs typeface="Arial"/>
              </a:rPr>
              <a:t>page which allows </a:t>
            </a:r>
            <a:r>
              <a:rPr sz="2800" spc="-990" dirty="0">
                <a:latin typeface="Palatino Linotype" panose="02040502050505030304" pitchFamily="18" charset="0"/>
                <a:cs typeface="Arial"/>
              </a:rPr>
              <a:t> </a:t>
            </a:r>
            <a:r>
              <a:rPr sz="2800" spc="-5" dirty="0">
                <a:latin typeface="Palatino Linotype" panose="02040502050505030304" pitchFamily="18" charset="0"/>
                <a:cs typeface="Arial"/>
              </a:rPr>
              <a:t>participants </a:t>
            </a:r>
            <a:r>
              <a:rPr sz="2800" spc="-10" dirty="0">
                <a:latin typeface="Palatino Linotype" panose="02040502050505030304" pitchFamily="18" charset="0"/>
                <a:cs typeface="Arial"/>
              </a:rPr>
              <a:t>to</a:t>
            </a:r>
            <a:r>
              <a:rPr sz="2800" spc="-5" dirty="0">
                <a:latin typeface="Palatino Linotype" panose="02040502050505030304" pitchFamily="18" charset="0"/>
                <a:cs typeface="Arial"/>
              </a:rPr>
              <a:t> indicate</a:t>
            </a:r>
            <a:r>
              <a:rPr sz="2800" dirty="0">
                <a:latin typeface="Palatino Linotype" panose="02040502050505030304" pitchFamily="18" charset="0"/>
                <a:cs typeface="Arial"/>
              </a:rPr>
              <a:t> </a:t>
            </a:r>
            <a:r>
              <a:rPr sz="2800" spc="-10" dirty="0">
                <a:latin typeface="Palatino Linotype" panose="02040502050505030304" pitchFamily="18" charset="0"/>
                <a:cs typeface="Arial"/>
              </a:rPr>
              <a:t>whether</a:t>
            </a:r>
            <a:r>
              <a:rPr sz="2800" spc="-5" dirty="0">
                <a:latin typeface="Palatino Linotype" panose="02040502050505030304" pitchFamily="18" charset="0"/>
                <a:cs typeface="Arial"/>
              </a:rPr>
              <a:t> </a:t>
            </a:r>
            <a:r>
              <a:rPr sz="2800" spc="-10" dirty="0">
                <a:latin typeface="Palatino Linotype" panose="02040502050505030304" pitchFamily="18" charset="0"/>
                <a:cs typeface="Arial"/>
              </a:rPr>
              <a:t>they </a:t>
            </a:r>
            <a:r>
              <a:rPr sz="2800" spc="-5" dirty="0">
                <a:latin typeface="Palatino Linotype" panose="02040502050505030304" pitchFamily="18" charset="0"/>
                <a:cs typeface="Arial"/>
              </a:rPr>
              <a:t> </a:t>
            </a:r>
            <a:r>
              <a:rPr sz="2800" dirty="0">
                <a:latin typeface="Palatino Linotype" panose="02040502050505030304" pitchFamily="18" charset="0"/>
                <a:cs typeface="Arial"/>
              </a:rPr>
              <a:t>consent </a:t>
            </a:r>
            <a:r>
              <a:rPr sz="2800" spc="-5" dirty="0">
                <a:latin typeface="Palatino Linotype" panose="02040502050505030304" pitchFamily="18" charset="0"/>
                <a:cs typeface="Arial"/>
              </a:rPr>
              <a:t>or do not </a:t>
            </a:r>
            <a:r>
              <a:rPr sz="2800" dirty="0">
                <a:latin typeface="Palatino Linotype" panose="02040502050505030304" pitchFamily="18" charset="0"/>
                <a:cs typeface="Arial"/>
              </a:rPr>
              <a:t>consent </a:t>
            </a:r>
            <a:r>
              <a:rPr sz="2800" spc="-10" dirty="0">
                <a:latin typeface="Palatino Linotype" panose="02040502050505030304" pitchFamily="18" charset="0"/>
                <a:cs typeface="Arial"/>
              </a:rPr>
              <a:t>to </a:t>
            </a:r>
            <a:r>
              <a:rPr sz="2800" spc="-5" dirty="0">
                <a:latin typeface="Palatino Linotype" panose="02040502050505030304" pitchFamily="18" charset="0"/>
                <a:cs typeface="Arial"/>
              </a:rPr>
              <a:t>participation </a:t>
            </a:r>
            <a:r>
              <a:rPr sz="2800" spc="-990" dirty="0">
                <a:latin typeface="Palatino Linotype" panose="02040502050505030304" pitchFamily="18" charset="0"/>
                <a:cs typeface="Arial"/>
              </a:rPr>
              <a:t> </a:t>
            </a:r>
            <a:r>
              <a:rPr sz="2800" spc="-5" dirty="0">
                <a:latin typeface="Palatino Linotype" panose="02040502050505030304" pitchFamily="18" charset="0"/>
                <a:cs typeface="Arial"/>
              </a:rPr>
              <a:t>in</a:t>
            </a:r>
            <a:r>
              <a:rPr sz="2800" spc="-15" dirty="0">
                <a:latin typeface="Palatino Linotype" panose="02040502050505030304" pitchFamily="18" charset="0"/>
                <a:cs typeface="Arial"/>
              </a:rPr>
              <a:t> </a:t>
            </a:r>
            <a:r>
              <a:rPr sz="2800" spc="-5" dirty="0">
                <a:latin typeface="Palatino Linotype" panose="02040502050505030304" pitchFamily="18" charset="0"/>
                <a:cs typeface="Arial"/>
              </a:rPr>
              <a:t>the</a:t>
            </a:r>
            <a:r>
              <a:rPr sz="2800" spc="-10" dirty="0">
                <a:latin typeface="Palatino Linotype" panose="02040502050505030304" pitchFamily="18" charset="0"/>
                <a:cs typeface="Arial"/>
              </a:rPr>
              <a:t> </a:t>
            </a:r>
            <a:r>
              <a:rPr sz="2800" spc="-5" dirty="0">
                <a:latin typeface="Palatino Linotype" panose="02040502050505030304" pitchFamily="18" charset="0"/>
                <a:cs typeface="Arial"/>
              </a:rPr>
              <a:t>study:</a:t>
            </a:r>
            <a:endParaRPr sz="2800" dirty="0">
              <a:latin typeface="Palatino Linotype" panose="02040502050505030304" pitchFamily="18" charset="0"/>
              <a:cs typeface="Arial"/>
            </a:endParaRPr>
          </a:p>
          <a:p>
            <a:pPr marL="355600" marR="406400" indent="-342900">
              <a:lnSpc>
                <a:spcPts val="3120"/>
              </a:lnSpc>
              <a:spcBef>
                <a:spcPts val="710"/>
              </a:spcBef>
              <a:buClr>
                <a:srgbClr val="FFFF00"/>
              </a:buClr>
              <a:buChar char="•"/>
              <a:tabLst>
                <a:tab pos="354965" algn="l"/>
                <a:tab pos="355600" algn="l"/>
              </a:tabLst>
            </a:pPr>
            <a:r>
              <a:rPr sz="2000" spc="-10" dirty="0">
                <a:latin typeface="Palatino Linotype" panose="02040502050505030304" pitchFamily="18" charset="0"/>
                <a:cs typeface="Arial"/>
              </a:rPr>
              <a:t>How </a:t>
            </a:r>
            <a:r>
              <a:rPr sz="2000" spc="-5" dirty="0">
                <a:latin typeface="Palatino Linotype" panose="02040502050505030304" pitchFamily="18" charset="0"/>
                <a:cs typeface="Arial"/>
              </a:rPr>
              <a:t>is consent </a:t>
            </a:r>
            <a:r>
              <a:rPr sz="2000" dirty="0">
                <a:latin typeface="Palatino Linotype" panose="02040502050505030304" pitchFamily="18" charset="0"/>
                <a:cs typeface="Arial"/>
              </a:rPr>
              <a:t>given / </a:t>
            </a:r>
            <a:r>
              <a:rPr sz="2000" spc="-5" dirty="0">
                <a:latin typeface="Palatino Linotype" panose="02040502050505030304" pitchFamily="18" charset="0"/>
                <a:cs typeface="Arial"/>
              </a:rPr>
              <a:t>not </a:t>
            </a:r>
            <a:r>
              <a:rPr sz="2000" dirty="0">
                <a:latin typeface="Palatino Linotype" panose="02040502050505030304" pitchFamily="18" charset="0"/>
                <a:cs typeface="Arial"/>
              </a:rPr>
              <a:t>given? </a:t>
            </a:r>
            <a:r>
              <a:rPr sz="2000" spc="-5" dirty="0">
                <a:latin typeface="Palatino Linotype" panose="02040502050505030304" pitchFamily="18" charset="0"/>
                <a:cs typeface="Arial"/>
              </a:rPr>
              <a:t>(Can be active </a:t>
            </a:r>
            <a:r>
              <a:rPr sz="2000" spc="-765" dirty="0">
                <a:latin typeface="Palatino Linotype" panose="02040502050505030304" pitchFamily="18" charset="0"/>
                <a:cs typeface="Arial"/>
              </a:rPr>
              <a:t> </a:t>
            </a:r>
            <a:r>
              <a:rPr sz="2000" dirty="0">
                <a:latin typeface="Palatino Linotype" panose="02040502050505030304" pitchFamily="18" charset="0"/>
                <a:cs typeface="Arial"/>
              </a:rPr>
              <a:t>consent</a:t>
            </a:r>
            <a:r>
              <a:rPr sz="2000" spc="-15" dirty="0">
                <a:latin typeface="Palatino Linotype" panose="02040502050505030304" pitchFamily="18" charset="0"/>
                <a:cs typeface="Arial"/>
              </a:rPr>
              <a:t> </a:t>
            </a:r>
            <a:r>
              <a:rPr sz="2000" spc="5" dirty="0">
                <a:latin typeface="Palatino Linotype" panose="02040502050505030304" pitchFamily="18" charset="0"/>
                <a:cs typeface="Arial"/>
              </a:rPr>
              <a:t>or</a:t>
            </a:r>
            <a:r>
              <a:rPr sz="2000" spc="-5" dirty="0">
                <a:latin typeface="Palatino Linotype" panose="02040502050505030304" pitchFamily="18" charset="0"/>
                <a:cs typeface="Arial"/>
              </a:rPr>
              <a:t> passive</a:t>
            </a:r>
            <a:r>
              <a:rPr sz="2000" spc="-10" dirty="0">
                <a:latin typeface="Palatino Linotype" panose="02040502050505030304" pitchFamily="18" charset="0"/>
                <a:cs typeface="Arial"/>
              </a:rPr>
              <a:t> </a:t>
            </a:r>
            <a:r>
              <a:rPr sz="2000" dirty="0">
                <a:latin typeface="Palatino Linotype" panose="02040502050505030304" pitchFamily="18" charset="0"/>
                <a:cs typeface="Arial"/>
              </a:rPr>
              <a:t>consent)</a:t>
            </a:r>
          </a:p>
          <a:p>
            <a:pPr marL="355600" marR="165100" indent="-342900">
              <a:lnSpc>
                <a:spcPts val="3120"/>
              </a:lnSpc>
              <a:spcBef>
                <a:spcPts val="710"/>
              </a:spcBef>
              <a:buClr>
                <a:srgbClr val="FFFF00"/>
              </a:buClr>
              <a:buChar char="•"/>
              <a:tabLst>
                <a:tab pos="354965" algn="l"/>
                <a:tab pos="355600" algn="l"/>
              </a:tabLst>
            </a:pPr>
            <a:r>
              <a:rPr sz="2000" spc="-5" dirty="0">
                <a:latin typeface="Palatino Linotype" panose="02040502050505030304" pitchFamily="18" charset="0"/>
                <a:cs typeface="Arial"/>
              </a:rPr>
              <a:t>Statement</a:t>
            </a:r>
            <a:r>
              <a:rPr sz="2000" dirty="0">
                <a:latin typeface="Palatino Linotype" panose="02040502050505030304" pitchFamily="18" charset="0"/>
                <a:cs typeface="Arial"/>
              </a:rPr>
              <a:t> should</a:t>
            </a:r>
            <a:r>
              <a:rPr sz="2000" spc="-5" dirty="0">
                <a:latin typeface="Palatino Linotype" panose="02040502050505030304" pitchFamily="18" charset="0"/>
                <a:cs typeface="Arial"/>
              </a:rPr>
              <a:t> include that</a:t>
            </a:r>
            <a:r>
              <a:rPr sz="2000" dirty="0">
                <a:latin typeface="Palatino Linotype" panose="02040502050505030304" pitchFamily="18" charset="0"/>
                <a:cs typeface="Arial"/>
              </a:rPr>
              <a:t> </a:t>
            </a:r>
            <a:r>
              <a:rPr sz="2000" spc="-5" dirty="0">
                <a:latin typeface="Palatino Linotype" panose="02040502050505030304" pitchFamily="18" charset="0"/>
                <a:cs typeface="Arial"/>
              </a:rPr>
              <a:t>participants</a:t>
            </a:r>
            <a:r>
              <a:rPr sz="2000" dirty="0">
                <a:latin typeface="Palatino Linotype" panose="02040502050505030304" pitchFamily="18" charset="0"/>
                <a:cs typeface="Arial"/>
              </a:rPr>
              <a:t> are</a:t>
            </a:r>
            <a:r>
              <a:rPr sz="2000" spc="-5" dirty="0">
                <a:latin typeface="Palatino Linotype" panose="02040502050505030304" pitchFamily="18" charset="0"/>
                <a:cs typeface="Arial"/>
              </a:rPr>
              <a:t> free </a:t>
            </a:r>
            <a:r>
              <a:rPr sz="2000" spc="-765" dirty="0">
                <a:latin typeface="Palatino Linotype" panose="02040502050505030304" pitchFamily="18" charset="0"/>
                <a:cs typeface="Arial"/>
              </a:rPr>
              <a:t> </a:t>
            </a:r>
            <a:r>
              <a:rPr sz="2000" dirty="0">
                <a:latin typeface="Palatino Linotype" panose="02040502050505030304" pitchFamily="18" charset="0"/>
                <a:cs typeface="Arial"/>
              </a:rPr>
              <a:t>to</a:t>
            </a:r>
            <a:r>
              <a:rPr sz="2000" spc="-5" dirty="0">
                <a:latin typeface="Palatino Linotype" panose="02040502050505030304" pitchFamily="18" charset="0"/>
                <a:cs typeface="Arial"/>
              </a:rPr>
              <a:t> not</a:t>
            </a:r>
            <a:r>
              <a:rPr sz="2000" dirty="0">
                <a:latin typeface="Palatino Linotype" panose="02040502050505030304" pitchFamily="18" charset="0"/>
                <a:cs typeface="Arial"/>
              </a:rPr>
              <a:t> </a:t>
            </a:r>
            <a:r>
              <a:rPr sz="2000" spc="-5" dirty="0">
                <a:latin typeface="Palatino Linotype" panose="02040502050505030304" pitchFamily="18" charset="0"/>
                <a:cs typeface="Arial"/>
              </a:rPr>
              <a:t>participate</a:t>
            </a:r>
            <a:r>
              <a:rPr sz="2000" spc="5" dirty="0">
                <a:latin typeface="Palatino Linotype" panose="02040502050505030304" pitchFamily="18" charset="0"/>
                <a:cs typeface="Arial"/>
              </a:rPr>
              <a:t> </a:t>
            </a:r>
            <a:r>
              <a:rPr sz="2000" spc="-5" dirty="0">
                <a:latin typeface="Palatino Linotype" panose="02040502050505030304" pitchFamily="18" charset="0"/>
                <a:cs typeface="Arial"/>
              </a:rPr>
              <a:t>in any</a:t>
            </a:r>
            <a:r>
              <a:rPr sz="2000" spc="-15" dirty="0">
                <a:latin typeface="Palatino Linotype" panose="02040502050505030304" pitchFamily="18" charset="0"/>
                <a:cs typeface="Arial"/>
              </a:rPr>
              <a:t> </a:t>
            </a:r>
            <a:r>
              <a:rPr sz="2000" spc="-5" dirty="0">
                <a:latin typeface="Palatino Linotype" panose="02040502050505030304" pitchFamily="18" charset="0"/>
                <a:cs typeface="Arial"/>
              </a:rPr>
              <a:t>part</a:t>
            </a:r>
            <a:r>
              <a:rPr sz="2000" dirty="0">
                <a:latin typeface="Palatino Linotype" panose="02040502050505030304" pitchFamily="18" charset="0"/>
                <a:cs typeface="Arial"/>
              </a:rPr>
              <a:t> </a:t>
            </a:r>
            <a:r>
              <a:rPr sz="2000" spc="-5" dirty="0">
                <a:latin typeface="Palatino Linotype" panose="02040502050505030304" pitchFamily="18" charset="0"/>
                <a:cs typeface="Arial"/>
              </a:rPr>
              <a:t>of</a:t>
            </a:r>
            <a:r>
              <a:rPr sz="2000" dirty="0">
                <a:latin typeface="Palatino Linotype" panose="02040502050505030304" pitchFamily="18" charset="0"/>
                <a:cs typeface="Arial"/>
              </a:rPr>
              <a:t> </a:t>
            </a:r>
            <a:r>
              <a:rPr sz="2000" spc="-5" dirty="0">
                <a:latin typeface="Palatino Linotype" panose="02040502050505030304" pitchFamily="18" charset="0"/>
                <a:cs typeface="Arial"/>
              </a:rPr>
              <a:t>the study</a:t>
            </a:r>
            <a:r>
              <a:rPr sz="2000" spc="-15" dirty="0">
                <a:latin typeface="Palatino Linotype" panose="02040502050505030304" pitchFamily="18" charset="0"/>
                <a:cs typeface="Arial"/>
              </a:rPr>
              <a:t> </a:t>
            </a:r>
            <a:r>
              <a:rPr sz="2000" spc="-5" dirty="0">
                <a:latin typeface="Palatino Linotype" panose="02040502050505030304" pitchFamily="18" charset="0"/>
                <a:cs typeface="Arial"/>
              </a:rPr>
              <a:t>and </a:t>
            </a:r>
            <a:r>
              <a:rPr sz="2000" dirty="0">
                <a:latin typeface="Palatino Linotype" panose="02040502050505030304" pitchFamily="18" charset="0"/>
                <a:cs typeface="Arial"/>
              </a:rPr>
              <a:t>to </a:t>
            </a:r>
            <a:r>
              <a:rPr sz="2000" spc="5" dirty="0">
                <a:latin typeface="Palatino Linotype" panose="02040502050505030304" pitchFamily="18" charset="0"/>
                <a:cs typeface="Arial"/>
              </a:rPr>
              <a:t> </a:t>
            </a:r>
            <a:r>
              <a:rPr sz="2000" spc="-5" dirty="0">
                <a:latin typeface="Palatino Linotype" panose="02040502050505030304" pitchFamily="18" charset="0"/>
                <a:cs typeface="Arial"/>
              </a:rPr>
              <a:t>withdraw</a:t>
            </a:r>
            <a:r>
              <a:rPr sz="2000" spc="-20" dirty="0">
                <a:latin typeface="Palatino Linotype" panose="02040502050505030304" pitchFamily="18" charset="0"/>
                <a:cs typeface="Arial"/>
              </a:rPr>
              <a:t> </a:t>
            </a:r>
            <a:r>
              <a:rPr sz="2000" spc="-5" dirty="0">
                <a:latin typeface="Palatino Linotype" panose="02040502050505030304" pitchFamily="18" charset="0"/>
                <a:cs typeface="Arial"/>
              </a:rPr>
              <a:t>at</a:t>
            </a:r>
            <a:r>
              <a:rPr sz="2000" spc="-10" dirty="0">
                <a:latin typeface="Palatino Linotype" panose="02040502050505030304" pitchFamily="18" charset="0"/>
                <a:cs typeface="Arial"/>
              </a:rPr>
              <a:t> </a:t>
            </a:r>
            <a:r>
              <a:rPr sz="2000" dirty="0">
                <a:latin typeface="Palatino Linotype" panose="02040502050505030304" pitchFamily="18" charset="0"/>
                <a:cs typeface="Arial"/>
              </a:rPr>
              <a:t>any</a:t>
            </a:r>
            <a:r>
              <a:rPr sz="2000" spc="-15" dirty="0">
                <a:latin typeface="Palatino Linotype" panose="02040502050505030304" pitchFamily="18" charset="0"/>
                <a:cs typeface="Arial"/>
              </a:rPr>
              <a:t> </a:t>
            </a:r>
            <a:r>
              <a:rPr sz="2000" dirty="0">
                <a:latin typeface="Palatino Linotype" panose="02040502050505030304" pitchFamily="18" charset="0"/>
                <a:cs typeface="Arial"/>
              </a:rPr>
              <a:t>time</a:t>
            </a:r>
            <a:endParaRPr lang="en-US" sz="2000" dirty="0">
              <a:latin typeface="Palatino Linotype" panose="02040502050505030304" pitchFamily="18" charset="0"/>
              <a:cs typeface="Arial"/>
            </a:endParaRPr>
          </a:p>
          <a:p>
            <a:pPr marL="12700" marR="165100">
              <a:lnSpc>
                <a:spcPts val="3120"/>
              </a:lnSpc>
              <a:spcBef>
                <a:spcPts val="710"/>
              </a:spcBef>
              <a:buClr>
                <a:srgbClr val="FFFF00"/>
              </a:buClr>
              <a:tabLst>
                <a:tab pos="354965" algn="l"/>
                <a:tab pos="355600" algn="l"/>
              </a:tabLst>
            </a:pPr>
            <a:r>
              <a:rPr lang="en-US" sz="2000" dirty="0">
                <a:latin typeface="Palatino Linotype" panose="02040502050505030304" pitchFamily="18" charset="0"/>
                <a:cs typeface="Arial"/>
              </a:rPr>
              <a:t>Link to form: </a:t>
            </a:r>
            <a:r>
              <a:rPr lang="en-US" sz="2000" dirty="0">
                <a:hlinkClick r:id="rId2"/>
              </a:rPr>
              <a:t>Consent Process | HRPP | Research Home | TTU</a:t>
            </a:r>
            <a:endParaRPr lang="en-US" sz="2000" dirty="0">
              <a:latin typeface="Palatino Linotype" panose="02040502050505030304" pitchFamily="18" charset="0"/>
              <a:cs typeface="Arial"/>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CA04FA-5326-40C4-922D-9E80220FF7F9}"/>
              </a:ext>
            </a:extLst>
          </p:cNvPr>
          <p:cNvSpPr>
            <a:spLocks noGrp="1"/>
          </p:cNvSpPr>
          <p:nvPr>
            <p:ph type="title"/>
          </p:nvPr>
        </p:nvSpPr>
        <p:spPr>
          <a:xfrm>
            <a:off x="6769570" y="530578"/>
            <a:ext cx="4771178" cy="1160110"/>
          </a:xfrm>
        </p:spPr>
        <p:txBody>
          <a:bodyPr>
            <a:normAutofit fontScale="90000"/>
          </a:bodyPr>
          <a:lstStyle/>
          <a:p>
            <a:r>
              <a:rPr lang="en-US" dirty="0"/>
              <a:t>What are key points? </a:t>
            </a:r>
          </a:p>
        </p:txBody>
      </p:sp>
      <p:sp>
        <p:nvSpPr>
          <p:cNvPr id="3" name="Content Placeholder 2">
            <a:extLst>
              <a:ext uri="{FF2B5EF4-FFF2-40B4-BE49-F238E27FC236}">
                <a16:creationId xmlns:a16="http://schemas.microsoft.com/office/drawing/2014/main" id="{533CE3D8-A6DF-42EC-A2A0-4B28F81FECBB}"/>
              </a:ext>
            </a:extLst>
          </p:cNvPr>
          <p:cNvSpPr>
            <a:spLocks noGrp="1"/>
          </p:cNvSpPr>
          <p:nvPr>
            <p:ph idx="1"/>
          </p:nvPr>
        </p:nvSpPr>
        <p:spPr>
          <a:xfrm>
            <a:off x="6769570" y="1825625"/>
            <a:ext cx="4771178" cy="4388908"/>
          </a:xfrm>
        </p:spPr>
        <p:txBody>
          <a:bodyPr>
            <a:normAutofit/>
          </a:bodyPr>
          <a:lstStyle/>
          <a:p>
            <a:r>
              <a:rPr lang="en-US" dirty="0"/>
              <a:t>Purpose/goal</a:t>
            </a:r>
          </a:p>
          <a:p>
            <a:r>
              <a:rPr lang="en-US" dirty="0"/>
              <a:t>Establish credibility</a:t>
            </a:r>
          </a:p>
          <a:p>
            <a:r>
              <a:rPr lang="en-US" dirty="0"/>
              <a:t>Benefits &amp; costs of participating</a:t>
            </a:r>
          </a:p>
          <a:p>
            <a:r>
              <a:rPr lang="en-US" dirty="0"/>
              <a:t>Confidentiality</a:t>
            </a:r>
          </a:p>
          <a:p>
            <a:r>
              <a:rPr lang="en-US" dirty="0"/>
              <a:t>Contact information in case things go wrong</a:t>
            </a:r>
          </a:p>
          <a:p>
            <a:r>
              <a:rPr lang="en-US" dirty="0"/>
              <a:t>Implicit consent by clicking next</a:t>
            </a:r>
          </a:p>
        </p:txBody>
      </p:sp>
      <p:pic>
        <p:nvPicPr>
          <p:cNvPr id="1026" name="Picture 2" descr="Image">
            <a:extLst>
              <a:ext uri="{FF2B5EF4-FFF2-40B4-BE49-F238E27FC236}">
                <a16:creationId xmlns:a16="http://schemas.microsoft.com/office/drawing/2014/main" id="{BFD0A447-59DC-E088-8A79-CC1EA1E9C46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1940" y="1825625"/>
            <a:ext cx="6145691" cy="332704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7817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3BFEE877-24D8-482B-98A4-ED0F8196910F}"/>
              </a:ext>
            </a:extLst>
          </p:cNvPr>
          <p:cNvSpPr>
            <a:spLocks noGrp="1"/>
          </p:cNvSpPr>
          <p:nvPr>
            <p:ph type="subTitle" idx="1"/>
          </p:nvPr>
        </p:nvSpPr>
        <p:spPr>
          <a:xfrm>
            <a:off x="4439633" y="4518923"/>
            <a:ext cx="3312734" cy="1141851"/>
          </a:xfrm>
          <a:noFill/>
        </p:spPr>
        <p:txBody>
          <a:bodyPr>
            <a:normAutofit/>
          </a:bodyPr>
          <a:lstStyle/>
          <a:p>
            <a:endParaRPr lang="en-US" sz="2000">
              <a:solidFill>
                <a:srgbClr val="080808"/>
              </a:solidFill>
            </a:endParaRPr>
          </a:p>
        </p:txBody>
      </p:sp>
      <p:sp>
        <p:nvSpPr>
          <p:cNvPr id="4" name="Title 3">
            <a:extLst>
              <a:ext uri="{FF2B5EF4-FFF2-40B4-BE49-F238E27FC236}">
                <a16:creationId xmlns:a16="http://schemas.microsoft.com/office/drawing/2014/main" id="{3FA8B88A-00CF-4F94-BA65-FE0CAECB6BA0}"/>
              </a:ext>
            </a:extLst>
          </p:cNvPr>
          <p:cNvSpPr>
            <a:spLocks noGrp="1"/>
          </p:cNvSpPr>
          <p:nvPr>
            <p:ph type="ctrTitle"/>
          </p:nvPr>
        </p:nvSpPr>
        <p:spPr>
          <a:xfrm>
            <a:off x="3204642" y="2353641"/>
            <a:ext cx="5782716" cy="2150719"/>
          </a:xfrm>
          <a:noFill/>
        </p:spPr>
        <p:txBody>
          <a:bodyPr anchor="ctr">
            <a:normAutofit/>
          </a:bodyPr>
          <a:lstStyle/>
          <a:p>
            <a:r>
              <a:rPr lang="en-US" sz="3600">
                <a:solidFill>
                  <a:srgbClr val="080808"/>
                </a:solidFill>
              </a:rPr>
              <a:t>Survey Mode</a:t>
            </a:r>
          </a:p>
        </p:txBody>
      </p:sp>
    </p:spTree>
    <p:extLst>
      <p:ext uri="{BB962C8B-B14F-4D97-AF65-F5344CB8AC3E}">
        <p14:creationId xmlns:p14="http://schemas.microsoft.com/office/powerpoint/2010/main" val="18701994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Rectangle 2"/>
          <p:cNvSpPr>
            <a:spLocks noGrp="1" noChangeArrowheads="1"/>
          </p:cNvSpPr>
          <p:nvPr>
            <p:ph type="title"/>
          </p:nvPr>
        </p:nvSpPr>
        <p:spPr>
          <a:xfrm>
            <a:off x="442744" y="23216"/>
            <a:ext cx="11368256" cy="1527175"/>
          </a:xfrm>
          <a:noFill/>
        </p:spPr>
        <p:txBody>
          <a:bodyPr vert="horz" lIns="92075" tIns="46038" rIns="92075" bIns="46038" rtlCol="0" anchor="ctr">
            <a:normAutofit/>
          </a:bodyPr>
          <a:lstStyle/>
          <a:p>
            <a:pPr eaLnBrk="1" hangingPunct="1"/>
            <a:r>
              <a:rPr lang="en-US" b="1" dirty="0"/>
              <a:t>Best Practices for Choosing Survey Mode</a:t>
            </a:r>
            <a:endParaRPr lang="en-US" altLang="en-US" b="1" dirty="0"/>
          </a:p>
        </p:txBody>
      </p:sp>
      <p:sp>
        <p:nvSpPr>
          <p:cNvPr id="13316" name="Rectangle 3"/>
          <p:cNvSpPr>
            <a:spLocks noGrp="1" noChangeArrowheads="1"/>
          </p:cNvSpPr>
          <p:nvPr>
            <p:ph type="body" sz="half" idx="1"/>
          </p:nvPr>
        </p:nvSpPr>
        <p:spPr>
          <a:xfrm>
            <a:off x="2659411" y="1652488"/>
            <a:ext cx="7696200" cy="3191668"/>
          </a:xfrm>
          <a:noFill/>
        </p:spPr>
        <p:txBody>
          <a:bodyPr>
            <a:normAutofit fontScale="92500" lnSpcReduction="10000"/>
          </a:bodyPr>
          <a:lstStyle/>
          <a:p>
            <a:pPr marL="0" indent="0" algn="ctr">
              <a:buNone/>
            </a:pPr>
            <a:r>
              <a:rPr lang="en-US" altLang="en-US" dirty="0"/>
              <a:t>Face-to-Face Interview survey</a:t>
            </a:r>
          </a:p>
          <a:p>
            <a:pPr marL="0" indent="0" algn="ctr">
              <a:buNone/>
            </a:pPr>
            <a:endParaRPr lang="en-US" altLang="en-US" dirty="0"/>
          </a:p>
          <a:p>
            <a:pPr marL="0" indent="0" algn="ctr">
              <a:buNone/>
            </a:pPr>
            <a:r>
              <a:rPr lang="en-US" altLang="en-US" dirty="0"/>
              <a:t>Telephone survey</a:t>
            </a:r>
          </a:p>
          <a:p>
            <a:pPr marL="0" indent="0" algn="ctr">
              <a:buNone/>
            </a:pPr>
            <a:endParaRPr lang="en-US" altLang="en-US" dirty="0"/>
          </a:p>
          <a:p>
            <a:pPr marL="0" indent="0" algn="ctr">
              <a:buNone/>
            </a:pPr>
            <a:r>
              <a:rPr lang="en-US" altLang="en-US" dirty="0"/>
              <a:t>Mail questionnaire survey</a:t>
            </a:r>
          </a:p>
          <a:p>
            <a:pPr marL="0" indent="0" algn="ctr">
              <a:buNone/>
            </a:pPr>
            <a:endParaRPr lang="en-US" altLang="en-US" dirty="0"/>
          </a:p>
          <a:p>
            <a:pPr marL="0" indent="0" algn="ctr">
              <a:buNone/>
            </a:pPr>
            <a:r>
              <a:rPr lang="en-US" altLang="en-US" dirty="0"/>
              <a:t>Internet survey</a:t>
            </a:r>
          </a:p>
          <a:p>
            <a:pPr eaLnBrk="1" hangingPunct="1">
              <a:lnSpc>
                <a:spcPct val="90000"/>
              </a:lnSpc>
            </a:pPr>
            <a:endParaRPr lang="en-US" altLang="en-US" dirty="0"/>
          </a:p>
        </p:txBody>
      </p:sp>
      <p:sp>
        <p:nvSpPr>
          <p:cNvPr id="13314" name="Slide Number Placeholder 6"/>
          <p:cNvSpPr>
            <a:spLocks noGrp="1"/>
          </p:cNvSpPr>
          <p:nvPr>
            <p:ph type="sldNum" sz="quarter" idx="12"/>
          </p:nvPr>
        </p:nvSpPr>
        <p:spPr>
          <a:xfrm>
            <a:off x="8542850" y="6352169"/>
            <a:ext cx="2743200" cy="365125"/>
          </a:xfrm>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BCC820A-F747-4836-95E0-71ACAE8D6058}" type="slidenum">
              <a:rPr lang="en-US" altLang="en-US">
                <a:latin typeface="Palatino Linotype" panose="02040502050505030304" pitchFamily="18" charset="0"/>
              </a:rPr>
              <a:pPr/>
              <a:t>14</a:t>
            </a:fld>
            <a:endParaRPr lang="en-US" altLang="en-US" dirty="0">
              <a:latin typeface="Palatino Linotype" panose="02040502050505030304" pitchFamily="18" charset="0"/>
            </a:endParaRPr>
          </a:p>
        </p:txBody>
      </p:sp>
      <p:cxnSp>
        <p:nvCxnSpPr>
          <p:cNvPr id="4" name="Straight Arrow Connector 3"/>
          <p:cNvCxnSpPr>
            <a:cxnSpLocks/>
          </p:cNvCxnSpPr>
          <p:nvPr/>
        </p:nvCxnSpPr>
        <p:spPr>
          <a:xfrm>
            <a:off x="3887411" y="1883053"/>
            <a:ext cx="0" cy="2686061"/>
          </a:xfrm>
          <a:prstGeom prst="straightConnector1">
            <a:avLst/>
          </a:prstGeom>
          <a:ln w="38100">
            <a:tailEnd type="triangle"/>
          </a:ln>
        </p:spPr>
        <p:style>
          <a:lnRef idx="1">
            <a:schemeClr val="accent1"/>
          </a:lnRef>
          <a:fillRef idx="0">
            <a:schemeClr val="accent1"/>
          </a:fillRef>
          <a:effectRef idx="0">
            <a:schemeClr val="accent1"/>
          </a:effectRef>
          <a:fontRef idx="minor">
            <a:schemeClr val="tx1"/>
          </a:fontRef>
        </p:style>
      </p:cxnSp>
      <p:sp>
        <p:nvSpPr>
          <p:cNvPr id="5" name="TextBox 4"/>
          <p:cNvSpPr txBox="1"/>
          <p:nvPr/>
        </p:nvSpPr>
        <p:spPr>
          <a:xfrm>
            <a:off x="3502530" y="1471502"/>
            <a:ext cx="707245" cy="369332"/>
          </a:xfrm>
          <a:prstGeom prst="rect">
            <a:avLst/>
          </a:prstGeom>
          <a:noFill/>
        </p:spPr>
        <p:txBody>
          <a:bodyPr wrap="none" rtlCol="0">
            <a:spAutoFit/>
          </a:bodyPr>
          <a:lstStyle/>
          <a:p>
            <a:r>
              <a:rPr lang="en-US" dirty="0">
                <a:latin typeface="Palatino Linotype" panose="02040502050505030304" pitchFamily="18" charset="0"/>
              </a:rPr>
              <a:t>High</a:t>
            </a:r>
          </a:p>
        </p:txBody>
      </p:sp>
      <p:sp>
        <p:nvSpPr>
          <p:cNvPr id="11" name="TextBox 10"/>
          <p:cNvSpPr txBox="1"/>
          <p:nvPr/>
        </p:nvSpPr>
        <p:spPr>
          <a:xfrm>
            <a:off x="3565047" y="4573283"/>
            <a:ext cx="644728" cy="369332"/>
          </a:xfrm>
          <a:prstGeom prst="rect">
            <a:avLst/>
          </a:prstGeom>
          <a:noFill/>
        </p:spPr>
        <p:txBody>
          <a:bodyPr wrap="none" rtlCol="0">
            <a:spAutoFit/>
          </a:bodyPr>
          <a:lstStyle/>
          <a:p>
            <a:r>
              <a:rPr lang="en-US" dirty="0">
                <a:latin typeface="Palatino Linotype" panose="02040502050505030304" pitchFamily="18" charset="0"/>
              </a:rPr>
              <a:t>Low</a:t>
            </a:r>
          </a:p>
        </p:txBody>
      </p:sp>
      <p:sp>
        <p:nvSpPr>
          <p:cNvPr id="13" name="TextBox 12"/>
          <p:cNvSpPr txBox="1"/>
          <p:nvPr/>
        </p:nvSpPr>
        <p:spPr>
          <a:xfrm>
            <a:off x="2451374" y="3723059"/>
            <a:ext cx="1492716" cy="769441"/>
          </a:xfrm>
          <a:prstGeom prst="rect">
            <a:avLst/>
          </a:prstGeom>
          <a:noFill/>
        </p:spPr>
        <p:txBody>
          <a:bodyPr wrap="none" rtlCol="0">
            <a:spAutoFit/>
          </a:bodyPr>
          <a:lstStyle/>
          <a:p>
            <a:r>
              <a:rPr lang="en-US" sz="2200" b="1" dirty="0">
                <a:latin typeface="Palatino Linotype" panose="02040502050505030304" pitchFamily="18" charset="0"/>
              </a:rPr>
              <a:t>Response </a:t>
            </a:r>
          </a:p>
          <a:p>
            <a:r>
              <a:rPr lang="en-US" sz="2200" b="1" dirty="0">
                <a:latin typeface="Palatino Linotype" panose="02040502050505030304" pitchFamily="18" charset="0"/>
              </a:rPr>
              <a:t>Rates</a:t>
            </a:r>
          </a:p>
        </p:txBody>
      </p:sp>
      <p:sp>
        <p:nvSpPr>
          <p:cNvPr id="14" name="TextBox 13"/>
          <p:cNvSpPr txBox="1"/>
          <p:nvPr/>
        </p:nvSpPr>
        <p:spPr>
          <a:xfrm>
            <a:off x="2752739" y="2545170"/>
            <a:ext cx="889987" cy="430887"/>
          </a:xfrm>
          <a:prstGeom prst="rect">
            <a:avLst/>
          </a:prstGeom>
          <a:noFill/>
        </p:spPr>
        <p:txBody>
          <a:bodyPr wrap="none" rtlCol="0">
            <a:spAutoFit/>
          </a:bodyPr>
          <a:lstStyle/>
          <a:p>
            <a:r>
              <a:rPr lang="en-US" sz="2200" b="1" dirty="0">
                <a:latin typeface="Palatino Linotype" panose="02040502050505030304" pitchFamily="18" charset="0"/>
              </a:rPr>
              <a:t>Costs</a:t>
            </a:r>
          </a:p>
        </p:txBody>
      </p:sp>
      <p:cxnSp>
        <p:nvCxnSpPr>
          <p:cNvPr id="3" name="Straight Connector 2"/>
          <p:cNvCxnSpPr/>
          <p:nvPr/>
        </p:nvCxnSpPr>
        <p:spPr>
          <a:xfrm>
            <a:off x="8253412" y="2123335"/>
            <a:ext cx="585788" cy="512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229600" y="2679662"/>
            <a:ext cx="609600" cy="339145"/>
          </a:xfrm>
          <a:prstGeom prst="line">
            <a:avLst/>
          </a:prstGeom>
        </p:spPr>
        <p:style>
          <a:lnRef idx="1">
            <a:schemeClr val="accent1"/>
          </a:lnRef>
          <a:fillRef idx="0">
            <a:schemeClr val="accent1"/>
          </a:fillRef>
          <a:effectRef idx="0">
            <a:schemeClr val="accent1"/>
          </a:effectRef>
          <a:fontRef idx="minor">
            <a:schemeClr val="tx1"/>
          </a:fontRef>
        </p:style>
      </p:cxnSp>
      <p:sp>
        <p:nvSpPr>
          <p:cNvPr id="9" name="Rectangle 8"/>
          <p:cNvSpPr/>
          <p:nvPr/>
        </p:nvSpPr>
        <p:spPr>
          <a:xfrm>
            <a:off x="8924926" y="2319470"/>
            <a:ext cx="1344961" cy="72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Linotype" panose="02040502050505030304" pitchFamily="18" charset="0"/>
              </a:rPr>
              <a:t>Interview Survey</a:t>
            </a:r>
          </a:p>
        </p:txBody>
      </p:sp>
      <p:sp>
        <p:nvSpPr>
          <p:cNvPr id="18" name="Rectangle 17"/>
          <p:cNvSpPr/>
          <p:nvPr/>
        </p:nvSpPr>
        <p:spPr>
          <a:xfrm>
            <a:off x="8924926" y="4081479"/>
            <a:ext cx="1675368" cy="720383"/>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latin typeface="Palatino Linotype" panose="02040502050505030304" pitchFamily="18" charset="0"/>
              </a:rPr>
              <a:t>Self-Administered</a:t>
            </a:r>
          </a:p>
        </p:txBody>
      </p:sp>
      <p:cxnSp>
        <p:nvCxnSpPr>
          <p:cNvPr id="19" name="Straight Connector 18"/>
          <p:cNvCxnSpPr/>
          <p:nvPr/>
        </p:nvCxnSpPr>
        <p:spPr>
          <a:xfrm>
            <a:off x="8249956" y="4036355"/>
            <a:ext cx="585788" cy="512197"/>
          </a:xfrm>
          <a:prstGeom prst="line">
            <a:avLst/>
          </a:prstGeom>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flipV="1">
            <a:off x="8186557" y="4569114"/>
            <a:ext cx="609600" cy="339145"/>
          </a:xfrm>
          <a:prstGeom prst="line">
            <a:avLst/>
          </a:prstGeom>
        </p:spPr>
        <p:style>
          <a:lnRef idx="1">
            <a:schemeClr val="accent1"/>
          </a:lnRef>
          <a:fillRef idx="0">
            <a:schemeClr val="accent1"/>
          </a:fillRef>
          <a:effectRef idx="0">
            <a:schemeClr val="accent1"/>
          </a:effectRef>
          <a:fontRef idx="minor">
            <a:schemeClr val="tx1"/>
          </a:fontRef>
        </p:style>
      </p:cxnSp>
      <p:sp>
        <p:nvSpPr>
          <p:cNvPr id="17" name="TextBox 16">
            <a:extLst>
              <a:ext uri="{FF2B5EF4-FFF2-40B4-BE49-F238E27FC236}">
                <a16:creationId xmlns:a16="http://schemas.microsoft.com/office/drawing/2014/main" id="{867F59E2-1FA0-4319-93C0-96B6B01E7FEA}"/>
              </a:ext>
            </a:extLst>
          </p:cNvPr>
          <p:cNvSpPr txBox="1"/>
          <p:nvPr/>
        </p:nvSpPr>
        <p:spPr>
          <a:xfrm>
            <a:off x="442744" y="1761944"/>
            <a:ext cx="1992157" cy="1938992"/>
          </a:xfrm>
          <a:prstGeom prst="rect">
            <a:avLst/>
          </a:prstGeom>
          <a:noFill/>
        </p:spPr>
        <p:txBody>
          <a:bodyPr wrap="square">
            <a:spAutoFit/>
          </a:bodyPr>
          <a:lstStyle/>
          <a:p>
            <a:r>
              <a:rPr lang="en-US" sz="2400" b="1" dirty="0">
                <a:solidFill>
                  <a:srgbClr val="C00000"/>
                </a:solidFill>
                <a:latin typeface="Palatino Linotype" panose="02040502050505030304" pitchFamily="18" charset="0"/>
              </a:rPr>
              <a:t>Goal: Match the mode of your survey to your question</a:t>
            </a:r>
          </a:p>
        </p:txBody>
      </p:sp>
      <p:sp>
        <p:nvSpPr>
          <p:cNvPr id="21" name="TextBox 20">
            <a:extLst>
              <a:ext uri="{FF2B5EF4-FFF2-40B4-BE49-F238E27FC236}">
                <a16:creationId xmlns:a16="http://schemas.microsoft.com/office/drawing/2014/main" id="{3022EE46-6765-443F-A05F-6F93ACBE174E}"/>
              </a:ext>
            </a:extLst>
          </p:cNvPr>
          <p:cNvSpPr txBox="1"/>
          <p:nvPr/>
        </p:nvSpPr>
        <p:spPr>
          <a:xfrm>
            <a:off x="411872" y="5166620"/>
            <a:ext cx="11368256" cy="830997"/>
          </a:xfrm>
          <a:prstGeom prst="rect">
            <a:avLst/>
          </a:prstGeom>
          <a:noFill/>
        </p:spPr>
        <p:txBody>
          <a:bodyPr wrap="square">
            <a:spAutoFit/>
          </a:bodyPr>
          <a:lstStyle/>
          <a:p>
            <a:pPr marL="0" indent="0">
              <a:buNone/>
            </a:pPr>
            <a:r>
              <a:rPr lang="en-US" sz="2400" b="1" dirty="0">
                <a:solidFill>
                  <a:srgbClr val="C00000"/>
                </a:solidFill>
                <a:latin typeface="Palatino Linotype" panose="02040502050505030304" pitchFamily="18" charset="0"/>
              </a:rPr>
              <a:t>#1: What are the costs and benefits of different survey modes?</a:t>
            </a:r>
          </a:p>
          <a:p>
            <a:pPr marL="0" indent="0">
              <a:buNone/>
            </a:pPr>
            <a:r>
              <a:rPr lang="en-US" sz="2400" b="1" dirty="0">
                <a:solidFill>
                  <a:srgbClr val="C00000"/>
                </a:solidFill>
                <a:latin typeface="Palatino Linotype" panose="02040502050505030304" pitchFamily="18" charset="0"/>
              </a:rPr>
              <a:t>#2: What might be the best mode for a particular question?</a:t>
            </a:r>
          </a:p>
        </p:txBody>
      </p:sp>
    </p:spTree>
    <p:extLst>
      <p:ext uri="{BB962C8B-B14F-4D97-AF65-F5344CB8AC3E}">
        <p14:creationId xmlns:p14="http://schemas.microsoft.com/office/powerpoint/2010/main" val="1262886300"/>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9"/>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20"/>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1" grpId="0"/>
      <p:bldP spid="13" grpId="0"/>
      <p:bldP spid="14" grpId="0"/>
      <p:bldP spid="9" grpId="0" animBg="1"/>
      <p:bldP spid="1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title"/>
          </p:nvPr>
        </p:nvSpPr>
        <p:spPr>
          <a:xfrm>
            <a:off x="685800" y="1"/>
            <a:ext cx="9353550" cy="1527175"/>
          </a:xfrm>
          <a:noFill/>
        </p:spPr>
        <p:txBody>
          <a:bodyPr vert="horz" lIns="92075" tIns="46038" rIns="92075" bIns="46038" rtlCol="0" anchor="ctr">
            <a:normAutofit/>
          </a:bodyPr>
          <a:lstStyle/>
          <a:p>
            <a:pPr eaLnBrk="1" hangingPunct="1"/>
            <a:r>
              <a:rPr lang="en-US" altLang="en-US" sz="2800" b="1" dirty="0"/>
              <a:t>Comparisons among Different Modes of Survey</a:t>
            </a:r>
          </a:p>
        </p:txBody>
      </p:sp>
      <p:sp>
        <p:nvSpPr>
          <p:cNvPr id="14340" name="Rectangle 3"/>
          <p:cNvSpPr>
            <a:spLocks noGrp="1" noChangeArrowheads="1"/>
          </p:cNvSpPr>
          <p:nvPr>
            <p:ph type="body" sz="half" idx="1"/>
          </p:nvPr>
        </p:nvSpPr>
        <p:spPr>
          <a:xfrm>
            <a:off x="762000" y="1427017"/>
            <a:ext cx="10668000" cy="4908551"/>
          </a:xfrm>
          <a:noFill/>
        </p:spPr>
        <p:txBody>
          <a:bodyPr>
            <a:normAutofit fontScale="92500" lnSpcReduction="20000"/>
          </a:bodyPr>
          <a:lstStyle/>
          <a:p>
            <a:r>
              <a:rPr lang="en-US" altLang="en-US" sz="2400" dirty="0"/>
              <a:t>Face-to-face interviews allow one to ask the most complex and sensitive questions</a:t>
            </a:r>
            <a:r>
              <a:rPr lang="en-US" altLang="en-US" sz="2400" dirty="0">
                <a:sym typeface="Wingdings" panose="05000000000000000000" pitchFamily="2" charset="2"/>
              </a:rPr>
              <a:t> exit polls</a:t>
            </a:r>
            <a:endParaRPr lang="en-US" altLang="en-US" sz="2400" dirty="0"/>
          </a:p>
          <a:p>
            <a:r>
              <a:rPr lang="en-US" altLang="en-US" sz="2400" dirty="0"/>
              <a:t>Telephone interviews must ask questions simple enough for respondents to understand and retain while formulating an answer</a:t>
            </a:r>
          </a:p>
          <a:p>
            <a:r>
              <a:rPr lang="en-US" altLang="en-US" sz="2400" dirty="0"/>
              <a:t>Mailed questionnaires, tend to yield shorter answers (and more non-responses to open-ended questions). </a:t>
            </a:r>
          </a:p>
          <a:p>
            <a:pPr marL="0" indent="0" eaLnBrk="1" hangingPunct="1">
              <a:lnSpc>
                <a:spcPct val="90000"/>
              </a:lnSpc>
              <a:buNone/>
            </a:pPr>
            <a:endParaRPr lang="en-US" altLang="en-US" sz="2400" dirty="0"/>
          </a:p>
          <a:p>
            <a:pPr marL="0" indent="0">
              <a:buNone/>
            </a:pPr>
            <a:r>
              <a:rPr lang="en-US" altLang="en-US" sz="2400" dirty="0"/>
              <a:t>A mail/online survey is recommended:</a:t>
            </a:r>
          </a:p>
          <a:p>
            <a:pPr lvl="1">
              <a:buFontTx/>
              <a:buChar char="-"/>
            </a:pPr>
            <a:r>
              <a:rPr lang="en-US" altLang="en-US" sz="2000" dirty="0"/>
              <a:t>When a large sample is desired</a:t>
            </a:r>
          </a:p>
          <a:p>
            <a:pPr lvl="1">
              <a:buFontTx/>
              <a:buChar char="-"/>
            </a:pPr>
            <a:r>
              <a:rPr lang="en-US" altLang="en-US" sz="2000" dirty="0"/>
              <a:t>When costs must be kept low</a:t>
            </a:r>
          </a:p>
          <a:p>
            <a:pPr lvl="1">
              <a:buFontTx/>
              <a:buChar char="-"/>
            </a:pPr>
            <a:r>
              <a:rPr lang="en-US" altLang="en-US" sz="2000" dirty="0"/>
              <a:t>When moderate response rates are tolerable.</a:t>
            </a:r>
          </a:p>
          <a:p>
            <a:pPr marL="0" indent="0">
              <a:buNone/>
            </a:pPr>
            <a:r>
              <a:rPr lang="en-US" altLang="en-US" sz="2400" dirty="0"/>
              <a:t>Tools for programming online surveys:</a:t>
            </a:r>
          </a:p>
          <a:p>
            <a:pPr lvl="1"/>
            <a:r>
              <a:rPr lang="en-US" altLang="en-US" sz="2000" dirty="0">
                <a:hlinkClick r:id="rId3"/>
              </a:rPr>
              <a:t>www.surveymonkey.com</a:t>
            </a:r>
            <a:endParaRPr lang="en-US" altLang="en-US" sz="2000" dirty="0"/>
          </a:p>
          <a:p>
            <a:pPr lvl="1"/>
            <a:r>
              <a:rPr lang="en-US" altLang="en-US" sz="2000" dirty="0"/>
              <a:t>Qualtrics</a:t>
            </a:r>
          </a:p>
          <a:p>
            <a:pPr lvl="1"/>
            <a:r>
              <a:rPr lang="en-US" altLang="en-US" sz="2000" dirty="0"/>
              <a:t>Google Forms</a:t>
            </a:r>
          </a:p>
          <a:p>
            <a:pPr eaLnBrk="1" hangingPunct="1">
              <a:lnSpc>
                <a:spcPct val="90000"/>
              </a:lnSpc>
              <a:buFontTx/>
              <a:buChar char="-"/>
            </a:pPr>
            <a:endParaRPr lang="en-US" altLang="en-US" sz="2400" dirty="0"/>
          </a:p>
        </p:txBody>
      </p:sp>
      <p:sp>
        <p:nvSpPr>
          <p:cNvPr id="14338" name="Slide Number Placeholder 6"/>
          <p:cNvSpPr>
            <a:spLocks noGrp="1"/>
          </p:cNvSpPr>
          <p:nvPr>
            <p:ph type="sldNum" sz="quarter" idx="12"/>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E289B294-F931-43F1-969F-8602B9D158E9}" type="slidenum">
              <a:rPr lang="en-US" altLang="en-US">
                <a:latin typeface="Palatino Linotype" panose="02040502050505030304" pitchFamily="18" charset="0"/>
              </a:rPr>
              <a:pPr/>
              <a:t>15</a:t>
            </a:fld>
            <a:endParaRPr lang="en-US" altLang="en-US" dirty="0">
              <a:latin typeface="Palatino Linotype" panose="02040502050505030304" pitchFamily="18" charset="0"/>
            </a:endParaRPr>
          </a:p>
        </p:txBody>
      </p:sp>
    </p:spTree>
    <p:extLst>
      <p:ext uri="{BB962C8B-B14F-4D97-AF65-F5344CB8AC3E}">
        <p14:creationId xmlns:p14="http://schemas.microsoft.com/office/powerpoint/2010/main" val="3420778977"/>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34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34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34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340">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340">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340">
                                            <p:txEl>
                                              <p:pRg st="6" end="6"/>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14340">
                                            <p:txEl>
                                              <p:pRg st="7" end="7"/>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14340">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14340">
                                            <p:txEl>
                                              <p:pRg st="9" end="9"/>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14340">
                                            <p:txEl>
                                              <p:pRg st="10" end="1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14340">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394"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6396" name="Rectangle 16395">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87" name="Rectangle 2"/>
          <p:cNvSpPr>
            <a:spLocks noGrp="1" noChangeArrowheads="1"/>
          </p:cNvSpPr>
          <p:nvPr>
            <p:ph type="title"/>
          </p:nvPr>
        </p:nvSpPr>
        <p:spPr>
          <a:xfrm>
            <a:off x="761803" y="350196"/>
            <a:ext cx="4646904" cy="1624520"/>
          </a:xfrm>
        </p:spPr>
        <p:txBody>
          <a:bodyPr vert="horz" lIns="91440" tIns="45720" rIns="91440" bIns="45720" rtlCol="0" anchor="ctr">
            <a:normAutofit/>
          </a:bodyPr>
          <a:lstStyle/>
          <a:p>
            <a:r>
              <a:rPr lang="en-US" altLang="en-US" sz="4000" b="1"/>
              <a:t>Mixed-Mode Survey</a:t>
            </a:r>
          </a:p>
        </p:txBody>
      </p:sp>
      <p:sp>
        <p:nvSpPr>
          <p:cNvPr id="16388" name="Rectangle 3"/>
          <p:cNvSpPr>
            <a:spLocks noGrp="1" noChangeArrowheads="1"/>
          </p:cNvSpPr>
          <p:nvPr>
            <p:ph type="body" sz="half" idx="1"/>
          </p:nvPr>
        </p:nvSpPr>
        <p:spPr>
          <a:xfrm>
            <a:off x="761802" y="2743200"/>
            <a:ext cx="4646905" cy="3613149"/>
          </a:xfrm>
        </p:spPr>
        <p:txBody>
          <a:bodyPr vert="horz" lIns="91440" tIns="45720" rIns="91440" bIns="45720" rtlCol="0" anchor="ctr">
            <a:normAutofit/>
          </a:bodyPr>
          <a:lstStyle/>
          <a:p>
            <a:r>
              <a:rPr lang="en-US" altLang="en-US" sz="2000"/>
              <a:t>When using a single mode alone cannot achieve desired results: </a:t>
            </a:r>
          </a:p>
          <a:p>
            <a:pPr marL="0"/>
            <a:endParaRPr lang="en-US" altLang="en-US" sz="2000"/>
          </a:p>
          <a:p>
            <a:r>
              <a:rPr lang="en-US" altLang="en-US" sz="2000"/>
              <a:t>Combined effects (tradeoffs between budget, time, and data quality)</a:t>
            </a:r>
          </a:p>
          <a:p>
            <a:r>
              <a:rPr lang="en-US" altLang="en-US" sz="2000" u="sng"/>
              <a:t>Lower costs</a:t>
            </a:r>
            <a:r>
              <a:rPr lang="en-US" altLang="en-US" sz="2000"/>
              <a:t>: from less-expensive modes to more costly modes for those who do not respond initially</a:t>
            </a:r>
          </a:p>
          <a:p>
            <a:r>
              <a:rPr lang="en-US" altLang="en-US" sz="2000"/>
              <a:t>Improve response rates (reduce non-response errors)</a:t>
            </a:r>
          </a:p>
        </p:txBody>
      </p:sp>
      <p:pic>
        <p:nvPicPr>
          <p:cNvPr id="16390" name="Picture 16389" descr="Calculator, pen, compass, money and a paper with graphs printed on it">
            <a:extLst>
              <a:ext uri="{FF2B5EF4-FFF2-40B4-BE49-F238E27FC236}">
                <a16:creationId xmlns:a16="http://schemas.microsoft.com/office/drawing/2014/main" id="{C137588F-C384-4372-B4EA-74FDD927BC49}"/>
              </a:ext>
            </a:extLst>
          </p:cNvPr>
          <p:cNvPicPr>
            <a:picLocks noChangeAspect="1"/>
          </p:cNvPicPr>
          <p:nvPr/>
        </p:nvPicPr>
        <p:blipFill>
          <a:blip r:embed="rId3"/>
          <a:srcRect l="25303" r="21080" b="-2"/>
          <a:stretch/>
        </p:blipFill>
        <p:spPr>
          <a:xfrm>
            <a:off x="6096000" y="1"/>
            <a:ext cx="6102825" cy="6858000"/>
          </a:xfrm>
          <a:prstGeom prst="rect">
            <a:avLst/>
          </a:prstGeom>
        </p:spPr>
      </p:pic>
      <p:sp>
        <p:nvSpPr>
          <p:cNvPr id="16386" name="Slide Number Placeholder 6"/>
          <p:cNvSpPr>
            <a:spLocks noGrp="1"/>
          </p:cNvSpPr>
          <p:nvPr>
            <p:ph type="sldNum" sz="quarter" idx="12"/>
          </p:nvPr>
        </p:nvSpPr>
        <p:spPr>
          <a:xfrm>
            <a:off x="8732520" y="6356350"/>
            <a:ext cx="3200400" cy="365125"/>
          </a:xfrm>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defRPr/>
            </a:pPr>
            <a:fld id="{2889F601-FB32-4A14-815E-94FFD3E58715}" type="slidenum">
              <a:rPr lang="en-US" altLang="en-US">
                <a:solidFill>
                  <a:srgbClr val="FFFFFF"/>
                </a:solidFill>
                <a:latin typeface="Calibri" panose="020F0502020204030204"/>
              </a:rPr>
              <a:pPr>
                <a:spcAft>
                  <a:spcPts val="600"/>
                </a:spcAft>
                <a:defRPr/>
              </a:pPr>
              <a:t>16</a:t>
            </a:fld>
            <a:endParaRPr lang="en-US" altLang="en-US">
              <a:solidFill>
                <a:srgbClr val="FFFFFF"/>
              </a:solidFill>
              <a:latin typeface="Calibri" panose="020F0502020204030204"/>
            </a:endParaRPr>
          </a:p>
        </p:txBody>
      </p:sp>
    </p:spTree>
    <p:extLst>
      <p:ext uri="{BB962C8B-B14F-4D97-AF65-F5344CB8AC3E}">
        <p14:creationId xmlns:p14="http://schemas.microsoft.com/office/powerpoint/2010/main" val="1759564008"/>
      </p:ext>
    </p:extLst>
  </p:cSld>
  <p:clrMapOvr>
    <a:masterClrMapping/>
  </p:clrMapOvr>
  <p:transition>
    <p:zo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6388">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6388">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388">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3" name="Slide Background">
            <a:extLst>
              <a:ext uri="{FF2B5EF4-FFF2-40B4-BE49-F238E27FC236}">
                <a16:creationId xmlns:a16="http://schemas.microsoft.com/office/drawing/2014/main" id="{3ECBE1F1-D69B-4AFA-ABD5-8E41720EF6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descr="Hand holding a pen shading number on a sheet">
            <a:extLst>
              <a:ext uri="{FF2B5EF4-FFF2-40B4-BE49-F238E27FC236}">
                <a16:creationId xmlns:a16="http://schemas.microsoft.com/office/drawing/2014/main" id="{BAC3EFA0-3B37-8712-D265-952B0CF6CBCD}"/>
              </a:ext>
            </a:extLst>
          </p:cNvPr>
          <p:cNvPicPr>
            <a:picLocks noChangeAspect="1"/>
          </p:cNvPicPr>
          <p:nvPr/>
        </p:nvPicPr>
        <p:blipFill>
          <a:blip r:embed="rId2"/>
          <a:srcRect l="46985" r="356" b="-2"/>
          <a:stretch/>
        </p:blipFill>
        <p:spPr>
          <a:xfrm>
            <a:off x="-1" y="-2"/>
            <a:ext cx="5410198" cy="6858002"/>
          </a:xfrm>
          <a:prstGeom prst="rect">
            <a:avLst/>
          </a:prstGeom>
        </p:spPr>
      </p:pic>
      <p:sp useBgFill="1">
        <p:nvSpPr>
          <p:cNvPr id="15" name="Rectangle 14">
            <a:extLst>
              <a:ext uri="{FF2B5EF4-FFF2-40B4-BE49-F238E27FC236}">
                <a16:creationId xmlns:a16="http://schemas.microsoft.com/office/drawing/2014/main" id="{603A6265-E10C-4B85-9C20-E75FCAF9CC6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0197" y="-1"/>
            <a:ext cx="6781802" cy="2286000"/>
          </a:xfrm>
          <a:prstGeom prst="rect">
            <a:avLst/>
          </a:prstGeom>
          <a:ln>
            <a:noFill/>
          </a:ln>
          <a:effectLst>
            <a:outerShdw blurRad="355600" dist="152400" sx="95000" sy="95000" algn="t" rotWithShape="0">
              <a:srgbClr val="000000">
                <a:alpha val="29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6B31516-89DD-AD13-EC09-2C8619E73A8F}"/>
              </a:ext>
            </a:extLst>
          </p:cNvPr>
          <p:cNvSpPr>
            <a:spLocks noGrp="1"/>
          </p:cNvSpPr>
          <p:nvPr>
            <p:ph type="title"/>
          </p:nvPr>
        </p:nvSpPr>
        <p:spPr>
          <a:xfrm>
            <a:off x="6115317" y="405685"/>
            <a:ext cx="5464968" cy="1559301"/>
          </a:xfrm>
        </p:spPr>
        <p:txBody>
          <a:bodyPr>
            <a:normAutofit/>
          </a:bodyPr>
          <a:lstStyle/>
          <a:p>
            <a:r>
              <a:rPr lang="en-US" sz="4000"/>
              <a:t>Survey Sample Types</a:t>
            </a:r>
          </a:p>
        </p:txBody>
      </p:sp>
      <p:sp>
        <p:nvSpPr>
          <p:cNvPr id="3" name="Content Placeholder 2">
            <a:extLst>
              <a:ext uri="{FF2B5EF4-FFF2-40B4-BE49-F238E27FC236}">
                <a16:creationId xmlns:a16="http://schemas.microsoft.com/office/drawing/2014/main" id="{EDDAAC3D-6C42-FD7E-2459-0B94C82DD0D4}"/>
              </a:ext>
            </a:extLst>
          </p:cNvPr>
          <p:cNvSpPr>
            <a:spLocks noGrp="1"/>
          </p:cNvSpPr>
          <p:nvPr>
            <p:ph idx="1"/>
          </p:nvPr>
        </p:nvSpPr>
        <p:spPr>
          <a:xfrm>
            <a:off x="6115317" y="2743200"/>
            <a:ext cx="5247340" cy="3496878"/>
          </a:xfrm>
        </p:spPr>
        <p:txBody>
          <a:bodyPr anchor="ctr">
            <a:normAutofit/>
          </a:bodyPr>
          <a:lstStyle/>
          <a:p>
            <a:r>
              <a:rPr lang="en-US" sz="2000"/>
              <a:t>List based random sample</a:t>
            </a:r>
          </a:p>
          <a:p>
            <a:pPr lvl="1"/>
            <a:r>
              <a:rPr lang="en-US" sz="2000"/>
              <a:t>Population?</a:t>
            </a:r>
          </a:p>
          <a:p>
            <a:endParaRPr lang="en-US" sz="2000"/>
          </a:p>
          <a:p>
            <a:r>
              <a:rPr lang="en-US" sz="2000"/>
              <a:t>Quota based, panel sample</a:t>
            </a:r>
          </a:p>
          <a:p>
            <a:pPr lvl="1"/>
            <a:r>
              <a:rPr lang="en-US" sz="2000"/>
              <a:t>‘representative’</a:t>
            </a:r>
          </a:p>
          <a:p>
            <a:pPr lvl="1"/>
            <a:endParaRPr lang="en-US" sz="2000"/>
          </a:p>
          <a:p>
            <a:r>
              <a:rPr lang="en-US" sz="2000"/>
              <a:t>Convenience sample </a:t>
            </a:r>
          </a:p>
          <a:p>
            <a:pPr lvl="1"/>
            <a:r>
              <a:rPr lang="en-US" sz="2000"/>
              <a:t>Undergraduate</a:t>
            </a:r>
          </a:p>
          <a:p>
            <a:pPr lvl="1"/>
            <a:r>
              <a:rPr lang="en-US" sz="2000"/>
              <a:t>Snowball </a:t>
            </a:r>
          </a:p>
        </p:txBody>
      </p:sp>
    </p:spTree>
    <p:extLst>
      <p:ext uri="{BB962C8B-B14F-4D97-AF65-F5344CB8AC3E}">
        <p14:creationId xmlns:p14="http://schemas.microsoft.com/office/powerpoint/2010/main" val="36107006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31442" y="1"/>
            <a:ext cx="10848304" cy="1325563"/>
          </a:xfrm>
        </p:spPr>
        <p:txBody>
          <a:bodyPr/>
          <a:lstStyle/>
          <a:p>
            <a:r>
              <a:rPr lang="en-US" b="1" dirty="0"/>
              <a:t>Evaluating Your Sample</a:t>
            </a:r>
          </a:p>
        </p:txBody>
      </p:sp>
      <p:sp>
        <p:nvSpPr>
          <p:cNvPr id="3" name="Content Placeholder 2"/>
          <p:cNvSpPr>
            <a:spLocks noGrp="1"/>
          </p:cNvSpPr>
          <p:nvPr>
            <p:ph idx="1"/>
          </p:nvPr>
        </p:nvSpPr>
        <p:spPr>
          <a:xfrm>
            <a:off x="912253" y="1295399"/>
            <a:ext cx="10367493" cy="5562600"/>
          </a:xfrm>
        </p:spPr>
        <p:txBody>
          <a:bodyPr>
            <a:normAutofit/>
          </a:bodyPr>
          <a:lstStyle/>
          <a:p>
            <a:r>
              <a:rPr lang="en-US" sz="2000" dirty="0"/>
              <a:t>Even with a fairly high response rate, it is possible that your sample is not representative of the population. </a:t>
            </a:r>
          </a:p>
          <a:p>
            <a:pPr marL="0" indent="0">
              <a:buNone/>
            </a:pPr>
            <a:endParaRPr lang="en-US" sz="2000" dirty="0"/>
          </a:p>
          <a:p>
            <a:r>
              <a:rPr lang="en-US" sz="2000" dirty="0"/>
              <a:t>As a last step, you want to evaluate your sample representativeness. It is important to compare observations </a:t>
            </a:r>
            <a:r>
              <a:rPr lang="en-US" sz="2000" b="1" dirty="0">
                <a:solidFill>
                  <a:schemeClr val="accent2"/>
                </a:solidFill>
              </a:rPr>
              <a:t>in and out of your sample </a:t>
            </a:r>
            <a:r>
              <a:rPr lang="en-US" sz="2000" dirty="0"/>
              <a:t>on as many </a:t>
            </a:r>
            <a:r>
              <a:rPr lang="en-US" sz="2000" b="1" dirty="0">
                <a:solidFill>
                  <a:schemeClr val="accent2"/>
                </a:solidFill>
              </a:rPr>
              <a:t>relevant variables </a:t>
            </a:r>
            <a:r>
              <a:rPr lang="en-US" sz="2000" dirty="0"/>
              <a:t>as possible.</a:t>
            </a:r>
          </a:p>
          <a:p>
            <a:endParaRPr lang="en-US" sz="2000" dirty="0"/>
          </a:p>
          <a:p>
            <a:r>
              <a:rPr lang="en-US" sz="2000" b="1" dirty="0"/>
              <a:t>Relevant variables: </a:t>
            </a:r>
            <a:r>
              <a:rPr lang="en-US" sz="2000" dirty="0"/>
              <a:t>explanatory variables, control variables </a:t>
            </a:r>
          </a:p>
          <a:p>
            <a:pPr marL="0" indent="0">
              <a:buNone/>
            </a:pPr>
            <a:endParaRPr lang="en-US" sz="2000" dirty="0"/>
          </a:p>
          <a:p>
            <a:r>
              <a:rPr lang="en-US" sz="2000" dirty="0"/>
              <a:t>If there are systematic differences between observations in your sample and out of your sample:</a:t>
            </a:r>
          </a:p>
          <a:p>
            <a:pPr marL="0" indent="0">
              <a:buNone/>
            </a:pPr>
            <a:r>
              <a:rPr lang="en-US" sz="2000" dirty="0">
                <a:sym typeface="Wingdings" panose="05000000000000000000" pitchFamily="2" charset="2"/>
              </a:rPr>
              <a:t>1) Add observations from less represented group by continuing your survey </a:t>
            </a:r>
          </a:p>
          <a:p>
            <a:pPr marL="0" indent="0">
              <a:buNone/>
            </a:pPr>
            <a:r>
              <a:rPr lang="en-US" sz="2000" dirty="0">
                <a:sym typeface="Wingdings" panose="05000000000000000000" pitchFamily="2" charset="2"/>
              </a:rPr>
              <a:t>2) Sometimes,  it can be fixed by using sample selection correction methods (statistical methods)</a:t>
            </a:r>
          </a:p>
          <a:p>
            <a:pPr marL="0" indent="0">
              <a:buNone/>
            </a:pPr>
            <a:r>
              <a:rPr lang="en-US" sz="2000" dirty="0">
                <a:sym typeface="Wingdings" panose="05000000000000000000" pitchFamily="2" charset="2"/>
              </a:rPr>
              <a:t>3) Admit the limitation and discuss how this may bias your results in a certain way.</a:t>
            </a:r>
          </a:p>
        </p:txBody>
      </p:sp>
    </p:spTree>
    <p:extLst>
      <p:ext uri="{BB962C8B-B14F-4D97-AF65-F5344CB8AC3E}">
        <p14:creationId xmlns:p14="http://schemas.microsoft.com/office/powerpoint/2010/main" val="38228532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92428" y="183357"/>
            <a:ext cx="10644389" cy="1325563"/>
          </a:xfrm>
        </p:spPr>
        <p:txBody>
          <a:bodyPr/>
          <a:lstStyle/>
          <a:p>
            <a:r>
              <a:rPr lang="en-US" b="1" dirty="0"/>
              <a:t>Evaluating Your Sample</a:t>
            </a:r>
            <a:endParaRPr lang="en-US" dirty="0"/>
          </a:p>
        </p:txBody>
      </p:sp>
      <p:sp>
        <p:nvSpPr>
          <p:cNvPr id="3" name="Content Placeholder 2"/>
          <p:cNvSpPr>
            <a:spLocks noGrp="1"/>
          </p:cNvSpPr>
          <p:nvPr>
            <p:ph idx="1"/>
          </p:nvPr>
        </p:nvSpPr>
        <p:spPr>
          <a:xfrm>
            <a:off x="1101143" y="1371600"/>
            <a:ext cx="9794383" cy="4800600"/>
          </a:xfrm>
        </p:spPr>
        <p:txBody>
          <a:bodyPr/>
          <a:lstStyle/>
          <a:p>
            <a:pPr marL="0" indent="0">
              <a:buNone/>
            </a:pPr>
            <a:r>
              <a:rPr lang="en-US" sz="2400" dirty="0"/>
              <a:t>Example: The School Procurement Practices Survey. </a:t>
            </a:r>
          </a:p>
          <a:p>
            <a:pPr marL="0" indent="0">
              <a:buNone/>
            </a:pPr>
            <a:endParaRPr lang="en-US" dirty="0"/>
          </a:p>
          <a:p>
            <a:pPr marL="0" indent="0">
              <a:buNone/>
            </a:pPr>
            <a:r>
              <a:rPr lang="en-US" dirty="0"/>
              <a:t>Sample size: 431 districts (63.5% response rate) </a:t>
            </a:r>
          </a:p>
        </p:txBody>
      </p:sp>
      <p:pic>
        <p:nvPicPr>
          <p:cNvPr id="10243"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52649" y="3319529"/>
            <a:ext cx="7369911" cy="3048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59354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15F2C-F101-4D83-9AFE-37A7BDF20004}"/>
              </a:ext>
            </a:extLst>
          </p:cNvPr>
          <p:cNvSpPr>
            <a:spLocks noGrp="1"/>
          </p:cNvSpPr>
          <p:nvPr>
            <p:ph type="title"/>
          </p:nvPr>
        </p:nvSpPr>
        <p:spPr>
          <a:xfrm>
            <a:off x="4965430" y="629268"/>
            <a:ext cx="6586491" cy="1286160"/>
          </a:xfrm>
        </p:spPr>
        <p:txBody>
          <a:bodyPr anchor="b">
            <a:normAutofit/>
          </a:bodyPr>
          <a:lstStyle/>
          <a:p>
            <a:r>
              <a:rPr lang="en-US" dirty="0"/>
              <a:t>Learning Objectives</a:t>
            </a:r>
          </a:p>
        </p:txBody>
      </p:sp>
      <p:sp>
        <p:nvSpPr>
          <p:cNvPr id="3" name="Content Placeholder 2">
            <a:extLst>
              <a:ext uri="{FF2B5EF4-FFF2-40B4-BE49-F238E27FC236}">
                <a16:creationId xmlns:a16="http://schemas.microsoft.com/office/drawing/2014/main" id="{E1A11EDE-A494-49A1-B223-59D15CD6AC3D}"/>
              </a:ext>
            </a:extLst>
          </p:cNvPr>
          <p:cNvSpPr>
            <a:spLocks noGrp="1"/>
          </p:cNvSpPr>
          <p:nvPr>
            <p:ph idx="1"/>
          </p:nvPr>
        </p:nvSpPr>
        <p:spPr>
          <a:xfrm>
            <a:off x="4965431" y="2438400"/>
            <a:ext cx="6586489" cy="3785419"/>
          </a:xfrm>
        </p:spPr>
        <p:txBody>
          <a:bodyPr>
            <a:normAutofit/>
          </a:bodyPr>
          <a:lstStyle/>
          <a:p>
            <a:endParaRPr lang="en-US" sz="2000" dirty="0"/>
          </a:p>
          <a:p>
            <a:pPr marL="0" indent="0">
              <a:buNone/>
            </a:pPr>
            <a:r>
              <a:rPr lang="en-US" sz="2000" dirty="0"/>
              <a:t>Primer on Finding Quant Data</a:t>
            </a:r>
          </a:p>
          <a:p>
            <a:pPr marL="0" indent="0">
              <a:buNone/>
            </a:pPr>
            <a:r>
              <a:rPr lang="en-US" sz="2000" dirty="0"/>
              <a:t>Best Practices for Survey Recruitment</a:t>
            </a:r>
          </a:p>
          <a:p>
            <a:pPr marL="457200" lvl="1" indent="0">
              <a:buNone/>
            </a:pPr>
            <a:endParaRPr lang="en-US" sz="2000" dirty="0"/>
          </a:p>
          <a:p>
            <a:pPr marL="0" indent="0">
              <a:buNone/>
            </a:pPr>
            <a:endParaRPr lang="en-US" sz="2000" dirty="0"/>
          </a:p>
          <a:p>
            <a:pPr lvl="1"/>
            <a:endParaRPr lang="en-US" sz="2000" dirty="0"/>
          </a:p>
        </p:txBody>
      </p:sp>
      <p:pic>
        <p:nvPicPr>
          <p:cNvPr id="5" name="Picture 4" descr="Light bulb on yellow background with sketched light beams and cord">
            <a:extLst>
              <a:ext uri="{FF2B5EF4-FFF2-40B4-BE49-F238E27FC236}">
                <a16:creationId xmlns:a16="http://schemas.microsoft.com/office/drawing/2014/main" id="{83298248-6EFE-4753-B4B9-3DBB064BD5A8}"/>
              </a:ext>
            </a:extLst>
          </p:cNvPr>
          <p:cNvPicPr>
            <a:picLocks noChangeAspect="1"/>
          </p:cNvPicPr>
          <p:nvPr/>
        </p:nvPicPr>
        <p:blipFill rotWithShape="1">
          <a:blip r:embed="rId2"/>
          <a:srcRect l="51344" r="7086"/>
          <a:stretch/>
        </p:blipFill>
        <p:spPr>
          <a:xfrm>
            <a:off x="20" y="10"/>
            <a:ext cx="4635571" cy="6857990"/>
          </a:xfrm>
          <a:prstGeom prst="rect">
            <a:avLst/>
          </a:prstGeom>
          <a:effectLst/>
        </p:spPr>
      </p:pic>
    </p:spTree>
    <p:extLst>
      <p:ext uri="{BB962C8B-B14F-4D97-AF65-F5344CB8AC3E}">
        <p14:creationId xmlns:p14="http://schemas.microsoft.com/office/powerpoint/2010/main" val="99213733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14600" y="762000"/>
            <a:ext cx="6982968" cy="5715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929639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35DB3719-6FDC-4E5D-891D-FF40B7300F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295BD13C-992D-07AF-6EBE-DCF0E2691848}"/>
              </a:ext>
            </a:extLst>
          </p:cNvPr>
          <p:cNvSpPr>
            <a:spLocks noGrp="1"/>
          </p:cNvSpPr>
          <p:nvPr>
            <p:ph type="title"/>
          </p:nvPr>
        </p:nvSpPr>
        <p:spPr>
          <a:xfrm>
            <a:off x="838200" y="365125"/>
            <a:ext cx="10515600" cy="1325563"/>
          </a:xfrm>
        </p:spPr>
        <p:txBody>
          <a:bodyPr>
            <a:normAutofit/>
          </a:bodyPr>
          <a:lstStyle/>
          <a:p>
            <a:r>
              <a:rPr lang="en-US" sz="5400"/>
              <a:t>Sample Sources</a:t>
            </a:r>
          </a:p>
        </p:txBody>
      </p:sp>
      <p:sp>
        <p:nvSpPr>
          <p:cNvPr id="11" name="sketch line">
            <a:extLst>
              <a:ext uri="{FF2B5EF4-FFF2-40B4-BE49-F238E27FC236}">
                <a16:creationId xmlns:a16="http://schemas.microsoft.com/office/drawing/2014/main" id="{E0CBAC23-2E3F-4A90-BA59-F8299F6A543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1865313"/>
            <a:ext cx="10424160" cy="18288"/>
          </a:xfrm>
          <a:custGeom>
            <a:avLst/>
            <a:gdLst>
              <a:gd name="connsiteX0" fmla="*/ 0 w 10424160"/>
              <a:gd name="connsiteY0" fmla="*/ 0 h 18288"/>
              <a:gd name="connsiteX1" fmla="*/ 903427 w 10424160"/>
              <a:gd name="connsiteY1" fmla="*/ 0 h 18288"/>
              <a:gd name="connsiteX2" fmla="*/ 1389888 w 10424160"/>
              <a:gd name="connsiteY2" fmla="*/ 0 h 18288"/>
              <a:gd name="connsiteX3" fmla="*/ 2189074 w 10424160"/>
              <a:gd name="connsiteY3" fmla="*/ 0 h 18288"/>
              <a:gd name="connsiteX4" fmla="*/ 2675534 w 10424160"/>
              <a:gd name="connsiteY4" fmla="*/ 0 h 18288"/>
              <a:gd name="connsiteX5" fmla="*/ 3370478 w 10424160"/>
              <a:gd name="connsiteY5" fmla="*/ 0 h 18288"/>
              <a:gd name="connsiteX6" fmla="*/ 4169664 w 10424160"/>
              <a:gd name="connsiteY6" fmla="*/ 0 h 18288"/>
              <a:gd name="connsiteX7" fmla="*/ 4551883 w 10424160"/>
              <a:gd name="connsiteY7" fmla="*/ 0 h 18288"/>
              <a:gd name="connsiteX8" fmla="*/ 4934102 w 10424160"/>
              <a:gd name="connsiteY8" fmla="*/ 0 h 18288"/>
              <a:gd name="connsiteX9" fmla="*/ 5837530 w 10424160"/>
              <a:gd name="connsiteY9" fmla="*/ 0 h 18288"/>
              <a:gd name="connsiteX10" fmla="*/ 6532474 w 10424160"/>
              <a:gd name="connsiteY10" fmla="*/ 0 h 18288"/>
              <a:gd name="connsiteX11" fmla="*/ 6914693 w 10424160"/>
              <a:gd name="connsiteY11" fmla="*/ 0 h 18288"/>
              <a:gd name="connsiteX12" fmla="*/ 7609637 w 10424160"/>
              <a:gd name="connsiteY12" fmla="*/ 0 h 18288"/>
              <a:gd name="connsiteX13" fmla="*/ 8513064 w 10424160"/>
              <a:gd name="connsiteY13" fmla="*/ 0 h 18288"/>
              <a:gd name="connsiteX14" fmla="*/ 9103766 w 10424160"/>
              <a:gd name="connsiteY14" fmla="*/ 0 h 18288"/>
              <a:gd name="connsiteX15" fmla="*/ 9694469 w 10424160"/>
              <a:gd name="connsiteY15" fmla="*/ 0 h 18288"/>
              <a:gd name="connsiteX16" fmla="*/ 10424160 w 10424160"/>
              <a:gd name="connsiteY16" fmla="*/ 0 h 18288"/>
              <a:gd name="connsiteX17" fmla="*/ 10424160 w 10424160"/>
              <a:gd name="connsiteY17" fmla="*/ 18288 h 18288"/>
              <a:gd name="connsiteX18" fmla="*/ 9729216 w 10424160"/>
              <a:gd name="connsiteY18" fmla="*/ 18288 h 18288"/>
              <a:gd name="connsiteX19" fmla="*/ 8930030 w 10424160"/>
              <a:gd name="connsiteY19" fmla="*/ 18288 h 18288"/>
              <a:gd name="connsiteX20" fmla="*/ 8130845 w 10424160"/>
              <a:gd name="connsiteY20" fmla="*/ 18288 h 18288"/>
              <a:gd name="connsiteX21" fmla="*/ 7644384 w 10424160"/>
              <a:gd name="connsiteY21" fmla="*/ 18288 h 18288"/>
              <a:gd name="connsiteX22" fmla="*/ 6740957 w 10424160"/>
              <a:gd name="connsiteY22" fmla="*/ 18288 h 18288"/>
              <a:gd name="connsiteX23" fmla="*/ 6046013 w 10424160"/>
              <a:gd name="connsiteY23" fmla="*/ 18288 h 18288"/>
              <a:gd name="connsiteX24" fmla="*/ 5663794 w 10424160"/>
              <a:gd name="connsiteY24" fmla="*/ 18288 h 18288"/>
              <a:gd name="connsiteX25" fmla="*/ 4968850 w 10424160"/>
              <a:gd name="connsiteY25" fmla="*/ 18288 h 18288"/>
              <a:gd name="connsiteX26" fmla="*/ 4378147 w 10424160"/>
              <a:gd name="connsiteY26" fmla="*/ 18288 h 18288"/>
              <a:gd name="connsiteX27" fmla="*/ 3787445 w 10424160"/>
              <a:gd name="connsiteY27" fmla="*/ 18288 h 18288"/>
              <a:gd name="connsiteX28" fmla="*/ 3196742 w 10424160"/>
              <a:gd name="connsiteY28" fmla="*/ 18288 h 18288"/>
              <a:gd name="connsiteX29" fmla="*/ 2606040 w 10424160"/>
              <a:gd name="connsiteY29" fmla="*/ 18288 h 18288"/>
              <a:gd name="connsiteX30" fmla="*/ 1806854 w 10424160"/>
              <a:gd name="connsiteY30" fmla="*/ 18288 h 18288"/>
              <a:gd name="connsiteX31" fmla="*/ 1111910 w 10424160"/>
              <a:gd name="connsiteY31" fmla="*/ 18288 h 18288"/>
              <a:gd name="connsiteX32" fmla="*/ 729691 w 10424160"/>
              <a:gd name="connsiteY32" fmla="*/ 18288 h 18288"/>
              <a:gd name="connsiteX33" fmla="*/ 0 w 10424160"/>
              <a:gd name="connsiteY33" fmla="*/ 18288 h 18288"/>
              <a:gd name="connsiteX34" fmla="*/ 0 w 10424160"/>
              <a:gd name="connsiteY34"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10424160" h="18288" fill="none" extrusionOk="0">
                <a:moveTo>
                  <a:pt x="0" y="0"/>
                </a:moveTo>
                <a:cubicBezTo>
                  <a:pt x="251416" y="-3874"/>
                  <a:pt x="479411" y="-20508"/>
                  <a:pt x="903427" y="0"/>
                </a:cubicBezTo>
                <a:cubicBezTo>
                  <a:pt x="1327443" y="20508"/>
                  <a:pt x="1177990" y="-7387"/>
                  <a:pt x="1389888" y="0"/>
                </a:cubicBezTo>
                <a:cubicBezTo>
                  <a:pt x="1601786" y="7387"/>
                  <a:pt x="1928602" y="-6697"/>
                  <a:pt x="2189074" y="0"/>
                </a:cubicBezTo>
                <a:cubicBezTo>
                  <a:pt x="2449546" y="6697"/>
                  <a:pt x="2440085" y="-21144"/>
                  <a:pt x="2675534" y="0"/>
                </a:cubicBezTo>
                <a:cubicBezTo>
                  <a:pt x="2910983" y="21144"/>
                  <a:pt x="3026158" y="-11124"/>
                  <a:pt x="3370478" y="0"/>
                </a:cubicBezTo>
                <a:cubicBezTo>
                  <a:pt x="3714798" y="11124"/>
                  <a:pt x="3864539" y="-10660"/>
                  <a:pt x="4169664" y="0"/>
                </a:cubicBezTo>
                <a:cubicBezTo>
                  <a:pt x="4474789" y="10660"/>
                  <a:pt x="4471218" y="16488"/>
                  <a:pt x="4551883" y="0"/>
                </a:cubicBezTo>
                <a:cubicBezTo>
                  <a:pt x="4632548" y="-16488"/>
                  <a:pt x="4786830" y="7986"/>
                  <a:pt x="4934102" y="0"/>
                </a:cubicBezTo>
                <a:cubicBezTo>
                  <a:pt x="5081374" y="-7986"/>
                  <a:pt x="5575881" y="-33003"/>
                  <a:pt x="5837530" y="0"/>
                </a:cubicBezTo>
                <a:cubicBezTo>
                  <a:pt x="6099179" y="33003"/>
                  <a:pt x="6305895" y="14170"/>
                  <a:pt x="6532474" y="0"/>
                </a:cubicBezTo>
                <a:cubicBezTo>
                  <a:pt x="6759053" y="-14170"/>
                  <a:pt x="6726707" y="16121"/>
                  <a:pt x="6914693" y="0"/>
                </a:cubicBezTo>
                <a:cubicBezTo>
                  <a:pt x="7102679" y="-16121"/>
                  <a:pt x="7397857" y="32594"/>
                  <a:pt x="7609637" y="0"/>
                </a:cubicBezTo>
                <a:cubicBezTo>
                  <a:pt x="7821417" y="-32594"/>
                  <a:pt x="8141235" y="-3745"/>
                  <a:pt x="8513064" y="0"/>
                </a:cubicBezTo>
                <a:cubicBezTo>
                  <a:pt x="8884893" y="3745"/>
                  <a:pt x="8877548" y="3359"/>
                  <a:pt x="9103766" y="0"/>
                </a:cubicBezTo>
                <a:cubicBezTo>
                  <a:pt x="9329984" y="-3359"/>
                  <a:pt x="9545570" y="-17843"/>
                  <a:pt x="9694469" y="0"/>
                </a:cubicBezTo>
                <a:cubicBezTo>
                  <a:pt x="9843368" y="17843"/>
                  <a:pt x="10162477" y="-1217"/>
                  <a:pt x="10424160" y="0"/>
                </a:cubicBezTo>
                <a:cubicBezTo>
                  <a:pt x="10424498" y="7640"/>
                  <a:pt x="10423710" y="11289"/>
                  <a:pt x="10424160" y="18288"/>
                </a:cubicBezTo>
                <a:cubicBezTo>
                  <a:pt x="10184680" y="20716"/>
                  <a:pt x="10034768" y="-9357"/>
                  <a:pt x="9729216" y="18288"/>
                </a:cubicBezTo>
                <a:cubicBezTo>
                  <a:pt x="9423664" y="45933"/>
                  <a:pt x="9309220" y="36372"/>
                  <a:pt x="8930030" y="18288"/>
                </a:cubicBezTo>
                <a:cubicBezTo>
                  <a:pt x="8550840" y="204"/>
                  <a:pt x="8513376" y="34707"/>
                  <a:pt x="8130845" y="18288"/>
                </a:cubicBezTo>
                <a:cubicBezTo>
                  <a:pt x="7748315" y="1869"/>
                  <a:pt x="7864674" y="19659"/>
                  <a:pt x="7644384" y="18288"/>
                </a:cubicBezTo>
                <a:cubicBezTo>
                  <a:pt x="7424094" y="16917"/>
                  <a:pt x="6947001" y="55680"/>
                  <a:pt x="6740957" y="18288"/>
                </a:cubicBezTo>
                <a:cubicBezTo>
                  <a:pt x="6534913" y="-19104"/>
                  <a:pt x="6313809" y="33391"/>
                  <a:pt x="6046013" y="18288"/>
                </a:cubicBezTo>
                <a:cubicBezTo>
                  <a:pt x="5778217" y="3185"/>
                  <a:pt x="5786775" y="1439"/>
                  <a:pt x="5663794" y="18288"/>
                </a:cubicBezTo>
                <a:cubicBezTo>
                  <a:pt x="5540813" y="35137"/>
                  <a:pt x="5204724" y="25434"/>
                  <a:pt x="4968850" y="18288"/>
                </a:cubicBezTo>
                <a:cubicBezTo>
                  <a:pt x="4732976" y="11142"/>
                  <a:pt x="4559928" y="34568"/>
                  <a:pt x="4378147" y="18288"/>
                </a:cubicBezTo>
                <a:cubicBezTo>
                  <a:pt x="4196366" y="2008"/>
                  <a:pt x="3992200" y="35409"/>
                  <a:pt x="3787445" y="18288"/>
                </a:cubicBezTo>
                <a:cubicBezTo>
                  <a:pt x="3582690" y="1167"/>
                  <a:pt x="3488876" y="-7583"/>
                  <a:pt x="3196742" y="18288"/>
                </a:cubicBezTo>
                <a:cubicBezTo>
                  <a:pt x="2904608" y="44159"/>
                  <a:pt x="2729828" y="45906"/>
                  <a:pt x="2606040" y="18288"/>
                </a:cubicBezTo>
                <a:cubicBezTo>
                  <a:pt x="2482252" y="-9330"/>
                  <a:pt x="2000672" y="-5498"/>
                  <a:pt x="1806854" y="18288"/>
                </a:cubicBezTo>
                <a:cubicBezTo>
                  <a:pt x="1613036" y="42074"/>
                  <a:pt x="1310933" y="-4240"/>
                  <a:pt x="1111910" y="18288"/>
                </a:cubicBezTo>
                <a:cubicBezTo>
                  <a:pt x="912887" y="40816"/>
                  <a:pt x="891560" y="1701"/>
                  <a:pt x="729691" y="18288"/>
                </a:cubicBezTo>
                <a:cubicBezTo>
                  <a:pt x="567822" y="34875"/>
                  <a:pt x="203025" y="34462"/>
                  <a:pt x="0" y="18288"/>
                </a:cubicBezTo>
                <a:cubicBezTo>
                  <a:pt x="-82" y="11708"/>
                  <a:pt x="-178" y="8956"/>
                  <a:pt x="0" y="0"/>
                </a:cubicBezTo>
                <a:close/>
              </a:path>
              <a:path w="10424160" h="18288" stroke="0" extrusionOk="0">
                <a:moveTo>
                  <a:pt x="0" y="0"/>
                </a:moveTo>
                <a:cubicBezTo>
                  <a:pt x="119910" y="17195"/>
                  <a:pt x="345032" y="1652"/>
                  <a:pt x="590702" y="0"/>
                </a:cubicBezTo>
                <a:cubicBezTo>
                  <a:pt x="836372" y="-1652"/>
                  <a:pt x="830717" y="-10944"/>
                  <a:pt x="972922" y="0"/>
                </a:cubicBezTo>
                <a:cubicBezTo>
                  <a:pt x="1115127" y="10944"/>
                  <a:pt x="1638708" y="17269"/>
                  <a:pt x="1876349" y="0"/>
                </a:cubicBezTo>
                <a:cubicBezTo>
                  <a:pt x="2113990" y="-17269"/>
                  <a:pt x="2263529" y="27642"/>
                  <a:pt x="2467051" y="0"/>
                </a:cubicBezTo>
                <a:cubicBezTo>
                  <a:pt x="2670573" y="-27642"/>
                  <a:pt x="2867743" y="-1552"/>
                  <a:pt x="3057754" y="0"/>
                </a:cubicBezTo>
                <a:cubicBezTo>
                  <a:pt x="3247765" y="1552"/>
                  <a:pt x="3729099" y="45169"/>
                  <a:pt x="3961181" y="0"/>
                </a:cubicBezTo>
                <a:cubicBezTo>
                  <a:pt x="4193263" y="-45169"/>
                  <a:pt x="4313735" y="4067"/>
                  <a:pt x="4447642" y="0"/>
                </a:cubicBezTo>
                <a:cubicBezTo>
                  <a:pt x="4581549" y="-4067"/>
                  <a:pt x="5123626" y="11867"/>
                  <a:pt x="5351069" y="0"/>
                </a:cubicBezTo>
                <a:cubicBezTo>
                  <a:pt x="5578512" y="-11867"/>
                  <a:pt x="6044105" y="-19983"/>
                  <a:pt x="6254496" y="0"/>
                </a:cubicBezTo>
                <a:cubicBezTo>
                  <a:pt x="6464887" y="19983"/>
                  <a:pt x="6664731" y="4232"/>
                  <a:pt x="6949440" y="0"/>
                </a:cubicBezTo>
                <a:cubicBezTo>
                  <a:pt x="7234149" y="-4232"/>
                  <a:pt x="7497205" y="28731"/>
                  <a:pt x="7852867" y="0"/>
                </a:cubicBezTo>
                <a:cubicBezTo>
                  <a:pt x="8208529" y="-28731"/>
                  <a:pt x="8287556" y="2616"/>
                  <a:pt x="8443570" y="0"/>
                </a:cubicBezTo>
                <a:cubicBezTo>
                  <a:pt x="8599584" y="-2616"/>
                  <a:pt x="8871283" y="-14113"/>
                  <a:pt x="9034272" y="0"/>
                </a:cubicBezTo>
                <a:cubicBezTo>
                  <a:pt x="9197261" y="14113"/>
                  <a:pt x="9604978" y="-35623"/>
                  <a:pt x="9833458" y="0"/>
                </a:cubicBezTo>
                <a:cubicBezTo>
                  <a:pt x="10061938" y="35623"/>
                  <a:pt x="10231944" y="-8194"/>
                  <a:pt x="10424160" y="0"/>
                </a:cubicBezTo>
                <a:cubicBezTo>
                  <a:pt x="10424285" y="4395"/>
                  <a:pt x="10424085" y="9776"/>
                  <a:pt x="10424160" y="18288"/>
                </a:cubicBezTo>
                <a:cubicBezTo>
                  <a:pt x="10058736" y="-5772"/>
                  <a:pt x="9942989" y="-18764"/>
                  <a:pt x="9624974" y="18288"/>
                </a:cubicBezTo>
                <a:cubicBezTo>
                  <a:pt x="9306959" y="55340"/>
                  <a:pt x="9229263" y="24995"/>
                  <a:pt x="8930030" y="18288"/>
                </a:cubicBezTo>
                <a:cubicBezTo>
                  <a:pt x="8630797" y="11581"/>
                  <a:pt x="8647263" y="10931"/>
                  <a:pt x="8547811" y="18288"/>
                </a:cubicBezTo>
                <a:cubicBezTo>
                  <a:pt x="8448359" y="25645"/>
                  <a:pt x="8173221" y="219"/>
                  <a:pt x="8061350" y="18288"/>
                </a:cubicBezTo>
                <a:cubicBezTo>
                  <a:pt x="7949479" y="36357"/>
                  <a:pt x="7437002" y="17516"/>
                  <a:pt x="7157923" y="18288"/>
                </a:cubicBezTo>
                <a:cubicBezTo>
                  <a:pt x="6878844" y="19060"/>
                  <a:pt x="6610241" y="8864"/>
                  <a:pt x="6462979" y="18288"/>
                </a:cubicBezTo>
                <a:cubicBezTo>
                  <a:pt x="6315717" y="27712"/>
                  <a:pt x="6124879" y="4989"/>
                  <a:pt x="5976518" y="18288"/>
                </a:cubicBezTo>
                <a:cubicBezTo>
                  <a:pt x="5828157" y="31587"/>
                  <a:pt x="5566880" y="7112"/>
                  <a:pt x="5281574" y="18288"/>
                </a:cubicBezTo>
                <a:cubicBezTo>
                  <a:pt x="4996268" y="29464"/>
                  <a:pt x="5085614" y="20493"/>
                  <a:pt x="4899355" y="18288"/>
                </a:cubicBezTo>
                <a:cubicBezTo>
                  <a:pt x="4713096" y="16083"/>
                  <a:pt x="4606138" y="34359"/>
                  <a:pt x="4517136" y="18288"/>
                </a:cubicBezTo>
                <a:cubicBezTo>
                  <a:pt x="4428134" y="2217"/>
                  <a:pt x="4125335" y="52414"/>
                  <a:pt x="3822192" y="18288"/>
                </a:cubicBezTo>
                <a:cubicBezTo>
                  <a:pt x="3519049" y="-15838"/>
                  <a:pt x="3453132" y="3859"/>
                  <a:pt x="3335731" y="18288"/>
                </a:cubicBezTo>
                <a:cubicBezTo>
                  <a:pt x="3218330" y="32717"/>
                  <a:pt x="2718749" y="-13936"/>
                  <a:pt x="2536546" y="18288"/>
                </a:cubicBezTo>
                <a:cubicBezTo>
                  <a:pt x="2354343" y="50512"/>
                  <a:pt x="2190669" y="3238"/>
                  <a:pt x="2050085" y="18288"/>
                </a:cubicBezTo>
                <a:cubicBezTo>
                  <a:pt x="1909501" y="33338"/>
                  <a:pt x="1520975" y="3062"/>
                  <a:pt x="1250899" y="18288"/>
                </a:cubicBezTo>
                <a:cubicBezTo>
                  <a:pt x="980823" y="33514"/>
                  <a:pt x="992936" y="28036"/>
                  <a:pt x="868680" y="18288"/>
                </a:cubicBezTo>
                <a:cubicBezTo>
                  <a:pt x="744424" y="8540"/>
                  <a:pt x="230364" y="33365"/>
                  <a:pt x="0" y="18288"/>
                </a:cubicBezTo>
                <a:cubicBezTo>
                  <a:pt x="-504" y="12101"/>
                  <a:pt x="-591" y="7719"/>
                  <a:pt x="0" y="0"/>
                </a:cubicBezTo>
                <a:close/>
              </a:path>
            </a:pathLst>
          </a:custGeom>
          <a:solidFill>
            <a:schemeClr val="accent2"/>
          </a:solidFill>
          <a:ln w="41275" cap="rnd">
            <a:solidFill>
              <a:schemeClr val="accent2"/>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Content Placeholder 2">
            <a:extLst>
              <a:ext uri="{FF2B5EF4-FFF2-40B4-BE49-F238E27FC236}">
                <a16:creationId xmlns:a16="http://schemas.microsoft.com/office/drawing/2014/main" id="{5BB278DF-B405-A727-E0AC-CBD66C45F113}"/>
              </a:ext>
            </a:extLst>
          </p:cNvPr>
          <p:cNvGraphicFramePr>
            <a:graphicFrameLocks noGrp="1"/>
          </p:cNvGraphicFramePr>
          <p:nvPr>
            <p:ph idx="1"/>
            <p:extLst>
              <p:ext uri="{D42A27DB-BD31-4B8C-83A1-F6EECF244321}">
                <p14:modId xmlns:p14="http://schemas.microsoft.com/office/powerpoint/2010/main" val="1512202883"/>
              </p:ext>
            </p:extLst>
          </p:nvPr>
        </p:nvGraphicFramePr>
        <p:xfrm>
          <a:off x="838200" y="2228087"/>
          <a:ext cx="10515600" cy="3948876"/>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87196580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9466" name="Rectangle 19465">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68" name="Rectangle 19467">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0" name="Rectangle 19469">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72" name="Rectangle 19471">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474" name="Freeform: Shape 19473">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476" name="Rectangle 19475">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459" name="Rectangle 2"/>
          <p:cNvSpPr>
            <a:spLocks noGrp="1" noChangeArrowheads="1"/>
          </p:cNvSpPr>
          <p:nvPr>
            <p:ph type="title"/>
          </p:nvPr>
        </p:nvSpPr>
        <p:spPr>
          <a:xfrm>
            <a:off x="586478" y="1683756"/>
            <a:ext cx="3115265" cy="2396359"/>
          </a:xfrm>
        </p:spPr>
        <p:txBody>
          <a:bodyPr vert="horz" lIns="91440" tIns="45720" rIns="91440" bIns="45720" rtlCol="0" anchor="b">
            <a:normAutofit/>
          </a:bodyPr>
          <a:lstStyle/>
          <a:p>
            <a:pPr algn="r"/>
            <a:r>
              <a:rPr lang="en-US" altLang="en-US" sz="4000" b="1" kern="1200">
                <a:solidFill>
                  <a:srgbClr val="FFFFFF"/>
                </a:solidFill>
                <a:latin typeface="+mj-lt"/>
                <a:ea typeface="+mj-ea"/>
                <a:cs typeface="+mj-cs"/>
              </a:rPr>
              <a:t>1. Pretesting</a:t>
            </a:r>
          </a:p>
        </p:txBody>
      </p:sp>
      <p:sp>
        <p:nvSpPr>
          <p:cNvPr id="19458" name="Slide Number Placeholder 6"/>
          <p:cNvSpPr>
            <a:spLocks noGrp="1"/>
          </p:cNvSpPr>
          <p:nvPr>
            <p:ph type="sldNum" sz="quarter" idx="12"/>
          </p:nvPr>
        </p:nvSpPr>
        <p:spPr>
          <a:xfrm>
            <a:off x="11704320" y="6455664"/>
            <a:ext cx="448056" cy="365125"/>
          </a:xfrm>
        </p:spPr>
        <p:txBody>
          <a:bodyPr vert="horz" lIns="91440" tIns="45720" rIns="91440" bIns="45720" rtlCol="0" anchor="ctr">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pPr>
            <a:fld id="{A7C81046-E05F-4E96-9057-A46D656AFB5A}" type="slidenum">
              <a:rPr lang="en-US" altLang="en-US" sz="1100">
                <a:solidFill>
                  <a:schemeClr val="tx1">
                    <a:lumMod val="50000"/>
                    <a:lumOff val="50000"/>
                  </a:schemeClr>
                </a:solidFill>
                <a:latin typeface="+mn-lt"/>
              </a:rPr>
              <a:pPr>
                <a:spcAft>
                  <a:spcPts val="600"/>
                </a:spcAft>
              </a:pPr>
              <a:t>22</a:t>
            </a:fld>
            <a:endParaRPr lang="en-US" altLang="en-US" sz="1100">
              <a:solidFill>
                <a:schemeClr val="tx1">
                  <a:lumMod val="50000"/>
                  <a:lumOff val="50000"/>
                </a:schemeClr>
              </a:solidFill>
              <a:latin typeface="+mn-lt"/>
            </a:endParaRPr>
          </a:p>
        </p:txBody>
      </p:sp>
      <p:graphicFrame>
        <p:nvGraphicFramePr>
          <p:cNvPr id="19462" name="Rectangle 3">
            <a:extLst>
              <a:ext uri="{FF2B5EF4-FFF2-40B4-BE49-F238E27FC236}">
                <a16:creationId xmlns:a16="http://schemas.microsoft.com/office/drawing/2014/main" id="{AFE3E4FB-2A86-7797-FC51-A93919C48BC5}"/>
              </a:ext>
            </a:extLst>
          </p:cNvPr>
          <p:cNvGraphicFramePr/>
          <p:nvPr>
            <p:extLst>
              <p:ext uri="{D42A27DB-BD31-4B8C-83A1-F6EECF244321}">
                <p14:modId xmlns:p14="http://schemas.microsoft.com/office/powerpoint/2010/main" val="2470547029"/>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589481804"/>
      </p:ext>
    </p:extLst>
  </p:cSld>
  <p:clrMapOvr>
    <a:masterClrMapping/>
  </p:clrMapOvr>
  <p:transition>
    <p:zoom/>
  </p:transition>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2" name="Rectangle 21">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3700" b="1">
                <a:solidFill>
                  <a:srgbClr val="FFFFFF"/>
                </a:solidFill>
              </a:rPr>
              <a:t>1. Pretesting: Questionnaire </a:t>
            </a:r>
          </a:p>
        </p:txBody>
      </p:sp>
      <p:sp>
        <p:nvSpPr>
          <p:cNvPr id="3" name="Content Placeholder 2"/>
          <p:cNvSpPr>
            <a:spLocks noGrp="1"/>
          </p:cNvSpPr>
          <p:nvPr>
            <p:ph idx="1"/>
          </p:nvPr>
        </p:nvSpPr>
        <p:spPr>
          <a:xfrm>
            <a:off x="4810259" y="649480"/>
            <a:ext cx="6555347" cy="5546047"/>
          </a:xfrm>
        </p:spPr>
        <p:txBody>
          <a:bodyPr anchor="ctr">
            <a:normAutofit/>
          </a:bodyPr>
          <a:lstStyle/>
          <a:p>
            <a:pPr lvl="1"/>
            <a:r>
              <a:rPr lang="en-US" sz="2000"/>
              <a:t>Provide survey to knowledgeable colleagues to review and comment on:</a:t>
            </a:r>
          </a:p>
          <a:p>
            <a:pPr marL="342900" lvl="1" indent="0">
              <a:buNone/>
            </a:pPr>
            <a:endParaRPr lang="en-US" sz="2000"/>
          </a:p>
          <a:p>
            <a:pPr marL="685800" lvl="2" indent="0">
              <a:buNone/>
            </a:pPr>
            <a:r>
              <a:rPr lang="en-US"/>
              <a:t>1) Have I included all necessary questions?</a:t>
            </a:r>
          </a:p>
          <a:p>
            <a:pPr marL="685800" lvl="2" indent="0">
              <a:buNone/>
            </a:pPr>
            <a:endParaRPr lang="en-US"/>
          </a:p>
          <a:p>
            <a:pPr marL="685800" lvl="2" indent="0">
              <a:buNone/>
            </a:pPr>
            <a:r>
              <a:rPr lang="en-US"/>
              <a:t>2) Can I eliminate some of the questions?</a:t>
            </a:r>
          </a:p>
          <a:p>
            <a:pPr marL="685800" lvl="2" indent="0">
              <a:buNone/>
            </a:pPr>
            <a:endParaRPr lang="en-US"/>
          </a:p>
          <a:p>
            <a:pPr marL="685800" lvl="2" indent="0">
              <a:buNone/>
            </a:pPr>
            <a:r>
              <a:rPr lang="en-US"/>
              <a:t>3) Are the questions clear and appear neutral?</a:t>
            </a:r>
          </a:p>
          <a:p>
            <a:endParaRPr lang="en-US" sz="2000"/>
          </a:p>
        </p:txBody>
      </p:sp>
    </p:spTree>
    <p:extLst>
      <p:ext uri="{BB962C8B-B14F-4D97-AF65-F5344CB8AC3E}">
        <p14:creationId xmlns:p14="http://schemas.microsoft.com/office/powerpoint/2010/main" val="249368242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defTabSz="914400">
              <a:spcAft>
                <a:spcPts val="600"/>
              </a:spcAft>
            </a:pPr>
            <a:r>
              <a:rPr lang="en-US" sz="4000" b="1" kern="1200">
                <a:solidFill>
                  <a:srgbClr val="FFFFFF"/>
                </a:solidFill>
                <a:latin typeface="+mj-lt"/>
                <a:ea typeface="+mj-ea"/>
                <a:cs typeface="+mj-cs"/>
              </a:rPr>
              <a:t>1. Pretesting: Pilot Survey</a:t>
            </a: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r>
              <a:rPr lang="en-US" sz="2000"/>
              <a:t>Provide survey to potential respondents (5-10 people) to complete and comment on:</a:t>
            </a:r>
          </a:p>
          <a:p>
            <a:pPr marL="800100" lvl="1"/>
            <a:r>
              <a:rPr lang="en-US" sz="2000"/>
              <a:t>Are all the words understood?</a:t>
            </a:r>
          </a:p>
          <a:p>
            <a:pPr marL="800100" lvl="1"/>
            <a:endParaRPr lang="en-US" sz="2000"/>
          </a:p>
          <a:p>
            <a:pPr marL="800100" lvl="1"/>
            <a:r>
              <a:rPr lang="en-US" sz="2000"/>
              <a:t>Are the questions interpreted the same? </a:t>
            </a:r>
          </a:p>
          <a:p>
            <a:pPr marL="800100" lvl="1"/>
            <a:endParaRPr lang="en-US" sz="2000"/>
          </a:p>
          <a:p>
            <a:pPr marL="800100" lvl="1"/>
            <a:r>
              <a:rPr lang="en-US" sz="2000"/>
              <a:t>Are there any questions, which respondents might skip or have difficulty understanding?</a:t>
            </a:r>
          </a:p>
          <a:p>
            <a:pPr marL="800100" lvl="1"/>
            <a:endParaRPr lang="en-US" sz="2000"/>
          </a:p>
          <a:p>
            <a:pPr marL="800100" lvl="1"/>
            <a:r>
              <a:rPr lang="en-US" sz="2000"/>
              <a:t>Are there any specific problems with the survey mode(s) (face-to-face, phone survey, mail survey, and online survey)?</a:t>
            </a:r>
          </a:p>
          <a:p>
            <a:pPr marL="342900" lvl="1"/>
            <a:endParaRPr lang="en-US" sz="2000"/>
          </a:p>
          <a:p>
            <a:pPr marL="342900" lvl="1"/>
            <a:r>
              <a:rPr lang="en-US" sz="2000"/>
              <a:t>e.g. visualization, inconsistency between surveys using different modes in a mix-mode survey</a:t>
            </a:r>
          </a:p>
        </p:txBody>
      </p:sp>
    </p:spTree>
    <p:extLst>
      <p:ext uri="{BB962C8B-B14F-4D97-AF65-F5344CB8AC3E}">
        <p14:creationId xmlns:p14="http://schemas.microsoft.com/office/powerpoint/2010/main" val="35383400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140CB09-0B68-D13C-688B-C2581AA11C69}"/>
              </a:ext>
            </a:extLst>
          </p:cNvPr>
          <p:cNvPicPr>
            <a:picLocks noChangeAspect="1"/>
          </p:cNvPicPr>
          <p:nvPr/>
        </p:nvPicPr>
        <p:blipFill>
          <a:blip r:embed="rId2">
            <a:duotone>
              <a:schemeClr val="bg2">
                <a:shade val="45000"/>
                <a:satMod val="135000"/>
              </a:schemeClr>
              <a:prstClr val="white"/>
            </a:duotone>
          </a:blip>
          <a:srcRect t="10413" b="14587"/>
          <a:stretch/>
        </p:blipFill>
        <p:spPr>
          <a:xfrm>
            <a:off x="20" y="10"/>
            <a:ext cx="12191980" cy="6857990"/>
          </a:xfrm>
          <a:prstGeom prst="rect">
            <a:avLst/>
          </a:prstGeom>
        </p:spPr>
      </p:pic>
      <p:sp>
        <p:nvSpPr>
          <p:cNvPr id="22" name="Rectangle 21">
            <a:extLst>
              <a:ext uri="{FF2B5EF4-FFF2-40B4-BE49-F238E27FC236}">
                <a16:creationId xmlns:a16="http://schemas.microsoft.com/office/drawing/2014/main" id="{B50AB553-2A96-4A92-96F2-93548E09695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gradFill>
            <a:gsLst>
              <a:gs pos="10000">
                <a:schemeClr val="bg2">
                  <a:alpha val="68000"/>
                </a:schemeClr>
              </a:gs>
              <a:gs pos="85000">
                <a:schemeClr val="bg2">
                  <a:alpha val="97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838200" y="365125"/>
            <a:ext cx="10515600" cy="1325563"/>
          </a:xfrm>
        </p:spPr>
        <p:txBody>
          <a:bodyPr>
            <a:normAutofit/>
          </a:bodyPr>
          <a:lstStyle/>
          <a:p>
            <a:r>
              <a:rPr lang="en-US" b="1"/>
              <a:t>2. Distributing the Survey</a:t>
            </a:r>
            <a:endParaRPr lang="en-US" b="1" dirty="0"/>
          </a:p>
        </p:txBody>
      </p:sp>
      <p:graphicFrame>
        <p:nvGraphicFramePr>
          <p:cNvPr id="5" name="Content Placeholder 2">
            <a:extLst>
              <a:ext uri="{FF2B5EF4-FFF2-40B4-BE49-F238E27FC236}">
                <a16:creationId xmlns:a16="http://schemas.microsoft.com/office/drawing/2014/main" id="{E962E1C2-D1C2-D871-F8FB-48F41808F08F}"/>
              </a:ext>
            </a:extLst>
          </p:cNvPr>
          <p:cNvGraphicFramePr>
            <a:graphicFrameLocks noGrp="1"/>
          </p:cNvGraphicFramePr>
          <p:nvPr>
            <p:ph idx="1"/>
            <p:extLst>
              <p:ext uri="{D42A27DB-BD31-4B8C-83A1-F6EECF244321}">
                <p14:modId xmlns:p14="http://schemas.microsoft.com/office/powerpoint/2010/main" val="3712431739"/>
              </p:ext>
            </p:extLst>
          </p:nvPr>
        </p:nvGraphicFramePr>
        <p:xfrm>
          <a:off x="838200" y="1825625"/>
          <a:ext cx="10515600" cy="43513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5394178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2. Distributing the Survey</a:t>
            </a:r>
          </a:p>
        </p:txBody>
      </p:sp>
      <p:sp>
        <p:nvSpPr>
          <p:cNvPr id="3" name="Content Placeholder 2"/>
          <p:cNvSpPr>
            <a:spLocks noGrp="1"/>
          </p:cNvSpPr>
          <p:nvPr>
            <p:ph idx="1"/>
          </p:nvPr>
        </p:nvSpPr>
        <p:spPr>
          <a:xfrm>
            <a:off x="4810259" y="649480"/>
            <a:ext cx="6555347" cy="5546047"/>
          </a:xfrm>
        </p:spPr>
        <p:txBody>
          <a:bodyPr anchor="ctr">
            <a:normAutofit/>
          </a:bodyPr>
          <a:lstStyle/>
          <a:p>
            <a:pPr marL="0" indent="0">
              <a:buNone/>
            </a:pPr>
            <a:r>
              <a:rPr lang="en-US" sz="2000" b="1"/>
              <a:t>Mail Survey: Pre-Notice Letter</a:t>
            </a:r>
          </a:p>
          <a:p>
            <a:endParaRPr lang="en-US" sz="2000"/>
          </a:p>
          <a:p>
            <a:r>
              <a:rPr lang="en-US" sz="2000"/>
              <a:t>Timing: It should be sent approximately a week before the first mailing of the questionnaire is sent out.  </a:t>
            </a:r>
          </a:p>
          <a:p>
            <a:pPr marL="0" indent="0">
              <a:buNone/>
            </a:pPr>
            <a:endParaRPr lang="en-US" sz="2000"/>
          </a:p>
          <a:p>
            <a:r>
              <a:rPr lang="en-US" sz="2000"/>
              <a:t>Its goal is to create interest in the survey and create anticipation of the mailing.  The sections of the letter should be:</a:t>
            </a:r>
          </a:p>
          <a:p>
            <a:pPr>
              <a:buFontTx/>
              <a:buChar char="-"/>
            </a:pPr>
            <a:r>
              <a:rPr lang="en-US" sz="2000"/>
              <a:t>explanations of what will happen</a:t>
            </a:r>
          </a:p>
          <a:p>
            <a:pPr>
              <a:buFontTx/>
              <a:buChar char="-"/>
            </a:pPr>
            <a:r>
              <a:rPr lang="en-US" sz="2000"/>
              <a:t>It’s useful to let your respondents know how you get their mailing addresses</a:t>
            </a:r>
          </a:p>
          <a:p>
            <a:pPr>
              <a:buFontTx/>
              <a:buChar char="-"/>
            </a:pPr>
            <a:r>
              <a:rPr lang="en-US" sz="2000"/>
              <a:t>what the survey is about</a:t>
            </a:r>
          </a:p>
          <a:p>
            <a:pPr>
              <a:buFontTx/>
              <a:buChar char="-"/>
            </a:pPr>
            <a:r>
              <a:rPr lang="en-US" sz="2000"/>
              <a:t>why it is useful</a:t>
            </a:r>
          </a:p>
          <a:p>
            <a:pPr>
              <a:buFontTx/>
              <a:buChar char="-"/>
            </a:pPr>
            <a:r>
              <a:rPr lang="en-US" sz="2000"/>
              <a:t>what steps are taken to protect the respondents identity</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defTabSz="914400">
              <a:spcAft>
                <a:spcPts val="600"/>
              </a:spcAft>
            </a:pPr>
            <a:r>
              <a:rPr lang="en-US" sz="4000" b="1" kern="1200">
                <a:solidFill>
                  <a:srgbClr val="FFFFFF"/>
                </a:solidFill>
                <a:latin typeface="+mj-lt"/>
                <a:ea typeface="+mj-ea"/>
                <a:cs typeface="+mj-cs"/>
              </a:rPr>
              <a:t>2. Distributing the Survey</a:t>
            </a: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a:r>
              <a:rPr lang="en-US" sz="2000" b="1"/>
              <a:t>Mail Survey/Web Survey: First Survey Mailing/Email</a:t>
            </a:r>
          </a:p>
          <a:p>
            <a:endParaRPr lang="en-US" sz="2000"/>
          </a:p>
          <a:p>
            <a:r>
              <a:rPr lang="en-US" sz="2000"/>
              <a:t>The first mailing/email is very crucial because it will generate the largest share of responses.</a:t>
            </a:r>
          </a:p>
          <a:p>
            <a:endParaRPr lang="en-US" sz="2000"/>
          </a:p>
          <a:p>
            <a:r>
              <a:rPr lang="en-US" sz="2000"/>
              <a:t>It should be sent personally by first class mail/individual email (also useful to let the respondents know how you get their emails).</a:t>
            </a:r>
          </a:p>
          <a:p>
            <a:pPr marL="0"/>
            <a:endParaRPr lang="en-US" sz="2000"/>
          </a:p>
          <a:p>
            <a:r>
              <a:rPr lang="en-US" sz="2000"/>
              <a:t>Besides the questionnaire, the most important part of this mailing/email is the cover letter.</a:t>
            </a:r>
          </a:p>
          <a:p>
            <a:pPr lvl="1"/>
            <a:endParaRPr lang="en-US" sz="200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defTabSz="914400">
              <a:spcAft>
                <a:spcPts val="600"/>
              </a:spcAft>
            </a:pPr>
            <a:r>
              <a:rPr lang="en-US" sz="4000" b="1" kern="1200">
                <a:solidFill>
                  <a:srgbClr val="FFFFFF"/>
                </a:solidFill>
                <a:latin typeface="+mj-lt"/>
                <a:ea typeface="+mj-ea"/>
                <a:cs typeface="+mj-cs"/>
              </a:rPr>
              <a:t>2. Distributing the Survey</a:t>
            </a: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a:r>
              <a:rPr lang="en-US" sz="2000" b="1"/>
              <a:t>Mail Survey/Web Survey: First Survey Mailing/Email</a:t>
            </a:r>
          </a:p>
          <a:p>
            <a:endParaRPr lang="en-US" sz="2000"/>
          </a:p>
          <a:p>
            <a:pPr>
              <a:spcBef>
                <a:spcPts val="0"/>
              </a:spcBef>
              <a:spcAft>
                <a:spcPts val="1200"/>
              </a:spcAft>
            </a:pPr>
            <a:r>
              <a:rPr lang="en-US" sz="2000" b="1" dirty="0"/>
              <a:t>Questionnaire</a:t>
            </a:r>
            <a:r>
              <a:rPr lang="en-US" sz="2000" dirty="0"/>
              <a:t>:  If the survey is going to be anonymous you can tell them that once they return the questionnaire the identification information will be removed so that the survey will be anonymous.  </a:t>
            </a:r>
          </a:p>
          <a:p>
            <a:pPr>
              <a:spcBef>
                <a:spcPts val="0"/>
              </a:spcBef>
              <a:spcAft>
                <a:spcPts val="1200"/>
              </a:spcAft>
            </a:pPr>
            <a:r>
              <a:rPr lang="en-US" sz="2000" b="1" dirty="0"/>
              <a:t>Incentive</a:t>
            </a:r>
            <a:r>
              <a:rPr lang="en-US" sz="2000" dirty="0"/>
              <a:t>: </a:t>
            </a:r>
            <a:r>
              <a:rPr lang="en-US" sz="2000"/>
              <a:t>Dillman</a:t>
            </a:r>
            <a:r>
              <a:rPr lang="en-US" sz="2000" dirty="0"/>
              <a:t> is a big believer that a small financial incentive, such as $5-$10 (or gift cards), can make a big difference to response rates. </a:t>
            </a:r>
          </a:p>
          <a:p>
            <a:pPr>
              <a:spcBef>
                <a:spcPts val="0"/>
              </a:spcBef>
              <a:spcAft>
                <a:spcPts val="1200"/>
              </a:spcAft>
            </a:pPr>
            <a:r>
              <a:rPr lang="en-US" sz="2000" b="1" dirty="0"/>
              <a:t>Return envelop</a:t>
            </a:r>
            <a:r>
              <a:rPr lang="en-US" sz="2000" dirty="0"/>
              <a:t>: The return envelop should ideally include real stamps to create another social obligation for respondents.</a:t>
            </a:r>
          </a:p>
          <a:p>
            <a:pPr marL="0">
              <a:spcBef>
                <a:spcPts val="0"/>
              </a:spcBef>
              <a:spcAft>
                <a:spcPts val="1200"/>
              </a:spcAft>
            </a:pPr>
            <a:endParaRPr lang="en-US" sz="2000" b="1"/>
          </a:p>
          <a:p>
            <a:pPr marL="0">
              <a:spcBef>
                <a:spcPts val="0"/>
              </a:spcBef>
              <a:spcAft>
                <a:spcPts val="1200"/>
              </a:spcAft>
            </a:pPr>
            <a:r>
              <a:rPr lang="en-US" sz="2000" b="1"/>
              <a:t>Web survey: </a:t>
            </a:r>
            <a:r>
              <a:rPr lang="en-US" sz="2000"/>
              <a:t>cover letter in the email text + survey link</a:t>
            </a:r>
          </a:p>
          <a:p>
            <a:pPr>
              <a:spcBef>
                <a:spcPts val="0"/>
              </a:spcBef>
              <a:spcAft>
                <a:spcPts val="1200"/>
              </a:spcAft>
            </a:pPr>
            <a:endParaRPr lang="en-US" sz="2000" dirty="0"/>
          </a:p>
        </p:txBody>
      </p:sp>
    </p:spTree>
    <p:extLst>
      <p:ext uri="{BB962C8B-B14F-4D97-AF65-F5344CB8AC3E}">
        <p14:creationId xmlns:p14="http://schemas.microsoft.com/office/powerpoint/2010/main" val="25901978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1" name="Rectangle 10">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Freeform: Shape 18">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1" name="Rectangle 20">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1"/>
          <p:cNvSpPr txBox="1">
            <a:spLocks/>
          </p:cNvSpPr>
          <p:nvPr/>
        </p:nvSpPr>
        <p:spPr>
          <a:xfrm>
            <a:off x="466722" y="586855"/>
            <a:ext cx="3201366" cy="3387497"/>
          </a:xfrm>
          <a:prstGeom prst="rect">
            <a:avLst/>
          </a:prstGeom>
        </p:spPr>
        <p:txBody>
          <a:bodyPr vert="horz" lIns="91440" tIns="45720" rIns="91440" bIns="45720" rtlCol="0" anchor="b">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pPr algn="r" defTabSz="914400">
              <a:spcAft>
                <a:spcPts val="600"/>
              </a:spcAft>
            </a:pPr>
            <a:r>
              <a:rPr lang="en-US" sz="4000" b="1" kern="1200">
                <a:solidFill>
                  <a:srgbClr val="FFFFFF"/>
                </a:solidFill>
                <a:latin typeface="+mj-lt"/>
                <a:ea typeface="+mj-ea"/>
                <a:cs typeface="+mj-cs"/>
              </a:rPr>
              <a:t>2. Distributing the Survey</a:t>
            </a:r>
          </a:p>
        </p:txBody>
      </p:sp>
      <p:sp>
        <p:nvSpPr>
          <p:cNvPr id="3" name="Content Placeholder 2"/>
          <p:cNvSpPr>
            <a:spLocks noGrp="1"/>
          </p:cNvSpPr>
          <p:nvPr>
            <p:ph idx="1"/>
          </p:nvPr>
        </p:nvSpPr>
        <p:spPr>
          <a:xfrm>
            <a:off x="4810259" y="649480"/>
            <a:ext cx="6555347" cy="5546047"/>
          </a:xfrm>
        </p:spPr>
        <p:txBody>
          <a:bodyPr vert="horz" lIns="91440" tIns="45720" rIns="91440" bIns="45720" rtlCol="0" anchor="ctr">
            <a:normAutofit/>
          </a:bodyPr>
          <a:lstStyle/>
          <a:p>
            <a:pPr marL="0"/>
            <a:r>
              <a:rPr lang="en-US" sz="2000" b="1"/>
              <a:t>Mail Survey/Web Survey: First Survey Mailing/Email</a:t>
            </a:r>
          </a:p>
          <a:p>
            <a:r>
              <a:rPr lang="en-US" sz="2000" b="1"/>
              <a:t>Cover letter </a:t>
            </a:r>
            <a:r>
              <a:rPr lang="en-US" sz="2000"/>
              <a:t>is crucially important in communicating the purpose and importance of survey.  The letter should be personalized with date at top, name and address of person being sent to, and actual signature.</a:t>
            </a:r>
          </a:p>
          <a:p>
            <a:pPr marL="0"/>
            <a:endParaRPr lang="en-US" sz="2000"/>
          </a:p>
          <a:p>
            <a:r>
              <a:rPr lang="en-US" sz="2000" b="1"/>
              <a:t>The content of the letter should include:</a:t>
            </a:r>
          </a:p>
          <a:p>
            <a:r>
              <a:rPr lang="en-US" sz="2000"/>
              <a:t>The request: what are you asking the person to do </a:t>
            </a:r>
            <a:r>
              <a:rPr lang="en-US" sz="2000" b="1"/>
              <a:t>(Estimated time to complete the survey)</a:t>
            </a:r>
          </a:p>
          <a:p>
            <a:r>
              <a:rPr lang="en-US" sz="2000"/>
              <a:t>Why they were selected</a:t>
            </a:r>
          </a:p>
          <a:p>
            <a:r>
              <a:rPr lang="en-US" sz="2000"/>
              <a:t>Why the survey is important</a:t>
            </a:r>
          </a:p>
          <a:p>
            <a:r>
              <a:rPr lang="en-US" sz="2000"/>
              <a:t>How will confidentiality be handled</a:t>
            </a:r>
          </a:p>
          <a:p>
            <a:r>
              <a:rPr lang="en-US" sz="2000"/>
              <a:t>If an incentive is provided, inform them of this</a:t>
            </a:r>
          </a:p>
          <a:p>
            <a:r>
              <a:rPr lang="en-US" sz="2000"/>
              <a:t>Contact information if they have questions</a:t>
            </a:r>
          </a:p>
          <a:p>
            <a:r>
              <a:rPr lang="en-US" sz="2000"/>
              <a:t>Final thank you</a:t>
            </a:r>
          </a:p>
          <a:p>
            <a:pPr marL="0"/>
            <a:endParaRPr lang="en-US" sz="2000" b="1"/>
          </a:p>
          <a:p>
            <a:endParaRPr lang="en-US" sz="2000"/>
          </a:p>
          <a:p>
            <a:pPr>
              <a:spcBef>
                <a:spcPts val="0"/>
              </a:spcBef>
              <a:spcAft>
                <a:spcPts val="1200"/>
              </a:spcAft>
            </a:pPr>
            <a:endParaRPr lang="en-US" sz="2000" dirty="0"/>
          </a:p>
        </p:txBody>
      </p:sp>
    </p:spTree>
    <p:extLst>
      <p:ext uri="{BB962C8B-B14F-4D97-AF65-F5344CB8AC3E}">
        <p14:creationId xmlns:p14="http://schemas.microsoft.com/office/powerpoint/2010/main" val="807403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1" name="Rectangle 10">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DE81106-D269-4C97-8638-39E9E149D307}"/>
              </a:ext>
            </a:extLst>
          </p:cNvPr>
          <p:cNvSpPr>
            <a:spLocks noGrp="1"/>
          </p:cNvSpPr>
          <p:nvPr>
            <p:ph type="title"/>
          </p:nvPr>
        </p:nvSpPr>
        <p:spPr>
          <a:xfrm>
            <a:off x="761803" y="350196"/>
            <a:ext cx="4646904" cy="1624520"/>
          </a:xfrm>
        </p:spPr>
        <p:txBody>
          <a:bodyPr anchor="ctr">
            <a:normAutofit/>
          </a:bodyPr>
          <a:lstStyle/>
          <a:p>
            <a:r>
              <a:rPr lang="en-US" sz="4000" dirty="0"/>
              <a:t>Finding existing data</a:t>
            </a:r>
          </a:p>
        </p:txBody>
      </p:sp>
      <p:sp>
        <p:nvSpPr>
          <p:cNvPr id="3" name="Content Placeholder 2">
            <a:extLst>
              <a:ext uri="{FF2B5EF4-FFF2-40B4-BE49-F238E27FC236}">
                <a16:creationId xmlns:a16="http://schemas.microsoft.com/office/drawing/2014/main" id="{7E8709E7-BCE6-4F26-B65C-5C2FBC35A6D6}"/>
              </a:ext>
            </a:extLst>
          </p:cNvPr>
          <p:cNvSpPr>
            <a:spLocks noGrp="1"/>
          </p:cNvSpPr>
          <p:nvPr>
            <p:ph idx="1"/>
          </p:nvPr>
        </p:nvSpPr>
        <p:spPr>
          <a:xfrm>
            <a:off x="761802" y="2743200"/>
            <a:ext cx="4646905" cy="3613149"/>
          </a:xfrm>
        </p:spPr>
        <p:txBody>
          <a:bodyPr anchor="ctr">
            <a:normAutofit/>
          </a:bodyPr>
          <a:lstStyle/>
          <a:p>
            <a:r>
              <a:rPr lang="en-US" sz="2000">
                <a:hlinkClick r:id="rId2"/>
              </a:rPr>
              <a:t>https://sebastiantellotrillo.com/acb94b9f169941fbac268737482378f7</a:t>
            </a:r>
            <a:r>
              <a:rPr lang="en-US" sz="2000"/>
              <a:t> </a:t>
            </a:r>
          </a:p>
          <a:p>
            <a:pPr lvl="2"/>
            <a:endParaRPr lang="en-US"/>
          </a:p>
          <a:p>
            <a:r>
              <a:rPr lang="en-US" sz="2000"/>
              <a:t>Go to the link for ICPSR &amp; use your search terms to find a data source you could hypothetically use for your project. </a:t>
            </a:r>
          </a:p>
        </p:txBody>
      </p:sp>
      <p:pic>
        <p:nvPicPr>
          <p:cNvPr id="5" name="Picture 4" descr="Computer script on a screen">
            <a:extLst>
              <a:ext uri="{FF2B5EF4-FFF2-40B4-BE49-F238E27FC236}">
                <a16:creationId xmlns:a16="http://schemas.microsoft.com/office/drawing/2014/main" id="{2EEF3F4A-DC52-EBD9-B9C6-861F016C5A9C}"/>
              </a:ext>
            </a:extLst>
          </p:cNvPr>
          <p:cNvPicPr>
            <a:picLocks noChangeAspect="1"/>
          </p:cNvPicPr>
          <p:nvPr/>
        </p:nvPicPr>
        <p:blipFill>
          <a:blip r:embed="rId3"/>
          <a:srcRect l="414" r="40186" b="-2"/>
          <a:stretch/>
        </p:blipFill>
        <p:spPr>
          <a:xfrm>
            <a:off x="6096000" y="1"/>
            <a:ext cx="6102825" cy="6858000"/>
          </a:xfrm>
          <a:prstGeom prst="rect">
            <a:avLst/>
          </a:prstGeom>
        </p:spPr>
      </p:pic>
    </p:spTree>
    <p:extLst>
      <p:ext uri="{BB962C8B-B14F-4D97-AF65-F5344CB8AC3E}">
        <p14:creationId xmlns:p14="http://schemas.microsoft.com/office/powerpoint/2010/main" val="12023203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762000"/>
            <a:ext cx="7266028" cy="5257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Rectangle 9">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0" name="Rectangle 19">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66722" y="586855"/>
            <a:ext cx="3201366" cy="3387497"/>
          </a:xfrm>
        </p:spPr>
        <p:txBody>
          <a:bodyPr anchor="b">
            <a:normAutofit/>
          </a:bodyPr>
          <a:lstStyle/>
          <a:p>
            <a:pPr algn="r"/>
            <a:r>
              <a:rPr lang="en-US" sz="4000" b="1">
                <a:solidFill>
                  <a:srgbClr val="FFFFFF"/>
                </a:solidFill>
              </a:rPr>
              <a:t>3. Follow-up: Final Mailing/Email Reminder</a:t>
            </a:r>
          </a:p>
        </p:txBody>
      </p:sp>
      <p:sp>
        <p:nvSpPr>
          <p:cNvPr id="3" name="Content Placeholder 2"/>
          <p:cNvSpPr>
            <a:spLocks noGrp="1"/>
          </p:cNvSpPr>
          <p:nvPr>
            <p:ph idx="1"/>
          </p:nvPr>
        </p:nvSpPr>
        <p:spPr>
          <a:xfrm>
            <a:off x="4810259" y="649480"/>
            <a:ext cx="6555347" cy="5546047"/>
          </a:xfrm>
        </p:spPr>
        <p:txBody>
          <a:bodyPr anchor="ctr">
            <a:normAutofit/>
          </a:bodyPr>
          <a:lstStyle/>
          <a:p>
            <a:pPr marL="0" indent="0">
              <a:spcAft>
                <a:spcPts val="600"/>
              </a:spcAft>
              <a:buNone/>
            </a:pPr>
            <a:endParaRPr lang="en-US" sz="2000"/>
          </a:p>
          <a:p>
            <a:pPr>
              <a:spcAft>
                <a:spcPts val="600"/>
              </a:spcAft>
            </a:pPr>
            <a:r>
              <a:rPr lang="en-US" sz="2000"/>
              <a:t>It can be sent out in 6-8 weeks after the first survey mailing/email. The mailing/email should include all the same elements except the incentive</a:t>
            </a:r>
            <a:r>
              <a:rPr lang="en-US" sz="2000" b="1"/>
              <a:t>. You want to show the survey ending date.</a:t>
            </a:r>
          </a:p>
          <a:p>
            <a:pPr>
              <a:spcAft>
                <a:spcPts val="600"/>
              </a:spcAft>
            </a:pPr>
            <a:endParaRPr lang="en-US" sz="2000"/>
          </a:p>
          <a:p>
            <a:pPr>
              <a:spcAft>
                <a:spcPts val="600"/>
              </a:spcAft>
            </a:pPr>
            <a:r>
              <a:rPr lang="en-US" sz="2000"/>
              <a:t>You can also try to have their peers email them about the survey</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3"/>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590800" y="304800"/>
            <a:ext cx="6858000" cy="9009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3" name="Straight Connector 2"/>
          <p:cNvCxnSpPr/>
          <p:nvPr/>
        </p:nvCxnSpPr>
        <p:spPr>
          <a:xfrm>
            <a:off x="3581400" y="2590800"/>
            <a:ext cx="56388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3352800" y="3200400"/>
            <a:ext cx="3200400" cy="0"/>
          </a:xfrm>
          <a:prstGeom prst="line">
            <a:avLst/>
          </a:prstGeom>
          <a:ln w="28575">
            <a:solidFill>
              <a:schemeClr val="accent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362201" y="990601"/>
            <a:ext cx="7664581" cy="5333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itle 1"/>
          <p:cNvSpPr>
            <a:spLocks noGrp="1"/>
          </p:cNvSpPr>
          <p:nvPr>
            <p:ph type="title"/>
          </p:nvPr>
        </p:nvSpPr>
        <p:spPr>
          <a:xfrm>
            <a:off x="2133600" y="5255"/>
            <a:ext cx="7714488" cy="1143000"/>
          </a:xfrm>
        </p:spPr>
        <p:txBody>
          <a:bodyPr>
            <a:noAutofit/>
          </a:bodyPr>
          <a:lstStyle/>
          <a:p>
            <a:r>
              <a:rPr lang="en-US" sz="3200" b="1" dirty="0"/>
              <a:t>Example: Email Reminder for Online Survey</a:t>
            </a:r>
          </a:p>
        </p:txBody>
      </p:sp>
    </p:spTree>
    <p:extLst>
      <p:ext uri="{BB962C8B-B14F-4D97-AF65-F5344CB8AC3E}">
        <p14:creationId xmlns:p14="http://schemas.microsoft.com/office/powerpoint/2010/main" val="14912882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66CD2B14-1554-1C5F-0973-21420DC27290}"/>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Other Existing Sources</a:t>
            </a:r>
          </a:p>
        </p:txBody>
      </p:sp>
      <p:graphicFrame>
        <p:nvGraphicFramePr>
          <p:cNvPr id="5" name="Content Placeholder 2">
            <a:extLst>
              <a:ext uri="{FF2B5EF4-FFF2-40B4-BE49-F238E27FC236}">
                <a16:creationId xmlns:a16="http://schemas.microsoft.com/office/drawing/2014/main" id="{EF97A25B-C481-8620-7AAC-38B1587DC33A}"/>
              </a:ext>
            </a:extLst>
          </p:cNvPr>
          <p:cNvGraphicFramePr>
            <a:graphicFrameLocks noGrp="1"/>
          </p:cNvGraphicFramePr>
          <p:nvPr>
            <p:ph idx="1"/>
            <p:extLst>
              <p:ext uri="{D42A27DB-BD31-4B8C-83A1-F6EECF244321}">
                <p14:modId xmlns:p14="http://schemas.microsoft.com/office/powerpoint/2010/main" val="4232850596"/>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7209274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4C608BEB-860E-4094-8511-78603564A75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59050" cy="6858000"/>
          </a:xfrm>
          <a:prstGeom prst="rect">
            <a:avLst/>
          </a:prstGeom>
          <a:solidFill>
            <a:srgbClr val="40404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A3AB24BB-56C5-4792-8B74-DD027C557B39}"/>
              </a:ext>
            </a:extLst>
          </p:cNvPr>
          <p:cNvSpPr>
            <a:spLocks noGrp="1"/>
          </p:cNvSpPr>
          <p:nvPr>
            <p:ph type="title"/>
          </p:nvPr>
        </p:nvSpPr>
        <p:spPr>
          <a:xfrm>
            <a:off x="838200" y="1412488"/>
            <a:ext cx="2899189" cy="4363844"/>
          </a:xfrm>
        </p:spPr>
        <p:txBody>
          <a:bodyPr vert="horz" lIns="91440" tIns="45720" rIns="91440" bIns="45720" rtlCol="0" anchor="t">
            <a:normAutofit/>
          </a:bodyPr>
          <a:lstStyle/>
          <a:p>
            <a:r>
              <a:rPr lang="en-US" sz="4000" kern="1200">
                <a:solidFill>
                  <a:srgbClr val="FFFFFF"/>
                </a:solidFill>
                <a:latin typeface="+mj-lt"/>
                <a:ea typeface="+mj-ea"/>
                <a:cs typeface="+mj-cs"/>
              </a:rPr>
              <a:t>Types &amp; Purposes of Surveys</a:t>
            </a:r>
          </a:p>
        </p:txBody>
      </p:sp>
      <p:sp>
        <p:nvSpPr>
          <p:cNvPr id="3" name="Content Placeholder 2">
            <a:extLst>
              <a:ext uri="{FF2B5EF4-FFF2-40B4-BE49-F238E27FC236}">
                <a16:creationId xmlns:a16="http://schemas.microsoft.com/office/drawing/2014/main" id="{2B92960E-2AC1-403B-8666-972A0795F0FA}"/>
              </a:ext>
            </a:extLst>
          </p:cNvPr>
          <p:cNvSpPr>
            <a:spLocks noGrp="1"/>
          </p:cNvSpPr>
          <p:nvPr>
            <p:ph idx="1"/>
          </p:nvPr>
        </p:nvSpPr>
        <p:spPr>
          <a:xfrm>
            <a:off x="4380855" y="1412489"/>
            <a:ext cx="3427283" cy="4363844"/>
          </a:xfrm>
        </p:spPr>
        <p:txBody>
          <a:bodyPr vert="horz" lIns="91440" tIns="45720" rIns="91440" bIns="45720" rtlCol="0">
            <a:normAutofit/>
          </a:bodyPr>
          <a:lstStyle/>
          <a:p>
            <a:pPr marL="519430">
              <a:spcBef>
                <a:spcPts val="100"/>
              </a:spcBef>
              <a:tabLst>
                <a:tab pos="519430" algn="l"/>
              </a:tabLst>
            </a:pPr>
            <a:r>
              <a:rPr lang="en-US" sz="2000" b="1" spc="-5"/>
              <a:t>Research</a:t>
            </a:r>
            <a:r>
              <a:rPr lang="en-US" sz="2000" b="1" spc="-40"/>
              <a:t> </a:t>
            </a:r>
            <a:r>
              <a:rPr lang="en-US" sz="2000" b="1" spc="-10"/>
              <a:t>types</a:t>
            </a:r>
            <a:endParaRPr lang="en-US" sz="2000"/>
          </a:p>
          <a:p>
            <a:pPr marL="864869" lvl="1">
              <a:spcBef>
                <a:spcPts val="120"/>
              </a:spcBef>
              <a:tabLst>
                <a:tab pos="864869" algn="l"/>
              </a:tabLst>
            </a:pPr>
            <a:r>
              <a:rPr lang="en-US" sz="2000" spc="-5"/>
              <a:t>Experimental</a:t>
            </a:r>
            <a:endParaRPr lang="en-US" sz="2000"/>
          </a:p>
          <a:p>
            <a:pPr marL="864869" lvl="1">
              <a:spcBef>
                <a:spcPts val="100"/>
              </a:spcBef>
              <a:tabLst>
                <a:tab pos="864869" algn="l"/>
              </a:tabLst>
            </a:pPr>
            <a:r>
              <a:rPr lang="en-US" sz="2000" spc="-5"/>
              <a:t>Quasi-experimental</a:t>
            </a:r>
            <a:endParaRPr lang="en-US" sz="2000"/>
          </a:p>
          <a:p>
            <a:pPr marL="864869" lvl="1">
              <a:spcBef>
                <a:spcPts val="100"/>
              </a:spcBef>
              <a:tabLst>
                <a:tab pos="864869" algn="l"/>
              </a:tabLst>
            </a:pPr>
            <a:r>
              <a:rPr lang="en-US" sz="2000" spc="-5"/>
              <a:t>Non-experimental</a:t>
            </a:r>
            <a:endParaRPr lang="en-US" sz="2000"/>
          </a:p>
          <a:p>
            <a:pPr marL="519430">
              <a:spcBef>
                <a:spcPts val="690"/>
              </a:spcBef>
              <a:tabLst>
                <a:tab pos="519430" algn="l"/>
              </a:tabLst>
            </a:pPr>
            <a:r>
              <a:rPr lang="en-US" sz="2000" b="1" spc="-5"/>
              <a:t>Purposes</a:t>
            </a:r>
            <a:endParaRPr lang="en-US" sz="2000"/>
          </a:p>
          <a:p>
            <a:pPr marL="864869" lvl="1">
              <a:spcBef>
                <a:spcPts val="120"/>
              </a:spcBef>
              <a:tabLst>
                <a:tab pos="864869" algn="l"/>
              </a:tabLst>
            </a:pPr>
            <a:r>
              <a:rPr lang="en-US" sz="2000" b="1" spc="-5"/>
              <a:t>Information</a:t>
            </a:r>
            <a:r>
              <a:rPr lang="en-US" sz="2000" b="1" spc="-45"/>
              <a:t> </a:t>
            </a:r>
            <a:r>
              <a:rPr lang="en-US" sz="2000" b="1" spc="-5"/>
              <a:t>gathering</a:t>
            </a:r>
            <a:r>
              <a:rPr lang="en-US" sz="2000" b="1" spc="-50"/>
              <a:t> </a:t>
            </a:r>
            <a:endParaRPr lang="en-US" sz="2000"/>
          </a:p>
          <a:p>
            <a:pPr marL="1322070" lvl="2">
              <a:spcBef>
                <a:spcPts val="110"/>
              </a:spcBef>
              <a:tabLst>
                <a:tab pos="1322070" algn="l"/>
              </a:tabLst>
            </a:pPr>
            <a:r>
              <a:rPr lang="en-US" spc="-5"/>
              <a:t>Exploratory</a:t>
            </a:r>
            <a:r>
              <a:rPr lang="en-US"/>
              <a:t>/</a:t>
            </a:r>
            <a:r>
              <a:rPr lang="en-US" spc="-5"/>
              <a:t>Descriptive</a:t>
            </a:r>
            <a:endParaRPr lang="en-US"/>
          </a:p>
          <a:p>
            <a:pPr marL="864869" lvl="1">
              <a:spcBef>
                <a:spcPts val="100"/>
              </a:spcBef>
              <a:tabLst>
                <a:tab pos="864869" algn="l"/>
              </a:tabLst>
            </a:pPr>
            <a:r>
              <a:rPr lang="en-US" sz="2000" b="1" spc="-10"/>
              <a:t>Theory</a:t>
            </a:r>
            <a:r>
              <a:rPr lang="en-US" sz="2000" b="1" spc="-60"/>
              <a:t> </a:t>
            </a:r>
            <a:r>
              <a:rPr lang="en-US" sz="2000" b="1" spc="-5"/>
              <a:t>testing</a:t>
            </a:r>
            <a:r>
              <a:rPr lang="en-US" sz="2000" b="1" spc="-30"/>
              <a:t> </a:t>
            </a:r>
            <a:endParaRPr lang="en-US" sz="2000"/>
          </a:p>
          <a:p>
            <a:pPr marL="1322070" lvl="2">
              <a:spcBef>
                <a:spcPts val="100"/>
              </a:spcBef>
              <a:tabLst>
                <a:tab pos="1322070" algn="l"/>
              </a:tabLst>
            </a:pPr>
            <a:r>
              <a:rPr lang="en-US" spc="-5"/>
              <a:t>Explanatory</a:t>
            </a:r>
            <a:r>
              <a:rPr lang="en-US"/>
              <a:t>/</a:t>
            </a:r>
            <a:r>
              <a:rPr lang="en-US" spc="-5"/>
              <a:t>Predictive</a:t>
            </a:r>
            <a:endParaRPr lang="en-US"/>
          </a:p>
        </p:txBody>
      </p:sp>
      <p:cxnSp>
        <p:nvCxnSpPr>
          <p:cNvPr id="18" name="Straight Connector 17">
            <a:extLst>
              <a:ext uri="{FF2B5EF4-FFF2-40B4-BE49-F238E27FC236}">
                <a16:creationId xmlns:a16="http://schemas.microsoft.com/office/drawing/2014/main" id="{1F16A8D4-FE87-4604-88B2-394B5D1EB43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8129871" y="1412488"/>
            <a:ext cx="0" cy="3657600"/>
          </a:xfrm>
          <a:prstGeom prst="line">
            <a:avLst/>
          </a:prstGeom>
          <a:ln w="1270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TextBox 10">
            <a:extLst>
              <a:ext uri="{FF2B5EF4-FFF2-40B4-BE49-F238E27FC236}">
                <a16:creationId xmlns:a16="http://schemas.microsoft.com/office/drawing/2014/main" id="{EB1BA25F-7424-41B2-B9B5-5E902D8C6FF1}"/>
              </a:ext>
            </a:extLst>
          </p:cNvPr>
          <p:cNvSpPr txBox="1"/>
          <p:nvPr/>
        </p:nvSpPr>
        <p:spPr>
          <a:xfrm>
            <a:off x="8451604" y="1412489"/>
            <a:ext cx="3197701" cy="4363844"/>
          </a:xfrm>
          <a:prstGeom prst="rect">
            <a:avLst/>
          </a:prstGeom>
        </p:spPr>
        <p:txBody>
          <a:bodyPr vert="horz" lIns="91440" tIns="45720" rIns="91440" bIns="45720" rtlCol="0">
            <a:normAutofit/>
          </a:bodyPr>
          <a:lstStyle/>
          <a:p>
            <a:pPr indent="-228600">
              <a:lnSpc>
                <a:spcPct val="90000"/>
              </a:lnSpc>
              <a:spcAft>
                <a:spcPts val="600"/>
              </a:spcAft>
              <a:buFont typeface="Arial" panose="020B0604020202020204" pitchFamily="34" charset="0"/>
              <a:buChar char="•"/>
            </a:pPr>
            <a:r>
              <a:rPr lang="en-US" sz="2000"/>
              <a:t>Should only use descriptive survey if no ability to estimate causal effects in quantitative design</a:t>
            </a:r>
          </a:p>
        </p:txBody>
      </p:sp>
    </p:spTree>
    <p:extLst>
      <p:ext uri="{BB962C8B-B14F-4D97-AF65-F5344CB8AC3E}">
        <p14:creationId xmlns:p14="http://schemas.microsoft.com/office/powerpoint/2010/main" val="26605212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256B2C21-A230-48C0-8DF1-C46611373C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3847E18C-932D-4C95-AABA-FEC7C9499AD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3150CB11-0C61-439E-910F-5787759E72A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Freeform: Shape 16">
            <a:extLst>
              <a:ext uri="{FF2B5EF4-FFF2-40B4-BE49-F238E27FC236}">
                <a16:creationId xmlns:a16="http://schemas.microsoft.com/office/drawing/2014/main" id="{43F8A58B-5155-44CE-A5FF-7647B47D0A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Rectangle 18">
            <a:extLst>
              <a:ext uri="{FF2B5EF4-FFF2-40B4-BE49-F238E27FC236}">
                <a16:creationId xmlns:a16="http://schemas.microsoft.com/office/drawing/2014/main" id="{443F2ACA-E6D6-4028-82DD-F03C262D5D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5" y="1410079"/>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7B3AD29-2BDC-434C-8285-9A9C44FD39FA}"/>
              </a:ext>
            </a:extLst>
          </p:cNvPr>
          <p:cNvSpPr>
            <a:spLocks noGrp="1"/>
          </p:cNvSpPr>
          <p:nvPr>
            <p:ph type="title"/>
          </p:nvPr>
        </p:nvSpPr>
        <p:spPr>
          <a:xfrm>
            <a:off x="586478" y="1683756"/>
            <a:ext cx="3115265" cy="2396359"/>
          </a:xfrm>
        </p:spPr>
        <p:txBody>
          <a:bodyPr anchor="b">
            <a:normAutofit/>
          </a:bodyPr>
          <a:lstStyle/>
          <a:p>
            <a:pPr algn="r"/>
            <a:r>
              <a:rPr lang="en-US" sz="4000">
                <a:solidFill>
                  <a:srgbClr val="FFFFFF"/>
                </a:solidFill>
              </a:rPr>
              <a:t>What do you need for your paper?</a:t>
            </a:r>
          </a:p>
        </p:txBody>
      </p:sp>
      <p:graphicFrame>
        <p:nvGraphicFramePr>
          <p:cNvPr id="5" name="Content Placeholder 2">
            <a:extLst>
              <a:ext uri="{FF2B5EF4-FFF2-40B4-BE49-F238E27FC236}">
                <a16:creationId xmlns:a16="http://schemas.microsoft.com/office/drawing/2014/main" id="{A6C5F1E1-DF9A-6596-2E80-3B3D69050446}"/>
              </a:ext>
            </a:extLst>
          </p:cNvPr>
          <p:cNvGraphicFramePr>
            <a:graphicFrameLocks noGrp="1"/>
          </p:cNvGraphicFramePr>
          <p:nvPr>
            <p:ph idx="1"/>
            <p:extLst>
              <p:ext uri="{D42A27DB-BD31-4B8C-83A1-F6EECF244321}">
                <p14:modId xmlns:p14="http://schemas.microsoft.com/office/powerpoint/2010/main" val="2110641166"/>
              </p:ext>
            </p:extLst>
          </p:nvPr>
        </p:nvGraphicFramePr>
        <p:xfrm>
          <a:off x="4905052" y="750440"/>
          <a:ext cx="6666833" cy="54539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5470267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343" name="Rectangle 14342">
            <a:extLst>
              <a:ext uri="{FF2B5EF4-FFF2-40B4-BE49-F238E27FC236}">
                <a16:creationId xmlns:a16="http://schemas.microsoft.com/office/drawing/2014/main" id="{09588DA8-065E-4F6F-8EFD-43104AB2E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345" name="Rectangle 14344">
            <a:extLst>
              <a:ext uri="{FF2B5EF4-FFF2-40B4-BE49-F238E27FC236}">
                <a16:creationId xmlns:a16="http://schemas.microsoft.com/office/drawing/2014/main" id="{C4285719-470E-454C-AF62-8323075F1F5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7" name="Rectangle 14346">
            <a:extLst>
              <a:ext uri="{FF2B5EF4-FFF2-40B4-BE49-F238E27FC236}">
                <a16:creationId xmlns:a16="http://schemas.microsoft.com/office/drawing/2014/main" id="{CD9FE4EF-C4D8-49A0-B2FF-81D8DB7D8A2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4" y="1410082"/>
            <a:ext cx="6858000" cy="4037836"/>
          </a:xfrm>
          <a:prstGeom prst="rect">
            <a:avLst/>
          </a:prstGeom>
          <a:gradFill>
            <a:gsLst>
              <a:gs pos="8000">
                <a:srgbClr val="000000"/>
              </a:gs>
              <a:gs pos="100000">
                <a:schemeClr val="accent1">
                  <a:lumMod val="75000"/>
                </a:scheme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49" name="Rectangle 14348">
            <a:extLst>
              <a:ext uri="{FF2B5EF4-FFF2-40B4-BE49-F238E27FC236}">
                <a16:creationId xmlns:a16="http://schemas.microsoft.com/office/drawing/2014/main" id="{4300840D-0A0B-4512-BACA-B439D5B9C5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85" y="1420219"/>
            <a:ext cx="6857999" cy="4037839"/>
          </a:xfrm>
          <a:prstGeom prst="rect">
            <a:avLst/>
          </a:prstGeom>
          <a:gradFill>
            <a:gsLst>
              <a:gs pos="0">
                <a:srgbClr val="000000">
                  <a:alpha val="0"/>
                </a:srgbClr>
              </a:gs>
              <a:gs pos="99000">
                <a:schemeClr val="accent1">
                  <a:alpha val="46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51" name="Rectangle 14350">
            <a:extLst>
              <a:ext uri="{FF2B5EF4-FFF2-40B4-BE49-F238E27FC236}">
                <a16:creationId xmlns:a16="http://schemas.microsoft.com/office/drawing/2014/main" id="{D2B78728-A580-49A7-84F9-6EF6F583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767923" y="3588085"/>
            <a:ext cx="2501979" cy="4037841"/>
          </a:xfrm>
          <a:prstGeom prst="rect">
            <a:avLst/>
          </a:prstGeom>
          <a:gradFill>
            <a:gsLst>
              <a:gs pos="2000">
                <a:schemeClr val="accent1">
                  <a:alpha val="29000"/>
                </a:schemeClr>
              </a:gs>
              <a:gs pos="100000">
                <a:srgbClr val="000000">
                  <a:alpha val="30000"/>
                </a:srgbClr>
              </a:gs>
            </a:gsLst>
            <a:lin ang="7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353" name="Freeform: Shape 14352">
            <a:extLst>
              <a:ext uri="{FF2B5EF4-FFF2-40B4-BE49-F238E27FC236}">
                <a16:creationId xmlns:a16="http://schemas.microsoft.com/office/drawing/2014/main" id="{38FAA1A1-D861-433F-88FA-1E9D6FD31D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0635413">
            <a:off x="-501737" y="969718"/>
            <a:ext cx="3900357" cy="4178958"/>
          </a:xfrm>
          <a:custGeom>
            <a:avLst/>
            <a:gdLst>
              <a:gd name="connsiteX0" fmla="*/ 2432225 w 3900357"/>
              <a:gd name="connsiteY0" fmla="*/ 93939 h 4178958"/>
              <a:gd name="connsiteX1" fmla="*/ 3900357 w 3900357"/>
              <a:gd name="connsiteY1" fmla="*/ 2089479 h 4178958"/>
              <a:gd name="connsiteX2" fmla="*/ 1810878 w 3900357"/>
              <a:gd name="connsiteY2" fmla="*/ 4178958 h 4178958"/>
              <a:gd name="connsiteX3" fmla="*/ 78249 w 3900357"/>
              <a:gd name="connsiteY3" fmla="*/ 3257727 h 4178958"/>
              <a:gd name="connsiteX4" fmla="*/ 0 w 3900357"/>
              <a:gd name="connsiteY4" fmla="*/ 3128923 h 4178958"/>
              <a:gd name="connsiteX5" fmla="*/ 831324 w 3900357"/>
              <a:gd name="connsiteY5" fmla="*/ 244281 h 4178958"/>
              <a:gd name="connsiteX6" fmla="*/ 997559 w 3900357"/>
              <a:gd name="connsiteY6" fmla="*/ 164202 h 4178958"/>
              <a:gd name="connsiteX7" fmla="*/ 1810878 w 3900357"/>
              <a:gd name="connsiteY7" fmla="*/ 0 h 4178958"/>
              <a:gd name="connsiteX8" fmla="*/ 2432225 w 3900357"/>
              <a:gd name="connsiteY8" fmla="*/ 93939 h 4178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900357" h="4178958">
                <a:moveTo>
                  <a:pt x="2432225" y="93939"/>
                </a:moveTo>
                <a:cubicBezTo>
                  <a:pt x="3282786" y="358491"/>
                  <a:pt x="3900357" y="1151865"/>
                  <a:pt x="3900357" y="2089479"/>
                </a:cubicBezTo>
                <a:cubicBezTo>
                  <a:pt x="3900357" y="3243466"/>
                  <a:pt x="2964865" y="4178958"/>
                  <a:pt x="1810878" y="4178958"/>
                </a:cubicBezTo>
                <a:cubicBezTo>
                  <a:pt x="1089636" y="4178958"/>
                  <a:pt x="453744" y="3813531"/>
                  <a:pt x="78249" y="3257727"/>
                </a:cubicBezTo>
                <a:lnTo>
                  <a:pt x="0" y="3128923"/>
                </a:lnTo>
                <a:lnTo>
                  <a:pt x="831324" y="244281"/>
                </a:lnTo>
                <a:lnTo>
                  <a:pt x="997559" y="164202"/>
                </a:lnTo>
                <a:cubicBezTo>
                  <a:pt x="1247540" y="58468"/>
                  <a:pt x="1522381" y="0"/>
                  <a:pt x="1810878" y="0"/>
                </a:cubicBezTo>
                <a:cubicBezTo>
                  <a:pt x="2027251" y="0"/>
                  <a:pt x="2235942" y="32888"/>
                  <a:pt x="2432225" y="93939"/>
                </a:cubicBezTo>
                <a:close/>
              </a:path>
            </a:pathLst>
          </a:custGeom>
          <a:gradFill>
            <a:gsLst>
              <a:gs pos="29000">
                <a:srgbClr val="000000">
                  <a:alpha val="0"/>
                </a:srgbClr>
              </a:gs>
              <a:gs pos="100000">
                <a:schemeClr val="accent1">
                  <a:alpha val="43000"/>
                </a:schemeClr>
              </a:gs>
            </a:gsLst>
            <a:lin ang="1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4355" name="Rectangle 14354">
            <a:extLst>
              <a:ext uri="{FF2B5EF4-FFF2-40B4-BE49-F238E27FC236}">
                <a16:creationId xmlns:a16="http://schemas.microsoft.com/office/drawing/2014/main" id="{8D71EDA1-87BF-4D5D-AB79-F346FD1927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10093" y="1399943"/>
            <a:ext cx="6858003" cy="4037835"/>
          </a:xfrm>
          <a:prstGeom prst="rect">
            <a:avLst/>
          </a:prstGeom>
          <a:gradFill>
            <a:gsLst>
              <a:gs pos="0">
                <a:srgbClr val="000000">
                  <a:alpha val="0"/>
                </a:srgbClr>
              </a:gs>
              <a:gs pos="99000">
                <a:schemeClr val="accent1">
                  <a:lumMod val="60000"/>
                  <a:lumOff val="40000"/>
                  <a:alpha val="11000"/>
                </a:schemeClr>
              </a:gs>
            </a:gsLst>
            <a:lin ang="7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338" name="Title 1">
            <a:extLst>
              <a:ext uri="{FF2B5EF4-FFF2-40B4-BE49-F238E27FC236}">
                <a16:creationId xmlns:a16="http://schemas.microsoft.com/office/drawing/2014/main" id="{183D5A62-65F5-4C3A-9F77-FB71A06911AB}"/>
              </a:ext>
            </a:extLst>
          </p:cNvPr>
          <p:cNvSpPr>
            <a:spLocks noGrp="1"/>
          </p:cNvSpPr>
          <p:nvPr>
            <p:ph type="title"/>
          </p:nvPr>
        </p:nvSpPr>
        <p:spPr>
          <a:xfrm>
            <a:off x="466722" y="586855"/>
            <a:ext cx="3201366" cy="3387497"/>
          </a:xfrm>
        </p:spPr>
        <p:txBody>
          <a:bodyPr anchor="b">
            <a:normAutofit/>
          </a:bodyPr>
          <a:lstStyle/>
          <a:p>
            <a:pPr algn="r" eaLnBrk="1" hangingPunct="1"/>
            <a:r>
              <a:rPr lang="en-US" altLang="en-US" sz="4000" b="1">
                <a:solidFill>
                  <a:srgbClr val="FFFFFF"/>
                </a:solidFill>
              </a:rPr>
              <a:t>What are we trying to avoid?</a:t>
            </a:r>
          </a:p>
        </p:txBody>
      </p:sp>
      <p:sp>
        <p:nvSpPr>
          <p:cNvPr id="3" name="Content Placeholder 2">
            <a:extLst>
              <a:ext uri="{FF2B5EF4-FFF2-40B4-BE49-F238E27FC236}">
                <a16:creationId xmlns:a16="http://schemas.microsoft.com/office/drawing/2014/main" id="{6E6906CA-9C47-4F68-83A8-13FCF74C2E00}"/>
              </a:ext>
            </a:extLst>
          </p:cNvPr>
          <p:cNvSpPr>
            <a:spLocks noGrp="1"/>
          </p:cNvSpPr>
          <p:nvPr>
            <p:ph idx="1"/>
          </p:nvPr>
        </p:nvSpPr>
        <p:spPr>
          <a:xfrm>
            <a:off x="4810259" y="649480"/>
            <a:ext cx="6555347" cy="5546047"/>
          </a:xfrm>
        </p:spPr>
        <p:txBody>
          <a:bodyPr rtlCol="0" anchor="ctr">
            <a:normAutofit/>
          </a:bodyPr>
          <a:lstStyle/>
          <a:p>
            <a:pPr marL="0" indent="0">
              <a:buNone/>
              <a:defRPr/>
            </a:pPr>
            <a:r>
              <a:rPr lang="en-US" sz="2000" b="1"/>
              <a:t>Sources of Survey Errors: </a:t>
            </a:r>
            <a:r>
              <a:rPr lang="en-US" sz="2000"/>
              <a:t>Difference between survey data (sample parameter) and the population parameter. </a:t>
            </a:r>
          </a:p>
          <a:p>
            <a:pPr>
              <a:defRPr/>
            </a:pPr>
            <a:r>
              <a:rPr lang="en-US" sz="2000" b="1"/>
              <a:t>Coverage error</a:t>
            </a:r>
            <a:r>
              <a:rPr lang="en-US" sz="2000"/>
              <a:t>: this is related to whether the sampling frame (those actually sampled) are representative of the target population </a:t>
            </a:r>
            <a:r>
              <a:rPr lang="en-US" sz="2000">
                <a:sym typeface="Wingdings" panose="05000000000000000000" pitchFamily="2" charset="2"/>
              </a:rPr>
              <a:t> different types of survey may have potential problems for its sampling frame. </a:t>
            </a:r>
            <a:endParaRPr lang="en-US" sz="2000"/>
          </a:p>
          <a:p>
            <a:pPr>
              <a:defRPr/>
            </a:pPr>
            <a:r>
              <a:rPr lang="en-US" sz="2000" b="1"/>
              <a:t>Selection bias &amp; Non-response bias</a:t>
            </a:r>
            <a:r>
              <a:rPr lang="en-US" sz="2000"/>
              <a:t>: that those not responding to a survey are systematically different than those that do respond.</a:t>
            </a:r>
          </a:p>
          <a:p>
            <a:pPr>
              <a:defRPr/>
            </a:pPr>
            <a:r>
              <a:rPr lang="en-US" sz="2000" b="1"/>
              <a:t>Measurement error</a:t>
            </a:r>
            <a:r>
              <a:rPr lang="en-US" sz="2000"/>
              <a:t>: the survey does not elicit accurate responses due either lack of clarity, lack of knowledge, or strategic behavior.</a:t>
            </a:r>
          </a:p>
          <a:p>
            <a:pPr marL="0" indent="0">
              <a:buNone/>
              <a:defRPr/>
            </a:pPr>
            <a:endParaRPr lang="en-US" sz="2000"/>
          </a:p>
          <a:p>
            <a:pPr marL="0" indent="0">
              <a:buNone/>
              <a:defRPr/>
            </a:pPr>
            <a:r>
              <a:rPr lang="en-US" sz="2000"/>
              <a:t>GOAL: Eliminate/reduce measurement error &amp; sampling bias. Enhance internal &amp; external validity &amp; reliability!!!</a:t>
            </a:r>
          </a:p>
          <a:p>
            <a:pPr>
              <a:buNone/>
              <a:defRPr/>
            </a:pPr>
            <a:endParaRPr lang="en-US" sz="2000"/>
          </a:p>
        </p:txBody>
      </p:sp>
    </p:spTree>
    <p:custDataLst>
      <p:tags r:id="rId1"/>
    </p:custData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9" fill="hold" nodeType="clickPar">
                      <p:stCondLst>
                        <p:cond delay="indefinite"/>
                      </p:stCondLst>
                      <p:childTnLst>
                        <p:par>
                          <p:cTn id="10" fill="hold" nodeType="withGroup">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2298"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12300" name="Rectangle 12299">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290" name="Rectangle 2">
            <a:extLst>
              <a:ext uri="{FF2B5EF4-FFF2-40B4-BE49-F238E27FC236}">
                <a16:creationId xmlns:a16="http://schemas.microsoft.com/office/drawing/2014/main" id="{78E850E0-A1BF-4809-BD3F-E0B4316751B1}"/>
              </a:ext>
            </a:extLst>
          </p:cNvPr>
          <p:cNvSpPr>
            <a:spLocks noGrp="1"/>
          </p:cNvSpPr>
          <p:nvPr>
            <p:ph type="title"/>
          </p:nvPr>
        </p:nvSpPr>
        <p:spPr>
          <a:xfrm>
            <a:off x="761803" y="350196"/>
            <a:ext cx="4646904" cy="1624520"/>
          </a:xfrm>
        </p:spPr>
        <p:txBody>
          <a:bodyPr vert="horz" lIns="91440" tIns="45720" rIns="91440" bIns="45720" rtlCol="0" anchor="ctr">
            <a:normAutofit/>
          </a:bodyPr>
          <a:lstStyle/>
          <a:p>
            <a:r>
              <a:rPr lang="en-US" altLang="en-US" sz="3700" b="1"/>
              <a:t>Why Choose a Survey? Pros and Cons</a:t>
            </a:r>
          </a:p>
        </p:txBody>
      </p:sp>
      <p:sp>
        <p:nvSpPr>
          <p:cNvPr id="10244" name="Rectangle 3">
            <a:extLst>
              <a:ext uri="{FF2B5EF4-FFF2-40B4-BE49-F238E27FC236}">
                <a16:creationId xmlns:a16="http://schemas.microsoft.com/office/drawing/2014/main" id="{0B327F72-ABF9-484C-91FF-076214581CC7}"/>
              </a:ext>
            </a:extLst>
          </p:cNvPr>
          <p:cNvSpPr>
            <a:spLocks noGrp="1" noChangeArrowheads="1"/>
          </p:cNvSpPr>
          <p:nvPr>
            <p:ph type="body" sz="half" idx="1"/>
          </p:nvPr>
        </p:nvSpPr>
        <p:spPr>
          <a:xfrm>
            <a:off x="761802" y="2743200"/>
            <a:ext cx="4646905" cy="3613149"/>
          </a:xfrm>
        </p:spPr>
        <p:txBody>
          <a:bodyPr vert="horz" lIns="91440" tIns="45720" rIns="91440" bIns="45720" rtlCol="0" anchor="ctr">
            <a:normAutofit/>
          </a:bodyPr>
          <a:lstStyle/>
          <a:p>
            <a:pPr marL="0">
              <a:defRPr/>
            </a:pPr>
            <a:r>
              <a:rPr lang="en-US" altLang="en-US" sz="1600" b="1"/>
              <a:t>Pros:</a:t>
            </a:r>
          </a:p>
          <a:p>
            <a:pPr lvl="1">
              <a:defRPr/>
            </a:pPr>
            <a:r>
              <a:rPr lang="en-US" altLang="en-US" sz="1600"/>
              <a:t>Can address a wider range of topics and more economical in that they can address several research questions at one time.</a:t>
            </a:r>
          </a:p>
          <a:p>
            <a:pPr lvl="1">
              <a:defRPr/>
            </a:pPr>
            <a:r>
              <a:rPr lang="en-US" altLang="en-US" sz="1600"/>
              <a:t>Collect substantially larger and more representative samples than other methods</a:t>
            </a:r>
          </a:p>
          <a:p>
            <a:pPr>
              <a:defRPr/>
            </a:pPr>
            <a:endParaRPr lang="en-US" altLang="en-US" sz="1600"/>
          </a:p>
          <a:p>
            <a:pPr marL="0">
              <a:defRPr/>
            </a:pPr>
            <a:r>
              <a:rPr lang="en-US" altLang="en-US" sz="1600" b="1"/>
              <a:t>Cons:</a:t>
            </a:r>
          </a:p>
          <a:p>
            <a:pPr lvl="1">
              <a:defRPr/>
            </a:pPr>
            <a:r>
              <a:rPr lang="en-US" altLang="en-US" sz="1600"/>
              <a:t>They are limited to self-reports of behavior</a:t>
            </a:r>
          </a:p>
          <a:p>
            <a:pPr lvl="1">
              <a:defRPr/>
            </a:pPr>
            <a:r>
              <a:rPr lang="en-US" altLang="en-US" sz="1600"/>
              <a:t>They are subject to biases in the sampling and responding process. </a:t>
            </a:r>
          </a:p>
        </p:txBody>
      </p:sp>
      <p:pic>
        <p:nvPicPr>
          <p:cNvPr id="12294" name="Picture 12293" descr="Magnifying glass and question mark">
            <a:extLst>
              <a:ext uri="{FF2B5EF4-FFF2-40B4-BE49-F238E27FC236}">
                <a16:creationId xmlns:a16="http://schemas.microsoft.com/office/drawing/2014/main" id="{2C191D0C-B9DE-6E04-2CE0-3713FE60E8A4}"/>
              </a:ext>
            </a:extLst>
          </p:cNvPr>
          <p:cNvPicPr>
            <a:picLocks noChangeAspect="1"/>
          </p:cNvPicPr>
          <p:nvPr/>
        </p:nvPicPr>
        <p:blipFill>
          <a:blip r:embed="rId4"/>
          <a:srcRect l="26796" r="23148"/>
          <a:stretch/>
        </p:blipFill>
        <p:spPr>
          <a:xfrm>
            <a:off x="6096000" y="1"/>
            <a:ext cx="6102825" cy="6858000"/>
          </a:xfrm>
          <a:prstGeom prst="rect">
            <a:avLst/>
          </a:prstGeom>
        </p:spPr>
      </p:pic>
      <p:sp>
        <p:nvSpPr>
          <p:cNvPr id="12292" name="Slide Number Placeholder 6">
            <a:extLst>
              <a:ext uri="{FF2B5EF4-FFF2-40B4-BE49-F238E27FC236}">
                <a16:creationId xmlns:a16="http://schemas.microsoft.com/office/drawing/2014/main" id="{8D479CB0-52E4-4752-9932-84C7DB952766}"/>
              </a:ext>
            </a:extLst>
          </p:cNvPr>
          <p:cNvSpPr>
            <a:spLocks noGrp="1"/>
          </p:cNvSpPr>
          <p:nvPr>
            <p:ph type="sldNum" sz="quarter" idx="12"/>
          </p:nvPr>
        </p:nvSpPr>
        <p:spPr bwMode="auto">
          <a:xfrm>
            <a:off x="8732520" y="6356350"/>
            <a:ext cx="320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defRPr/>
            </a:pPr>
            <a:fld id="{6A92E25C-9E5F-4AC6-BCF8-8ED696F2ECCD}" type="slidenum">
              <a:rPr lang="en-US" altLang="en-US">
                <a:solidFill>
                  <a:srgbClr val="FFFFFF"/>
                </a:solidFill>
                <a:latin typeface="Calibri" panose="020F0502020204030204"/>
              </a:rPr>
              <a:pPr>
                <a:spcAft>
                  <a:spcPts val="600"/>
                </a:spcAft>
                <a:defRPr/>
              </a:pPr>
              <a:t>8</a:t>
            </a:fld>
            <a:endParaRPr lang="en-US" altLang="en-US">
              <a:solidFill>
                <a:srgbClr val="FFFFFF"/>
              </a:solidFill>
              <a:latin typeface="Calibri" panose="020F0502020204030204"/>
            </a:endParaRPr>
          </a:p>
        </p:txBody>
      </p:sp>
    </p:spTree>
    <p:custDataLst>
      <p:tags r:id="rId1"/>
    </p:custDataLst>
  </p:cSld>
  <p:clrMapOvr>
    <a:masterClrMapping/>
  </p:clrMapOvr>
  <p:transition>
    <p:zoom/>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1024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44">
                                            <p:txEl>
                                              <p:pRg st="2" end="2"/>
                                            </p:txEl>
                                          </p:spTgt>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nodeType="clickEffect">
                                  <p:stCondLst>
                                    <p:cond delay="0"/>
                                  </p:stCondLst>
                                  <p:childTnLst>
                                    <p:set>
                                      <p:cBhvr>
                                        <p:cTn id="14" dur="1" fill="hold">
                                          <p:stCondLst>
                                            <p:cond delay="0"/>
                                          </p:stCondLst>
                                        </p:cTn>
                                        <p:tgtEl>
                                          <p:spTgt spid="10244">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1024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4105" name="Slide Background">
            <a:extLst>
              <a:ext uri="{FF2B5EF4-FFF2-40B4-BE49-F238E27FC236}">
                <a16:creationId xmlns:a16="http://schemas.microsoft.com/office/drawing/2014/main" id="{C0763A76-9F1C-4FC5-82B7-DD475DA461B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1" y="0"/>
            <a:ext cx="12191999"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a:p>
        </p:txBody>
      </p:sp>
      <p:sp useBgFill="1">
        <p:nvSpPr>
          <p:cNvPr id="4107" name="Rectangle 4106">
            <a:extLst>
              <a:ext uri="{FF2B5EF4-FFF2-40B4-BE49-F238E27FC236}">
                <a16:creationId xmlns:a16="http://schemas.microsoft.com/office/drawing/2014/main" id="{E81BF4F6-F2CF-4984-9D14-D6966D92F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8522446" cy="2285999"/>
          </a:xfrm>
          <a:prstGeom prst="rect">
            <a:avLst/>
          </a:prstGeom>
          <a:ln>
            <a:noFill/>
          </a:ln>
          <a:effectLst>
            <a:outerShdw blurRad="596900" dist="304800" dir="7140000" sx="90000" sy="90000" algn="t" rotWithShape="0">
              <a:srgbClr val="000000">
                <a:alpha val="15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99" name="Rectangle 2">
            <a:extLst>
              <a:ext uri="{FF2B5EF4-FFF2-40B4-BE49-F238E27FC236}">
                <a16:creationId xmlns:a16="http://schemas.microsoft.com/office/drawing/2014/main" id="{16CBF917-43AC-4DAC-AFC9-47B21BFF3E06}"/>
              </a:ext>
            </a:extLst>
          </p:cNvPr>
          <p:cNvSpPr>
            <a:spLocks noGrp="1"/>
          </p:cNvSpPr>
          <p:nvPr>
            <p:ph type="ctrTitle" idx="4294967295"/>
          </p:nvPr>
        </p:nvSpPr>
        <p:spPr>
          <a:xfrm>
            <a:off x="761803" y="350196"/>
            <a:ext cx="4646904" cy="1624520"/>
          </a:xfrm>
        </p:spPr>
        <p:txBody>
          <a:bodyPr vert="horz" lIns="91440" tIns="45720" rIns="91440" bIns="45720" rtlCol="0" anchor="ctr">
            <a:normAutofit/>
          </a:bodyPr>
          <a:lstStyle/>
          <a:p>
            <a:r>
              <a:rPr lang="en-US" altLang="ko-KR" sz="4000" b="1"/>
              <a:t>Survey Design</a:t>
            </a:r>
          </a:p>
        </p:txBody>
      </p:sp>
      <p:sp>
        <p:nvSpPr>
          <p:cNvPr id="16" name="object 3">
            <a:extLst>
              <a:ext uri="{FF2B5EF4-FFF2-40B4-BE49-F238E27FC236}">
                <a16:creationId xmlns:a16="http://schemas.microsoft.com/office/drawing/2014/main" id="{2D16815B-875F-4BB7-808F-B96680786159}"/>
              </a:ext>
            </a:extLst>
          </p:cNvPr>
          <p:cNvSpPr txBox="1"/>
          <p:nvPr/>
        </p:nvSpPr>
        <p:spPr>
          <a:xfrm>
            <a:off x="761802" y="2743200"/>
            <a:ext cx="4646905" cy="3613149"/>
          </a:xfrm>
          <a:prstGeom prst="rect">
            <a:avLst/>
          </a:prstGeom>
        </p:spPr>
        <p:txBody>
          <a:bodyPr vert="horz" lIns="91440" tIns="45720" rIns="91440" bIns="45720" rtlCol="0" anchor="ctr">
            <a:normAutofit/>
          </a:bodyPr>
          <a:lstStyle/>
          <a:p>
            <a:pPr marL="12700" marR="2037714" indent="-228600">
              <a:lnSpc>
                <a:spcPct val="90000"/>
              </a:lnSpc>
              <a:spcBef>
                <a:spcPts val="430"/>
              </a:spcBef>
              <a:buFont typeface="Arial" panose="020B0604020202020204" pitchFamily="34" charset="0"/>
              <a:buChar char="•"/>
            </a:pPr>
            <a:r>
              <a:rPr lang="en-US" sz="2000" b="1" spc="-5"/>
              <a:t>Considerations:</a:t>
            </a:r>
            <a:endParaRPr lang="en-US" sz="2000"/>
          </a:p>
          <a:p>
            <a:pPr marL="1041400" indent="-228600">
              <a:lnSpc>
                <a:spcPct val="90000"/>
              </a:lnSpc>
              <a:spcBef>
                <a:spcPts val="420"/>
              </a:spcBef>
              <a:buFont typeface="Arial" panose="020B0604020202020204" pitchFamily="34" charset="0"/>
              <a:buChar char="•"/>
              <a:tabLst>
                <a:tab pos="976630" algn="l"/>
              </a:tabLst>
            </a:pPr>
            <a:r>
              <a:rPr lang="en-US" sz="2000" spc="-15"/>
              <a:t>Ethics/informed consent</a:t>
            </a:r>
          </a:p>
          <a:p>
            <a:pPr marL="1041400" indent="-228600">
              <a:lnSpc>
                <a:spcPct val="90000"/>
              </a:lnSpc>
              <a:spcBef>
                <a:spcPts val="420"/>
              </a:spcBef>
              <a:buFont typeface="Arial" panose="020B0604020202020204" pitchFamily="34" charset="0"/>
              <a:buChar char="•"/>
              <a:tabLst>
                <a:tab pos="976630" algn="l"/>
              </a:tabLst>
            </a:pPr>
            <a:r>
              <a:rPr lang="en-US" sz="2000" spc="-15"/>
              <a:t>Mode</a:t>
            </a:r>
          </a:p>
          <a:p>
            <a:pPr marL="1041400" indent="-228600">
              <a:lnSpc>
                <a:spcPct val="90000"/>
              </a:lnSpc>
              <a:spcBef>
                <a:spcPts val="420"/>
              </a:spcBef>
              <a:buFont typeface="Arial" panose="020B0604020202020204" pitchFamily="34" charset="0"/>
              <a:buChar char="•"/>
              <a:tabLst>
                <a:tab pos="976630" algn="l"/>
              </a:tabLst>
            </a:pPr>
            <a:r>
              <a:rPr lang="en-US" sz="2000" spc="-15"/>
              <a:t>Q</a:t>
            </a:r>
            <a:r>
              <a:rPr lang="en-US" sz="2000"/>
              <a:t>u</a:t>
            </a:r>
            <a:r>
              <a:rPr lang="en-US" sz="2000" spc="-5"/>
              <a:t>esti</a:t>
            </a:r>
            <a:r>
              <a:rPr lang="en-US" sz="2000"/>
              <a:t>on</a:t>
            </a:r>
            <a:r>
              <a:rPr lang="en-US" sz="2000" spc="-5"/>
              <a:t> </a:t>
            </a:r>
            <a:r>
              <a:rPr lang="en-US" sz="2000"/>
              <a:t>s</a:t>
            </a:r>
            <a:r>
              <a:rPr lang="en-US" sz="2000" spc="-10"/>
              <a:t>t</a:t>
            </a:r>
            <a:r>
              <a:rPr lang="en-US" sz="2000" spc="-15"/>
              <a:t>y</a:t>
            </a:r>
            <a:r>
              <a:rPr lang="en-US" sz="2000" spc="-5"/>
              <a:t>l</a:t>
            </a:r>
            <a:r>
              <a:rPr lang="en-US" sz="2000"/>
              <a:t>e &amp; wording</a:t>
            </a:r>
            <a:r>
              <a:rPr lang="en-US" sz="2000" spc="-375"/>
              <a:t> </a:t>
            </a:r>
            <a:endParaRPr lang="en-US" sz="2000"/>
          </a:p>
          <a:p>
            <a:pPr marL="1041400" indent="-228600">
              <a:lnSpc>
                <a:spcPct val="90000"/>
              </a:lnSpc>
              <a:spcBef>
                <a:spcPts val="420"/>
              </a:spcBef>
              <a:buFont typeface="Arial" panose="020B0604020202020204" pitchFamily="34" charset="0"/>
              <a:buChar char="•"/>
              <a:tabLst>
                <a:tab pos="976630" algn="l"/>
              </a:tabLst>
            </a:pPr>
            <a:r>
              <a:rPr lang="en-US" sz="2000" spc="-5"/>
              <a:t>Measurement/Response</a:t>
            </a:r>
            <a:r>
              <a:rPr lang="en-US" sz="2000" spc="-30"/>
              <a:t> </a:t>
            </a:r>
            <a:r>
              <a:rPr lang="en-US" sz="2000" spc="-5"/>
              <a:t>formats</a:t>
            </a:r>
            <a:r>
              <a:rPr lang="en-US" sz="2000"/>
              <a:t> </a:t>
            </a:r>
          </a:p>
          <a:p>
            <a:pPr marL="1041400" indent="-228600">
              <a:lnSpc>
                <a:spcPct val="90000"/>
              </a:lnSpc>
              <a:spcBef>
                <a:spcPts val="420"/>
              </a:spcBef>
              <a:buFont typeface="Arial" panose="020B0604020202020204" pitchFamily="34" charset="0"/>
              <a:buChar char="•"/>
              <a:tabLst>
                <a:tab pos="976630" algn="l"/>
              </a:tabLst>
            </a:pPr>
            <a:r>
              <a:rPr lang="en-US" sz="2000" spc="-10"/>
              <a:t>Layout &amp; Ordering</a:t>
            </a:r>
            <a:endParaRPr lang="en-US" sz="2000"/>
          </a:p>
        </p:txBody>
      </p:sp>
      <p:pic>
        <p:nvPicPr>
          <p:cNvPr id="4101" name="Picture 4100" descr="Pen placed on top of a signature line">
            <a:extLst>
              <a:ext uri="{FF2B5EF4-FFF2-40B4-BE49-F238E27FC236}">
                <a16:creationId xmlns:a16="http://schemas.microsoft.com/office/drawing/2014/main" id="{BF679377-AAF6-429E-C696-969C144FA372}"/>
              </a:ext>
            </a:extLst>
          </p:cNvPr>
          <p:cNvPicPr>
            <a:picLocks noChangeAspect="1"/>
          </p:cNvPicPr>
          <p:nvPr/>
        </p:nvPicPr>
        <p:blipFill>
          <a:blip r:embed="rId3"/>
          <a:srcRect l="40601" r="-2" b="-2"/>
          <a:stretch/>
        </p:blipFill>
        <p:spPr>
          <a:xfrm>
            <a:off x="6096000" y="1"/>
            <a:ext cx="6102825" cy="6858000"/>
          </a:xfrm>
          <a:prstGeom prst="rect">
            <a:avLst/>
          </a:prstGeom>
        </p:spPr>
      </p:pic>
      <p:sp>
        <p:nvSpPr>
          <p:cNvPr id="4098" name="Slide Number Placeholder 3">
            <a:extLst>
              <a:ext uri="{FF2B5EF4-FFF2-40B4-BE49-F238E27FC236}">
                <a16:creationId xmlns:a16="http://schemas.microsoft.com/office/drawing/2014/main" id="{E73066F5-1D1D-4BBC-80C3-137E5C96D655}"/>
              </a:ext>
            </a:extLst>
          </p:cNvPr>
          <p:cNvSpPr>
            <a:spLocks noGrp="1"/>
          </p:cNvSpPr>
          <p:nvPr>
            <p:ph type="sldNum" sz="quarter" idx="12"/>
          </p:nvPr>
        </p:nvSpPr>
        <p:spPr bwMode="auto">
          <a:xfrm>
            <a:off x="8732520" y="6356350"/>
            <a:ext cx="3200400" cy="365125"/>
          </a:xfr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numCol="1" rtlCol="0" anchor="ctr" anchorCtr="0" compatLnSpc="1">
            <a:prstTxWarp prst="textNoShape">
              <a:avLst/>
            </a:prstTxWarp>
            <a:norm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Aft>
                <a:spcPts val="600"/>
              </a:spcAft>
              <a:defRPr/>
            </a:pPr>
            <a:fld id="{227C12E1-99C3-4571-ACD1-333F887FE011}" type="slidenum">
              <a:rPr lang="en-US" altLang="en-US">
                <a:solidFill>
                  <a:srgbClr val="FFFFFF"/>
                </a:solidFill>
                <a:latin typeface="Calibri" panose="020F0502020204030204"/>
              </a:rPr>
              <a:pPr>
                <a:spcAft>
                  <a:spcPts val="600"/>
                </a:spcAft>
                <a:defRPr/>
              </a:pPr>
              <a:t>9</a:t>
            </a:fld>
            <a:endParaRPr lang="en-US" altLang="en-US">
              <a:solidFill>
                <a:srgbClr val="FFFFFF"/>
              </a:solidFill>
              <a:latin typeface="Calibri" panose="020F0502020204030204"/>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4099"/>
                                        </p:tgtEl>
                                        <p:attrNameLst>
                                          <p:attrName>style.visibility</p:attrName>
                                        </p:attrNameLst>
                                      </p:cBhvr>
                                      <p:to>
                                        <p:strVal val="visible"/>
                                      </p:to>
                                    </p:set>
                                    <p:animEffect transition="in" filter="fade">
                                      <p:cBhvr>
                                        <p:cTn id="7" dur="700"/>
                                        <p:tgtEl>
                                          <p:spTgt spid="40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99" grpId="0"/>
    </p:bldLst>
  </p:timing>
</p:sld>
</file>

<file path=ppt/tags/tag1.xml><?xml version="1.0" encoding="utf-8"?>
<p:tagLst xmlns:a="http://schemas.openxmlformats.org/drawingml/2006/main" xmlns:r="http://schemas.openxmlformats.org/officeDocument/2006/relationships" xmlns:p="http://schemas.openxmlformats.org/presentationml/2006/main">
  <p:tag name="TIMING" val="|36.2|41.8|155.3|28.7|52.6"/>
</p:tagLst>
</file>

<file path=ppt/tags/tag2.xml><?xml version="1.0" encoding="utf-8"?>
<p:tagLst xmlns:a="http://schemas.openxmlformats.org/drawingml/2006/main" xmlns:r="http://schemas.openxmlformats.org/officeDocument/2006/relationships" xmlns:p="http://schemas.openxmlformats.org/presentationml/2006/main">
  <p:tag name="TIMING" val="|5.7|23.7|35.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218</TotalTime>
  <Words>1741</Words>
  <Application>Microsoft Office PowerPoint</Application>
  <PresentationFormat>Widescreen</PresentationFormat>
  <Paragraphs>242</Paragraphs>
  <Slides>33</Slides>
  <Notes>9</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33</vt:i4>
      </vt:variant>
    </vt:vector>
  </HeadingPairs>
  <TitlesOfParts>
    <vt:vector size="40" baseType="lpstr">
      <vt:lpstr>Aptos</vt:lpstr>
      <vt:lpstr>Aptos Display</vt:lpstr>
      <vt:lpstr>Arial</vt:lpstr>
      <vt:lpstr>Calibri</vt:lpstr>
      <vt:lpstr>Palatino Linotype</vt:lpstr>
      <vt:lpstr>Wingdings</vt:lpstr>
      <vt:lpstr>Office Theme</vt:lpstr>
      <vt:lpstr>Survey Samples and Recruitment</vt:lpstr>
      <vt:lpstr>Learning Objectives</vt:lpstr>
      <vt:lpstr>Finding existing data</vt:lpstr>
      <vt:lpstr>Other Existing Sources</vt:lpstr>
      <vt:lpstr>Types &amp; Purposes of Surveys</vt:lpstr>
      <vt:lpstr>What do you need for your paper?</vt:lpstr>
      <vt:lpstr>What are we trying to avoid?</vt:lpstr>
      <vt:lpstr>Why Choose a Survey? Pros and Cons</vt:lpstr>
      <vt:lpstr>Survey Design</vt:lpstr>
      <vt:lpstr>Ethical considerations:  How to treat respondents</vt:lpstr>
      <vt:lpstr>Informed consent form</vt:lpstr>
      <vt:lpstr>What are key points? </vt:lpstr>
      <vt:lpstr>Survey Mode</vt:lpstr>
      <vt:lpstr>Best Practices for Choosing Survey Mode</vt:lpstr>
      <vt:lpstr>Comparisons among Different Modes of Survey</vt:lpstr>
      <vt:lpstr>Mixed-Mode Survey</vt:lpstr>
      <vt:lpstr>Survey Sample Types</vt:lpstr>
      <vt:lpstr>Evaluating Your Sample</vt:lpstr>
      <vt:lpstr>Evaluating Your Sample</vt:lpstr>
      <vt:lpstr>PowerPoint Presentation</vt:lpstr>
      <vt:lpstr>Sample Sources</vt:lpstr>
      <vt:lpstr>1. Pretesting</vt:lpstr>
      <vt:lpstr>1. Pretesting: Questionnaire </vt:lpstr>
      <vt:lpstr>PowerPoint Presentation</vt:lpstr>
      <vt:lpstr>2. Distributing the Survey</vt:lpstr>
      <vt:lpstr>2. Distributing the Survey</vt:lpstr>
      <vt:lpstr>PowerPoint Presentation</vt:lpstr>
      <vt:lpstr>PowerPoint Presentation</vt:lpstr>
      <vt:lpstr>PowerPoint Presentation</vt:lpstr>
      <vt:lpstr>PowerPoint Presentation</vt:lpstr>
      <vt:lpstr>3. Follow-up: Final Mailing/Email Reminder</vt:lpstr>
      <vt:lpstr>PowerPoint Presentation</vt:lpstr>
      <vt:lpstr>Example: Email Reminder for Online Survey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Wehde, Wesley</dc:creator>
  <cp:lastModifiedBy>Wehde, Wesley</cp:lastModifiedBy>
  <cp:revision>7</cp:revision>
  <dcterms:created xsi:type="dcterms:W3CDTF">2024-10-09T19:15:33Z</dcterms:created>
  <dcterms:modified xsi:type="dcterms:W3CDTF">2024-10-09T22:54:18Z</dcterms:modified>
</cp:coreProperties>
</file>