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48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8" r:id="rId2"/>
  </p:sldMasterIdLst>
  <p:notesMasterIdLst>
    <p:notesMasterId r:id="rId46"/>
  </p:notesMasterIdLst>
  <p:sldIdLst>
    <p:sldId id="284" r:id="rId3"/>
    <p:sldId id="468" r:id="rId4"/>
    <p:sldId id="460" r:id="rId5"/>
    <p:sldId id="257" r:id="rId6"/>
    <p:sldId id="474" r:id="rId7"/>
    <p:sldId id="259" r:id="rId8"/>
    <p:sldId id="475" r:id="rId9"/>
    <p:sldId id="476" r:id="rId10"/>
    <p:sldId id="262" r:id="rId11"/>
    <p:sldId id="477" r:id="rId12"/>
    <p:sldId id="478" r:id="rId13"/>
    <p:sldId id="266" r:id="rId14"/>
    <p:sldId id="271" r:id="rId15"/>
    <p:sldId id="272" r:id="rId16"/>
    <p:sldId id="273" r:id="rId17"/>
    <p:sldId id="479" r:id="rId18"/>
    <p:sldId id="480" r:id="rId19"/>
    <p:sldId id="276" r:id="rId20"/>
    <p:sldId id="277" r:id="rId21"/>
    <p:sldId id="278" r:id="rId22"/>
    <p:sldId id="292" r:id="rId23"/>
    <p:sldId id="463" r:id="rId24"/>
    <p:sldId id="295" r:id="rId25"/>
    <p:sldId id="462" r:id="rId26"/>
    <p:sldId id="258" r:id="rId27"/>
    <p:sldId id="473" r:id="rId28"/>
    <p:sldId id="464" r:id="rId29"/>
    <p:sldId id="297" r:id="rId30"/>
    <p:sldId id="256" r:id="rId31"/>
    <p:sldId id="260" r:id="rId32"/>
    <p:sldId id="261" r:id="rId33"/>
    <p:sldId id="467" r:id="rId34"/>
    <p:sldId id="465" r:id="rId35"/>
    <p:sldId id="466" r:id="rId36"/>
    <p:sldId id="265" r:id="rId37"/>
    <p:sldId id="469" r:id="rId38"/>
    <p:sldId id="470" r:id="rId39"/>
    <p:sldId id="472" r:id="rId40"/>
    <p:sldId id="264" r:id="rId41"/>
    <p:sldId id="274" r:id="rId42"/>
    <p:sldId id="275" r:id="rId43"/>
    <p:sldId id="268" r:id="rId44"/>
    <p:sldId id="269" r:id="rId4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063" autoAdjust="0"/>
  </p:normalViewPr>
  <p:slideViewPr>
    <p:cSldViewPr>
      <p:cViewPr varScale="1">
        <p:scale>
          <a:sx n="96" d="100"/>
          <a:sy n="96" d="100"/>
        </p:scale>
        <p:origin x="207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4" Type="http://schemas.openxmlformats.org/officeDocument/2006/relationships/image" Target="../media/image4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4" Type="http://schemas.openxmlformats.org/officeDocument/2006/relationships/image" Target="../media/image4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F43E37-3902-4CC1-8746-3970FF291B1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BCC0FCF-2A70-4049-9C95-4D13BF82257E}">
      <dgm:prSet/>
      <dgm:spPr/>
      <dgm:t>
        <a:bodyPr/>
        <a:lstStyle/>
        <a:p>
          <a:r>
            <a:rPr lang="en-US"/>
            <a:t>What are the differences in observable characteristics across you and your partner? </a:t>
          </a:r>
        </a:p>
      </dgm:t>
    </dgm:pt>
    <dgm:pt modelId="{9E258CEF-33B3-4A4C-AF25-9C47B03E8A8D}" type="parTrans" cxnId="{11105DBA-3DD0-461E-9B26-67D30D92E723}">
      <dgm:prSet/>
      <dgm:spPr/>
      <dgm:t>
        <a:bodyPr/>
        <a:lstStyle/>
        <a:p>
          <a:endParaRPr lang="en-US"/>
        </a:p>
      </dgm:t>
    </dgm:pt>
    <dgm:pt modelId="{A501F01B-0247-462E-9624-53B4FEF653D8}" type="sibTrans" cxnId="{11105DBA-3DD0-461E-9B26-67D30D92E723}">
      <dgm:prSet/>
      <dgm:spPr/>
      <dgm:t>
        <a:bodyPr/>
        <a:lstStyle/>
        <a:p>
          <a:endParaRPr lang="en-US"/>
        </a:p>
      </dgm:t>
    </dgm:pt>
    <dgm:pt modelId="{88B981D5-D61F-4D59-B373-48D5A72C1FCD}">
      <dgm:prSet/>
      <dgm:spPr/>
      <dgm:t>
        <a:bodyPr/>
        <a:lstStyle/>
        <a:p>
          <a:r>
            <a:rPr lang="en-US"/>
            <a:t>What are the differences in unobservable characteristics across you and your partner? </a:t>
          </a:r>
        </a:p>
      </dgm:t>
    </dgm:pt>
    <dgm:pt modelId="{59511BB6-C89B-47F1-B247-BFFECBB98047}" type="parTrans" cxnId="{B7ED74AF-0C3C-4937-B00C-BF85C882F239}">
      <dgm:prSet/>
      <dgm:spPr/>
      <dgm:t>
        <a:bodyPr/>
        <a:lstStyle/>
        <a:p>
          <a:endParaRPr lang="en-US"/>
        </a:p>
      </dgm:t>
    </dgm:pt>
    <dgm:pt modelId="{B8B00CF5-4457-4080-B1CC-ABFB55443C7E}" type="sibTrans" cxnId="{B7ED74AF-0C3C-4937-B00C-BF85C882F239}">
      <dgm:prSet/>
      <dgm:spPr/>
      <dgm:t>
        <a:bodyPr/>
        <a:lstStyle/>
        <a:p>
          <a:endParaRPr lang="en-US"/>
        </a:p>
      </dgm:t>
    </dgm:pt>
    <dgm:pt modelId="{62DA39D0-9273-4F27-9F5F-14DFBF1C488B}">
      <dgm:prSet/>
      <dgm:spPr/>
      <dgm:t>
        <a:bodyPr/>
        <a:lstStyle/>
        <a:p>
          <a:r>
            <a:rPr lang="en-US"/>
            <a:t>How could those bias the findings? Why are those problematic? </a:t>
          </a:r>
        </a:p>
      </dgm:t>
    </dgm:pt>
    <dgm:pt modelId="{7FFDBEDE-6FAE-4216-98A4-948E894C288F}" type="parTrans" cxnId="{AEF28735-836D-4575-AB15-B4CCCE41D9B5}">
      <dgm:prSet/>
      <dgm:spPr/>
      <dgm:t>
        <a:bodyPr/>
        <a:lstStyle/>
        <a:p>
          <a:endParaRPr lang="en-US"/>
        </a:p>
      </dgm:t>
    </dgm:pt>
    <dgm:pt modelId="{D722562C-E0D9-4AB5-BF89-605DF48CDCC5}" type="sibTrans" cxnId="{AEF28735-836D-4575-AB15-B4CCCE41D9B5}">
      <dgm:prSet/>
      <dgm:spPr/>
      <dgm:t>
        <a:bodyPr/>
        <a:lstStyle/>
        <a:p>
          <a:endParaRPr lang="en-US"/>
        </a:p>
      </dgm:t>
    </dgm:pt>
    <dgm:pt modelId="{FD801AA9-2B5D-4D8F-9094-EC782A7B9AD4}" type="pres">
      <dgm:prSet presAssocID="{C5F43E37-3902-4CC1-8746-3970FF291B14}" presName="root" presStyleCnt="0">
        <dgm:presLayoutVars>
          <dgm:dir/>
          <dgm:resizeHandles val="exact"/>
        </dgm:presLayoutVars>
      </dgm:prSet>
      <dgm:spPr/>
    </dgm:pt>
    <dgm:pt modelId="{04881B3F-38EC-4DC8-B6AE-E1CE57E6702E}" type="pres">
      <dgm:prSet presAssocID="{6BCC0FCF-2A70-4049-9C95-4D13BF82257E}" presName="compNode" presStyleCnt="0"/>
      <dgm:spPr/>
    </dgm:pt>
    <dgm:pt modelId="{F5BDEA26-DC45-42CB-863F-61314E1685CC}" type="pres">
      <dgm:prSet presAssocID="{6BCC0FCF-2A70-4049-9C95-4D13BF82257E}" presName="bgRect" presStyleLbl="bgShp" presStyleIdx="0" presStyleCnt="3"/>
      <dgm:spPr/>
    </dgm:pt>
    <dgm:pt modelId="{AFAC8626-EBC7-4A43-8E4E-47DD3161B07F}" type="pres">
      <dgm:prSet presAssocID="{6BCC0FCF-2A70-4049-9C95-4D13BF82257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C9E290C-A085-47B0-BF07-6F8D156540BF}" type="pres">
      <dgm:prSet presAssocID="{6BCC0FCF-2A70-4049-9C95-4D13BF82257E}" presName="spaceRect" presStyleCnt="0"/>
      <dgm:spPr/>
    </dgm:pt>
    <dgm:pt modelId="{D83871A8-3416-4508-9EE9-DDEBB34F61FD}" type="pres">
      <dgm:prSet presAssocID="{6BCC0FCF-2A70-4049-9C95-4D13BF82257E}" presName="parTx" presStyleLbl="revTx" presStyleIdx="0" presStyleCnt="3">
        <dgm:presLayoutVars>
          <dgm:chMax val="0"/>
          <dgm:chPref val="0"/>
        </dgm:presLayoutVars>
      </dgm:prSet>
      <dgm:spPr/>
    </dgm:pt>
    <dgm:pt modelId="{C6D33AC7-6493-4452-883A-89FD1E0FD5F0}" type="pres">
      <dgm:prSet presAssocID="{A501F01B-0247-462E-9624-53B4FEF653D8}" presName="sibTrans" presStyleCnt="0"/>
      <dgm:spPr/>
    </dgm:pt>
    <dgm:pt modelId="{8DF81E97-EBDC-4EB7-82F4-7FB6E7F34D70}" type="pres">
      <dgm:prSet presAssocID="{88B981D5-D61F-4D59-B373-48D5A72C1FCD}" presName="compNode" presStyleCnt="0"/>
      <dgm:spPr/>
    </dgm:pt>
    <dgm:pt modelId="{5E24ED5B-AA5D-4BDC-B48E-B35D6B7AD300}" type="pres">
      <dgm:prSet presAssocID="{88B981D5-D61F-4D59-B373-48D5A72C1FCD}" presName="bgRect" presStyleLbl="bgShp" presStyleIdx="1" presStyleCnt="3"/>
      <dgm:spPr/>
    </dgm:pt>
    <dgm:pt modelId="{A088291D-E147-47AE-B234-474E300976A4}" type="pres">
      <dgm:prSet presAssocID="{88B981D5-D61F-4D59-B373-48D5A72C1FC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iter"/>
        </a:ext>
      </dgm:extLst>
    </dgm:pt>
    <dgm:pt modelId="{5398042A-89A4-401F-8AF0-A176215DC5B3}" type="pres">
      <dgm:prSet presAssocID="{88B981D5-D61F-4D59-B373-48D5A72C1FCD}" presName="spaceRect" presStyleCnt="0"/>
      <dgm:spPr/>
    </dgm:pt>
    <dgm:pt modelId="{1595B66B-C042-424D-859F-C40398867BF5}" type="pres">
      <dgm:prSet presAssocID="{88B981D5-D61F-4D59-B373-48D5A72C1FCD}" presName="parTx" presStyleLbl="revTx" presStyleIdx="1" presStyleCnt="3">
        <dgm:presLayoutVars>
          <dgm:chMax val="0"/>
          <dgm:chPref val="0"/>
        </dgm:presLayoutVars>
      </dgm:prSet>
      <dgm:spPr/>
    </dgm:pt>
    <dgm:pt modelId="{8C5AB018-EA25-4671-ADE7-AFFBFF3944C6}" type="pres">
      <dgm:prSet presAssocID="{B8B00CF5-4457-4080-B1CC-ABFB55443C7E}" presName="sibTrans" presStyleCnt="0"/>
      <dgm:spPr/>
    </dgm:pt>
    <dgm:pt modelId="{2781E8D6-4E46-4B95-A423-DB021445B07E}" type="pres">
      <dgm:prSet presAssocID="{62DA39D0-9273-4F27-9F5F-14DFBF1C488B}" presName="compNode" presStyleCnt="0"/>
      <dgm:spPr/>
    </dgm:pt>
    <dgm:pt modelId="{8A16A7F1-7BB6-419D-9408-B42B86AC94DD}" type="pres">
      <dgm:prSet presAssocID="{62DA39D0-9273-4F27-9F5F-14DFBF1C488B}" presName="bgRect" presStyleLbl="bgShp" presStyleIdx="2" presStyleCnt="3"/>
      <dgm:spPr/>
    </dgm:pt>
    <dgm:pt modelId="{300F614D-D22B-4071-95F1-F5C5D0F97965}" type="pres">
      <dgm:prSet presAssocID="{62DA39D0-9273-4F27-9F5F-14DFBF1C488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46C96CCD-1AED-4F73-A7B2-9581B9BFF76B}" type="pres">
      <dgm:prSet presAssocID="{62DA39D0-9273-4F27-9F5F-14DFBF1C488B}" presName="spaceRect" presStyleCnt="0"/>
      <dgm:spPr/>
    </dgm:pt>
    <dgm:pt modelId="{AB569A98-A7DD-48D0-B393-E2C09082254F}" type="pres">
      <dgm:prSet presAssocID="{62DA39D0-9273-4F27-9F5F-14DFBF1C488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3739D25-155F-4E52-A723-AEF95765C4EF}" type="presOf" srcId="{C5F43E37-3902-4CC1-8746-3970FF291B14}" destId="{FD801AA9-2B5D-4D8F-9094-EC782A7B9AD4}" srcOrd="0" destOrd="0" presId="urn:microsoft.com/office/officeart/2018/2/layout/IconVerticalSolidList"/>
    <dgm:cxn modelId="{AEF28735-836D-4575-AB15-B4CCCE41D9B5}" srcId="{C5F43E37-3902-4CC1-8746-3970FF291B14}" destId="{62DA39D0-9273-4F27-9F5F-14DFBF1C488B}" srcOrd="2" destOrd="0" parTransId="{7FFDBEDE-6FAE-4216-98A4-948E894C288F}" sibTransId="{D722562C-E0D9-4AB5-BF89-605DF48CDCC5}"/>
    <dgm:cxn modelId="{E85ED1A0-3B6C-48B6-B890-0B5AD5F680FE}" type="presOf" srcId="{6BCC0FCF-2A70-4049-9C95-4D13BF82257E}" destId="{D83871A8-3416-4508-9EE9-DDEBB34F61FD}" srcOrd="0" destOrd="0" presId="urn:microsoft.com/office/officeart/2018/2/layout/IconVerticalSolidList"/>
    <dgm:cxn modelId="{9639E2A4-2AEC-4479-B37C-D3D663C5762E}" type="presOf" srcId="{88B981D5-D61F-4D59-B373-48D5A72C1FCD}" destId="{1595B66B-C042-424D-859F-C40398867BF5}" srcOrd="0" destOrd="0" presId="urn:microsoft.com/office/officeart/2018/2/layout/IconVerticalSolidList"/>
    <dgm:cxn modelId="{B7ED74AF-0C3C-4937-B00C-BF85C882F239}" srcId="{C5F43E37-3902-4CC1-8746-3970FF291B14}" destId="{88B981D5-D61F-4D59-B373-48D5A72C1FCD}" srcOrd="1" destOrd="0" parTransId="{59511BB6-C89B-47F1-B247-BFFECBB98047}" sibTransId="{B8B00CF5-4457-4080-B1CC-ABFB55443C7E}"/>
    <dgm:cxn modelId="{11105DBA-3DD0-461E-9B26-67D30D92E723}" srcId="{C5F43E37-3902-4CC1-8746-3970FF291B14}" destId="{6BCC0FCF-2A70-4049-9C95-4D13BF82257E}" srcOrd="0" destOrd="0" parTransId="{9E258CEF-33B3-4A4C-AF25-9C47B03E8A8D}" sibTransId="{A501F01B-0247-462E-9624-53B4FEF653D8}"/>
    <dgm:cxn modelId="{4098A7E1-4BAA-4C38-969E-88026B4E25C0}" type="presOf" srcId="{62DA39D0-9273-4F27-9F5F-14DFBF1C488B}" destId="{AB569A98-A7DD-48D0-B393-E2C09082254F}" srcOrd="0" destOrd="0" presId="urn:microsoft.com/office/officeart/2018/2/layout/IconVerticalSolidList"/>
    <dgm:cxn modelId="{DC63AA0D-911D-4EF1-BB0A-448EF9BD0B3B}" type="presParOf" srcId="{FD801AA9-2B5D-4D8F-9094-EC782A7B9AD4}" destId="{04881B3F-38EC-4DC8-B6AE-E1CE57E6702E}" srcOrd="0" destOrd="0" presId="urn:microsoft.com/office/officeart/2018/2/layout/IconVerticalSolidList"/>
    <dgm:cxn modelId="{A8E48BD7-E157-4E8A-87F1-B5DBA0191619}" type="presParOf" srcId="{04881B3F-38EC-4DC8-B6AE-E1CE57E6702E}" destId="{F5BDEA26-DC45-42CB-863F-61314E1685CC}" srcOrd="0" destOrd="0" presId="urn:microsoft.com/office/officeart/2018/2/layout/IconVerticalSolidList"/>
    <dgm:cxn modelId="{54836A68-30DD-4768-9D08-800CADE6664C}" type="presParOf" srcId="{04881B3F-38EC-4DC8-B6AE-E1CE57E6702E}" destId="{AFAC8626-EBC7-4A43-8E4E-47DD3161B07F}" srcOrd="1" destOrd="0" presId="urn:microsoft.com/office/officeart/2018/2/layout/IconVerticalSolidList"/>
    <dgm:cxn modelId="{50C48DBE-4F53-431B-8E4F-DDFAE1263853}" type="presParOf" srcId="{04881B3F-38EC-4DC8-B6AE-E1CE57E6702E}" destId="{4C9E290C-A085-47B0-BF07-6F8D156540BF}" srcOrd="2" destOrd="0" presId="urn:microsoft.com/office/officeart/2018/2/layout/IconVerticalSolidList"/>
    <dgm:cxn modelId="{768C00D9-8A08-4929-9A32-63075396BC74}" type="presParOf" srcId="{04881B3F-38EC-4DC8-B6AE-E1CE57E6702E}" destId="{D83871A8-3416-4508-9EE9-DDEBB34F61FD}" srcOrd="3" destOrd="0" presId="urn:microsoft.com/office/officeart/2018/2/layout/IconVerticalSolidList"/>
    <dgm:cxn modelId="{2EF46A9C-05FE-4C2A-B770-0366ADF146CB}" type="presParOf" srcId="{FD801AA9-2B5D-4D8F-9094-EC782A7B9AD4}" destId="{C6D33AC7-6493-4452-883A-89FD1E0FD5F0}" srcOrd="1" destOrd="0" presId="urn:microsoft.com/office/officeart/2018/2/layout/IconVerticalSolidList"/>
    <dgm:cxn modelId="{E540DF1C-D3DD-4684-8088-B4C31E8BE0F6}" type="presParOf" srcId="{FD801AA9-2B5D-4D8F-9094-EC782A7B9AD4}" destId="{8DF81E97-EBDC-4EB7-82F4-7FB6E7F34D70}" srcOrd="2" destOrd="0" presId="urn:microsoft.com/office/officeart/2018/2/layout/IconVerticalSolidList"/>
    <dgm:cxn modelId="{83AEFAC1-9FAB-45D0-991D-501CF1229E48}" type="presParOf" srcId="{8DF81E97-EBDC-4EB7-82F4-7FB6E7F34D70}" destId="{5E24ED5B-AA5D-4BDC-B48E-B35D6B7AD300}" srcOrd="0" destOrd="0" presId="urn:microsoft.com/office/officeart/2018/2/layout/IconVerticalSolidList"/>
    <dgm:cxn modelId="{E6828C7E-AB89-4CFA-BB1E-83A939C7FF57}" type="presParOf" srcId="{8DF81E97-EBDC-4EB7-82F4-7FB6E7F34D70}" destId="{A088291D-E147-47AE-B234-474E300976A4}" srcOrd="1" destOrd="0" presId="urn:microsoft.com/office/officeart/2018/2/layout/IconVerticalSolidList"/>
    <dgm:cxn modelId="{B7EC53D3-1842-4572-9CDA-B8524D88D3F7}" type="presParOf" srcId="{8DF81E97-EBDC-4EB7-82F4-7FB6E7F34D70}" destId="{5398042A-89A4-401F-8AF0-A176215DC5B3}" srcOrd="2" destOrd="0" presId="urn:microsoft.com/office/officeart/2018/2/layout/IconVerticalSolidList"/>
    <dgm:cxn modelId="{244B4A35-79E5-4CFE-BF84-F62A62FC2976}" type="presParOf" srcId="{8DF81E97-EBDC-4EB7-82F4-7FB6E7F34D70}" destId="{1595B66B-C042-424D-859F-C40398867BF5}" srcOrd="3" destOrd="0" presId="urn:microsoft.com/office/officeart/2018/2/layout/IconVerticalSolidList"/>
    <dgm:cxn modelId="{11CF177E-15B2-49FD-A068-41E2E76E6E76}" type="presParOf" srcId="{FD801AA9-2B5D-4D8F-9094-EC782A7B9AD4}" destId="{8C5AB018-EA25-4671-ADE7-AFFBFF3944C6}" srcOrd="3" destOrd="0" presId="urn:microsoft.com/office/officeart/2018/2/layout/IconVerticalSolidList"/>
    <dgm:cxn modelId="{E74304C2-F059-4EE6-9FBF-E0AE3DBECF61}" type="presParOf" srcId="{FD801AA9-2B5D-4D8F-9094-EC782A7B9AD4}" destId="{2781E8D6-4E46-4B95-A423-DB021445B07E}" srcOrd="4" destOrd="0" presId="urn:microsoft.com/office/officeart/2018/2/layout/IconVerticalSolidList"/>
    <dgm:cxn modelId="{3AA8C4B7-6B78-4E0D-A88C-6B36DF0E84C9}" type="presParOf" srcId="{2781E8D6-4E46-4B95-A423-DB021445B07E}" destId="{8A16A7F1-7BB6-419D-9408-B42B86AC94DD}" srcOrd="0" destOrd="0" presId="urn:microsoft.com/office/officeart/2018/2/layout/IconVerticalSolidList"/>
    <dgm:cxn modelId="{FB2970E1-9110-4098-888D-D0F7C92C7146}" type="presParOf" srcId="{2781E8D6-4E46-4B95-A423-DB021445B07E}" destId="{300F614D-D22B-4071-95F1-F5C5D0F97965}" srcOrd="1" destOrd="0" presId="urn:microsoft.com/office/officeart/2018/2/layout/IconVerticalSolidList"/>
    <dgm:cxn modelId="{7646DD5C-4F70-4294-9A0E-FC2D7CB2A2C4}" type="presParOf" srcId="{2781E8D6-4E46-4B95-A423-DB021445B07E}" destId="{46C96CCD-1AED-4F73-A7B2-9581B9BFF76B}" srcOrd="2" destOrd="0" presId="urn:microsoft.com/office/officeart/2018/2/layout/IconVerticalSolidList"/>
    <dgm:cxn modelId="{13E6702F-FF9B-4F8A-9F82-CA566E8DCFCD}" type="presParOf" srcId="{2781E8D6-4E46-4B95-A423-DB021445B07E}" destId="{AB569A98-A7DD-48D0-B393-E2C0908225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9919B3-3621-4DAA-B7FB-1F6989E9308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100FA91-16A3-4C0E-8F4E-E39AA2AAC5B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1) What characteristics are you going to match on? Justify based on prior literature. </a:t>
          </a:r>
        </a:p>
      </dgm:t>
    </dgm:pt>
    <dgm:pt modelId="{EB9E49B4-DE36-4DD3-9A06-B96A8B80C3B8}" type="parTrans" cxnId="{31A30394-09C3-4F7D-A3DB-7EF0986FD01D}">
      <dgm:prSet/>
      <dgm:spPr/>
      <dgm:t>
        <a:bodyPr/>
        <a:lstStyle/>
        <a:p>
          <a:endParaRPr lang="en-US"/>
        </a:p>
      </dgm:t>
    </dgm:pt>
    <dgm:pt modelId="{C0A37A54-F5D6-4EE0-90E1-E10E32E26A4A}" type="sibTrans" cxnId="{31A30394-09C3-4F7D-A3DB-7EF0986FD01D}">
      <dgm:prSet/>
      <dgm:spPr/>
      <dgm:t>
        <a:bodyPr/>
        <a:lstStyle/>
        <a:p>
          <a:endParaRPr lang="en-US"/>
        </a:p>
      </dgm:t>
    </dgm:pt>
    <dgm:pt modelId="{4F5428BB-56BB-4B06-BCC9-30906BBAEF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2) Explain how matching on these characteristics makes for a better control group &amp; why you’re choosing matching over another method.</a:t>
          </a:r>
        </a:p>
      </dgm:t>
    </dgm:pt>
    <dgm:pt modelId="{55E24FED-12A8-4066-808E-A25635AA2594}" type="parTrans" cxnId="{3714AF96-44DB-4650-B45E-65B127A0F28F}">
      <dgm:prSet/>
      <dgm:spPr/>
      <dgm:t>
        <a:bodyPr/>
        <a:lstStyle/>
        <a:p>
          <a:endParaRPr lang="en-US"/>
        </a:p>
      </dgm:t>
    </dgm:pt>
    <dgm:pt modelId="{4F3D5608-4A3C-4BB8-B4B9-BF5871DC9E76}" type="sibTrans" cxnId="{3714AF96-44DB-4650-B45E-65B127A0F28F}">
      <dgm:prSet/>
      <dgm:spPr/>
      <dgm:t>
        <a:bodyPr/>
        <a:lstStyle/>
        <a:p>
          <a:endParaRPr lang="en-US"/>
        </a:p>
      </dgm:t>
    </dgm:pt>
    <dgm:pt modelId="{BC5C54BE-9B41-4638-89E0-4C43ACC46D4F}" type="pres">
      <dgm:prSet presAssocID="{199919B3-3621-4DAA-B7FB-1F6989E93082}" presName="root" presStyleCnt="0">
        <dgm:presLayoutVars>
          <dgm:dir/>
          <dgm:resizeHandles val="exact"/>
        </dgm:presLayoutVars>
      </dgm:prSet>
      <dgm:spPr/>
    </dgm:pt>
    <dgm:pt modelId="{51C157DB-0A75-41E6-B318-22721B285B29}" type="pres">
      <dgm:prSet presAssocID="{E100FA91-16A3-4C0E-8F4E-E39AA2AAC5B7}" presName="compNode" presStyleCnt="0"/>
      <dgm:spPr/>
    </dgm:pt>
    <dgm:pt modelId="{C9BF5A1E-9AFB-4C7A-9546-32E76EF0F6E7}" type="pres">
      <dgm:prSet presAssocID="{E100FA91-16A3-4C0E-8F4E-E39AA2AAC5B7}" presName="bgRect" presStyleLbl="bgShp" presStyleIdx="0" presStyleCnt="2"/>
      <dgm:spPr/>
    </dgm:pt>
    <dgm:pt modelId="{4E25F5F5-FE7B-4793-9229-385A00C46BE5}" type="pres">
      <dgm:prSet presAssocID="{E100FA91-16A3-4C0E-8F4E-E39AA2AAC5B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79719F81-8851-4114-B303-DDE180606E6F}" type="pres">
      <dgm:prSet presAssocID="{E100FA91-16A3-4C0E-8F4E-E39AA2AAC5B7}" presName="spaceRect" presStyleCnt="0"/>
      <dgm:spPr/>
    </dgm:pt>
    <dgm:pt modelId="{5FF0D6EE-9406-4104-88EC-CEAA057F5110}" type="pres">
      <dgm:prSet presAssocID="{E100FA91-16A3-4C0E-8F4E-E39AA2AAC5B7}" presName="parTx" presStyleLbl="revTx" presStyleIdx="0" presStyleCnt="2">
        <dgm:presLayoutVars>
          <dgm:chMax val="0"/>
          <dgm:chPref val="0"/>
        </dgm:presLayoutVars>
      </dgm:prSet>
      <dgm:spPr/>
    </dgm:pt>
    <dgm:pt modelId="{7070B753-73EA-41A8-8A72-55C91AB9B64C}" type="pres">
      <dgm:prSet presAssocID="{C0A37A54-F5D6-4EE0-90E1-E10E32E26A4A}" presName="sibTrans" presStyleCnt="0"/>
      <dgm:spPr/>
    </dgm:pt>
    <dgm:pt modelId="{A132BF13-C0FD-48F6-BAFF-6A96D484EBD5}" type="pres">
      <dgm:prSet presAssocID="{4F5428BB-56BB-4B06-BCC9-30906BBAEFF7}" presName="compNode" presStyleCnt="0"/>
      <dgm:spPr/>
    </dgm:pt>
    <dgm:pt modelId="{023C435C-22CD-418A-86B7-D164E89DC9F5}" type="pres">
      <dgm:prSet presAssocID="{4F5428BB-56BB-4B06-BCC9-30906BBAEFF7}" presName="bgRect" presStyleLbl="bgShp" presStyleIdx="1" presStyleCnt="2"/>
      <dgm:spPr/>
    </dgm:pt>
    <dgm:pt modelId="{7D93709F-25B2-46C8-88BE-B2DBF18E91C7}" type="pres">
      <dgm:prSet presAssocID="{4F5428BB-56BB-4B06-BCC9-30906BBAEFF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96AC0F8D-6098-4678-92FA-A5B50B1A1503}" type="pres">
      <dgm:prSet presAssocID="{4F5428BB-56BB-4B06-BCC9-30906BBAEFF7}" presName="spaceRect" presStyleCnt="0"/>
      <dgm:spPr/>
    </dgm:pt>
    <dgm:pt modelId="{A7ED54B6-0B76-4DA0-AEB6-45D3FF42D965}" type="pres">
      <dgm:prSet presAssocID="{4F5428BB-56BB-4B06-BCC9-30906BBAEFF7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9039B122-E668-4302-AB38-3D0DC0E8B907}" type="presOf" srcId="{E100FA91-16A3-4C0E-8F4E-E39AA2AAC5B7}" destId="{5FF0D6EE-9406-4104-88EC-CEAA057F5110}" srcOrd="0" destOrd="0" presId="urn:microsoft.com/office/officeart/2018/2/layout/IconVerticalSolidList"/>
    <dgm:cxn modelId="{0EDDB388-0529-4033-A9F9-1030E3B18827}" type="presOf" srcId="{4F5428BB-56BB-4B06-BCC9-30906BBAEFF7}" destId="{A7ED54B6-0B76-4DA0-AEB6-45D3FF42D965}" srcOrd="0" destOrd="0" presId="urn:microsoft.com/office/officeart/2018/2/layout/IconVerticalSolidList"/>
    <dgm:cxn modelId="{31A30394-09C3-4F7D-A3DB-7EF0986FD01D}" srcId="{199919B3-3621-4DAA-B7FB-1F6989E93082}" destId="{E100FA91-16A3-4C0E-8F4E-E39AA2AAC5B7}" srcOrd="0" destOrd="0" parTransId="{EB9E49B4-DE36-4DD3-9A06-B96A8B80C3B8}" sibTransId="{C0A37A54-F5D6-4EE0-90E1-E10E32E26A4A}"/>
    <dgm:cxn modelId="{3714AF96-44DB-4650-B45E-65B127A0F28F}" srcId="{199919B3-3621-4DAA-B7FB-1F6989E93082}" destId="{4F5428BB-56BB-4B06-BCC9-30906BBAEFF7}" srcOrd="1" destOrd="0" parTransId="{55E24FED-12A8-4066-808E-A25635AA2594}" sibTransId="{4F3D5608-4A3C-4BB8-B4B9-BF5871DC9E76}"/>
    <dgm:cxn modelId="{694E2697-812F-4F6F-8602-470A7C19C897}" type="presOf" srcId="{199919B3-3621-4DAA-B7FB-1F6989E93082}" destId="{BC5C54BE-9B41-4638-89E0-4C43ACC46D4F}" srcOrd="0" destOrd="0" presId="urn:microsoft.com/office/officeart/2018/2/layout/IconVerticalSolidList"/>
    <dgm:cxn modelId="{AA363601-D4AE-4F06-A17A-735CAD829C4E}" type="presParOf" srcId="{BC5C54BE-9B41-4638-89E0-4C43ACC46D4F}" destId="{51C157DB-0A75-41E6-B318-22721B285B29}" srcOrd="0" destOrd="0" presId="urn:microsoft.com/office/officeart/2018/2/layout/IconVerticalSolidList"/>
    <dgm:cxn modelId="{85806D60-192C-4BCE-A186-1EC5F22B756E}" type="presParOf" srcId="{51C157DB-0A75-41E6-B318-22721B285B29}" destId="{C9BF5A1E-9AFB-4C7A-9546-32E76EF0F6E7}" srcOrd="0" destOrd="0" presId="urn:microsoft.com/office/officeart/2018/2/layout/IconVerticalSolidList"/>
    <dgm:cxn modelId="{FFCB2E8C-82FC-4243-97E6-CDB46FDB9210}" type="presParOf" srcId="{51C157DB-0A75-41E6-B318-22721B285B29}" destId="{4E25F5F5-FE7B-4793-9229-385A00C46BE5}" srcOrd="1" destOrd="0" presId="urn:microsoft.com/office/officeart/2018/2/layout/IconVerticalSolidList"/>
    <dgm:cxn modelId="{CF3766DF-4294-4EE1-AE6F-3EB9A820F92F}" type="presParOf" srcId="{51C157DB-0A75-41E6-B318-22721B285B29}" destId="{79719F81-8851-4114-B303-DDE180606E6F}" srcOrd="2" destOrd="0" presId="urn:microsoft.com/office/officeart/2018/2/layout/IconVerticalSolidList"/>
    <dgm:cxn modelId="{D4420168-B0AB-43E5-A861-E6AD77947147}" type="presParOf" srcId="{51C157DB-0A75-41E6-B318-22721B285B29}" destId="{5FF0D6EE-9406-4104-88EC-CEAA057F5110}" srcOrd="3" destOrd="0" presId="urn:microsoft.com/office/officeart/2018/2/layout/IconVerticalSolidList"/>
    <dgm:cxn modelId="{C1A9AD49-4C09-48E8-B6C6-99DD0A084E81}" type="presParOf" srcId="{BC5C54BE-9B41-4638-89E0-4C43ACC46D4F}" destId="{7070B753-73EA-41A8-8A72-55C91AB9B64C}" srcOrd="1" destOrd="0" presId="urn:microsoft.com/office/officeart/2018/2/layout/IconVerticalSolidList"/>
    <dgm:cxn modelId="{5BF6671A-C440-44F7-B225-54B698FBF1E1}" type="presParOf" srcId="{BC5C54BE-9B41-4638-89E0-4C43ACC46D4F}" destId="{A132BF13-C0FD-48F6-BAFF-6A96D484EBD5}" srcOrd="2" destOrd="0" presId="urn:microsoft.com/office/officeart/2018/2/layout/IconVerticalSolidList"/>
    <dgm:cxn modelId="{296E4913-CF85-420E-922F-C9BDE4F0ECE6}" type="presParOf" srcId="{A132BF13-C0FD-48F6-BAFF-6A96D484EBD5}" destId="{023C435C-22CD-418A-86B7-D164E89DC9F5}" srcOrd="0" destOrd="0" presId="urn:microsoft.com/office/officeart/2018/2/layout/IconVerticalSolidList"/>
    <dgm:cxn modelId="{55D2D641-6BF6-47D8-9AC8-689CB7CF6CE1}" type="presParOf" srcId="{A132BF13-C0FD-48F6-BAFF-6A96D484EBD5}" destId="{7D93709F-25B2-46C8-88BE-B2DBF18E91C7}" srcOrd="1" destOrd="0" presId="urn:microsoft.com/office/officeart/2018/2/layout/IconVerticalSolidList"/>
    <dgm:cxn modelId="{C491B245-28DB-4850-A93F-88894CFB1773}" type="presParOf" srcId="{A132BF13-C0FD-48F6-BAFF-6A96D484EBD5}" destId="{96AC0F8D-6098-4678-92FA-A5B50B1A1503}" srcOrd="2" destOrd="0" presId="urn:microsoft.com/office/officeart/2018/2/layout/IconVerticalSolidList"/>
    <dgm:cxn modelId="{494D88EA-5E90-4AF6-B399-C872FA8EA26C}" type="presParOf" srcId="{A132BF13-C0FD-48F6-BAFF-6A96D484EBD5}" destId="{A7ED54B6-0B76-4DA0-AEB6-45D3FF42D96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DEA26-DC45-42CB-863F-61314E1685CC}">
      <dsp:nvSpPr>
        <dsp:cNvPr id="0" name=""/>
        <dsp:cNvSpPr/>
      </dsp:nvSpPr>
      <dsp:spPr>
        <a:xfrm>
          <a:off x="0" y="462"/>
          <a:ext cx="7543800" cy="108147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C8626-EBC7-4A43-8E4E-47DD3161B07F}">
      <dsp:nvSpPr>
        <dsp:cNvPr id="0" name=""/>
        <dsp:cNvSpPr/>
      </dsp:nvSpPr>
      <dsp:spPr>
        <a:xfrm>
          <a:off x="327145" y="243793"/>
          <a:ext cx="594810" cy="5948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3871A8-3416-4508-9EE9-DDEBB34F61FD}">
      <dsp:nvSpPr>
        <dsp:cNvPr id="0" name=""/>
        <dsp:cNvSpPr/>
      </dsp:nvSpPr>
      <dsp:spPr>
        <a:xfrm>
          <a:off x="1249101" y="462"/>
          <a:ext cx="6294698" cy="1081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456" tIns="114456" rIns="114456" bIns="11445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are the differences in observable characteristics across you and your partner? </a:t>
          </a:r>
        </a:p>
      </dsp:txBody>
      <dsp:txXfrm>
        <a:off x="1249101" y="462"/>
        <a:ext cx="6294698" cy="1081473"/>
      </dsp:txXfrm>
    </dsp:sp>
    <dsp:sp modelId="{5E24ED5B-AA5D-4BDC-B48E-B35D6B7AD300}">
      <dsp:nvSpPr>
        <dsp:cNvPr id="0" name=""/>
        <dsp:cNvSpPr/>
      </dsp:nvSpPr>
      <dsp:spPr>
        <a:xfrm>
          <a:off x="0" y="1352303"/>
          <a:ext cx="7543800" cy="10814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88291D-E147-47AE-B234-474E300976A4}">
      <dsp:nvSpPr>
        <dsp:cNvPr id="0" name=""/>
        <dsp:cNvSpPr/>
      </dsp:nvSpPr>
      <dsp:spPr>
        <a:xfrm>
          <a:off x="327145" y="1595634"/>
          <a:ext cx="594810" cy="5948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5B66B-C042-424D-859F-C40398867BF5}">
      <dsp:nvSpPr>
        <dsp:cNvPr id="0" name=""/>
        <dsp:cNvSpPr/>
      </dsp:nvSpPr>
      <dsp:spPr>
        <a:xfrm>
          <a:off x="1249101" y="1352303"/>
          <a:ext cx="6294698" cy="1081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456" tIns="114456" rIns="114456" bIns="11445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are the differences in unobservable characteristics across you and your partner? </a:t>
          </a:r>
        </a:p>
      </dsp:txBody>
      <dsp:txXfrm>
        <a:off x="1249101" y="1352303"/>
        <a:ext cx="6294698" cy="1081473"/>
      </dsp:txXfrm>
    </dsp:sp>
    <dsp:sp modelId="{8A16A7F1-7BB6-419D-9408-B42B86AC94DD}">
      <dsp:nvSpPr>
        <dsp:cNvPr id="0" name=""/>
        <dsp:cNvSpPr/>
      </dsp:nvSpPr>
      <dsp:spPr>
        <a:xfrm>
          <a:off x="0" y="2704144"/>
          <a:ext cx="7543800" cy="10814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0F614D-D22B-4071-95F1-F5C5D0F97965}">
      <dsp:nvSpPr>
        <dsp:cNvPr id="0" name=""/>
        <dsp:cNvSpPr/>
      </dsp:nvSpPr>
      <dsp:spPr>
        <a:xfrm>
          <a:off x="327145" y="2947476"/>
          <a:ext cx="594810" cy="5948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569A98-A7DD-48D0-B393-E2C09082254F}">
      <dsp:nvSpPr>
        <dsp:cNvPr id="0" name=""/>
        <dsp:cNvSpPr/>
      </dsp:nvSpPr>
      <dsp:spPr>
        <a:xfrm>
          <a:off x="1249101" y="2704144"/>
          <a:ext cx="6294698" cy="1081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456" tIns="114456" rIns="114456" bIns="11445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How could those bias the findings? Why are those problematic? </a:t>
          </a:r>
        </a:p>
      </dsp:txBody>
      <dsp:txXfrm>
        <a:off x="1249101" y="2704144"/>
        <a:ext cx="6294698" cy="1081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F5A1E-9AFB-4C7A-9546-32E76EF0F6E7}">
      <dsp:nvSpPr>
        <dsp:cNvPr id="0" name=""/>
        <dsp:cNvSpPr/>
      </dsp:nvSpPr>
      <dsp:spPr>
        <a:xfrm>
          <a:off x="0" y="615237"/>
          <a:ext cx="7543800" cy="11358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5F5F5-FE7B-4793-9229-385A00C46BE5}">
      <dsp:nvSpPr>
        <dsp:cNvPr id="0" name=""/>
        <dsp:cNvSpPr/>
      </dsp:nvSpPr>
      <dsp:spPr>
        <a:xfrm>
          <a:off x="343586" y="870798"/>
          <a:ext cx="624703" cy="6247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0D6EE-9406-4104-88EC-CEAA057F5110}">
      <dsp:nvSpPr>
        <dsp:cNvPr id="0" name=""/>
        <dsp:cNvSpPr/>
      </dsp:nvSpPr>
      <dsp:spPr>
        <a:xfrm>
          <a:off x="1311876" y="615237"/>
          <a:ext cx="6231923" cy="1135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08" tIns="120208" rIns="120208" bIns="1202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1) What characteristics are you going to match on? Justify based on prior literature. </a:t>
          </a:r>
        </a:p>
      </dsp:txBody>
      <dsp:txXfrm>
        <a:off x="1311876" y="615237"/>
        <a:ext cx="6231923" cy="1135824"/>
      </dsp:txXfrm>
    </dsp:sp>
    <dsp:sp modelId="{023C435C-22CD-418A-86B7-D164E89DC9F5}">
      <dsp:nvSpPr>
        <dsp:cNvPr id="0" name=""/>
        <dsp:cNvSpPr/>
      </dsp:nvSpPr>
      <dsp:spPr>
        <a:xfrm>
          <a:off x="0" y="2035018"/>
          <a:ext cx="7543800" cy="11358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93709F-25B2-46C8-88BE-B2DBF18E91C7}">
      <dsp:nvSpPr>
        <dsp:cNvPr id="0" name=""/>
        <dsp:cNvSpPr/>
      </dsp:nvSpPr>
      <dsp:spPr>
        <a:xfrm>
          <a:off x="343586" y="2290578"/>
          <a:ext cx="624703" cy="6247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D54B6-0B76-4DA0-AEB6-45D3FF42D965}">
      <dsp:nvSpPr>
        <dsp:cNvPr id="0" name=""/>
        <dsp:cNvSpPr/>
      </dsp:nvSpPr>
      <dsp:spPr>
        <a:xfrm>
          <a:off x="1311876" y="2035018"/>
          <a:ext cx="6231923" cy="1135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08" tIns="120208" rIns="120208" bIns="1202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2) Explain how matching on these characteristics makes for a better control group &amp; why you’re choosing matching over another method.</a:t>
          </a:r>
        </a:p>
      </dsp:txBody>
      <dsp:txXfrm>
        <a:off x="1311876" y="2035018"/>
        <a:ext cx="6231923" cy="1135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3630B-DD4C-443E-BC03-9AD1935C46D7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97E73-334C-440A-95E0-91F4D78D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68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D5D8FF4-51CA-4409-BB57-96C2942167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2ADB00-E85D-4B80-AC69-111CDC0377AF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F8E43DB6-4B9E-4C59-9DD7-52BE37EDF9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04C8FB0-9AC4-4CB9-8128-10485C2E06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b="1">
                <a:solidFill>
                  <a:srgbClr val="00FFFF"/>
                </a:solidFill>
                <a:cs typeface="Arial" panose="020B0604020202020204" pitchFamily="34" charset="0"/>
              </a:rPr>
              <a:t>Figure 17.5</a:t>
            </a:r>
            <a:endParaRPr lang="el-GR" altLang="en-US">
              <a:solidFill>
                <a:srgbClr val="00FFFF"/>
              </a:solidFill>
              <a:cs typeface="Arial" panose="020B0604020202020204" pitchFamily="34" charset="0"/>
            </a:endParaRPr>
          </a:p>
          <a:p>
            <a:r>
              <a:rPr lang="el-GR" altLang="en-US">
                <a:solidFill>
                  <a:srgbClr val="00FFFF"/>
                </a:solidFill>
                <a:cs typeface="Arial" panose="020B0604020202020204" pitchFamily="34" charset="0"/>
              </a:rPr>
              <a:t>(a) A scatter plot showing data points that perfectly fit the regression line defined by the equation </a:t>
            </a:r>
            <a:r>
              <a:rPr lang="el-GR" altLang="en-US" i="1">
                <a:solidFill>
                  <a:srgbClr val="00FFFF"/>
                </a:solidFill>
                <a:cs typeface="Arial" panose="020B0604020202020204" pitchFamily="34" charset="0"/>
              </a:rPr>
              <a:t>Y</a:t>
            </a:r>
            <a:r>
              <a:rPr lang="en-US" altLang="en-US" i="1">
                <a:solidFill>
                  <a:srgbClr val="00FFFF"/>
                </a:solidFill>
                <a:cs typeface="Arial" panose="020B0604020202020204" pitchFamily="34" charset="0"/>
              </a:rPr>
              <a:t> </a:t>
            </a:r>
            <a:r>
              <a:rPr lang="el-GR" altLang="en-US">
                <a:solidFill>
                  <a:srgbClr val="00FFFF"/>
                </a:solidFill>
                <a:cs typeface="Arial" panose="020B0604020202020204" pitchFamily="34" charset="0"/>
              </a:rPr>
              <a:t>ˆ </a:t>
            </a:r>
            <a:r>
              <a:rPr lang="en-US" altLang="en-US">
                <a:solidFill>
                  <a:srgbClr val="00FFFF"/>
                </a:solidFill>
                <a:cs typeface="Arial" panose="020B0604020202020204" pitchFamily="34" charset="0"/>
              </a:rPr>
              <a:t>= </a:t>
            </a:r>
            <a:r>
              <a:rPr lang="el-GR" altLang="en-US" i="1">
                <a:solidFill>
                  <a:srgbClr val="00FFFF"/>
                </a:solidFill>
                <a:cs typeface="Arial" panose="020B0604020202020204" pitchFamily="34" charset="0"/>
              </a:rPr>
              <a:t>X </a:t>
            </a:r>
            <a:r>
              <a:rPr lang="en-US" altLang="en-US">
                <a:solidFill>
                  <a:srgbClr val="00FFFF"/>
                </a:solidFill>
                <a:cs typeface="Arial" panose="020B0604020202020204" pitchFamily="34" charset="0"/>
              </a:rPr>
              <a:t>+ </a:t>
            </a:r>
            <a:r>
              <a:rPr lang="el-GR" altLang="en-US">
                <a:solidFill>
                  <a:srgbClr val="00FFFF"/>
                </a:solidFill>
                <a:cs typeface="Arial" panose="020B0604020202020204" pitchFamily="34" charset="0"/>
              </a:rPr>
              <a:t>4. Note that the correlation is </a:t>
            </a:r>
            <a:r>
              <a:rPr lang="el-GR" altLang="en-US" i="1">
                <a:solidFill>
                  <a:srgbClr val="00FFFF"/>
                </a:solidFill>
                <a:cs typeface="Arial" panose="020B0604020202020204" pitchFamily="34" charset="0"/>
              </a:rPr>
              <a:t>r </a:t>
            </a:r>
            <a:r>
              <a:rPr lang="en-US" altLang="en-US">
                <a:solidFill>
                  <a:srgbClr val="00FFFF"/>
                </a:solidFill>
                <a:cs typeface="Arial" panose="020B0604020202020204" pitchFamily="34" charset="0"/>
              </a:rPr>
              <a:t>= +</a:t>
            </a:r>
            <a:r>
              <a:rPr lang="el-GR" altLang="en-US">
                <a:solidFill>
                  <a:srgbClr val="00FFFF"/>
                </a:solidFill>
                <a:cs typeface="Arial" panose="020B0604020202020204" pitchFamily="34" charset="0"/>
              </a:rPr>
              <a:t>1.00. (b) A scatter plot for the data from Example 17.1. Notice that there is error between the actual data points and the predicted </a:t>
            </a:r>
            <a:r>
              <a:rPr lang="el-GR" altLang="en-US" i="1">
                <a:solidFill>
                  <a:srgbClr val="00FFFF"/>
                </a:solidFill>
                <a:cs typeface="Arial" panose="020B0604020202020204" pitchFamily="34" charset="0"/>
              </a:rPr>
              <a:t>Y </a:t>
            </a:r>
            <a:r>
              <a:rPr lang="el-GR" altLang="en-US">
                <a:solidFill>
                  <a:srgbClr val="00FFFF"/>
                </a:solidFill>
                <a:cs typeface="Arial" panose="020B0604020202020204" pitchFamily="34" charset="0"/>
              </a:rPr>
              <a:t>values of the regression line.</a:t>
            </a:r>
            <a:endParaRPr lang="en-US" altLang="en-US">
              <a:solidFill>
                <a:srgbClr val="00FFFF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C97E73-334C-440A-95E0-91F4D78DBB6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795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10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4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68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82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0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7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7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75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67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98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9026" y="518392"/>
            <a:ext cx="4346549" cy="365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74" b="0" i="0">
                <a:solidFill>
                  <a:srgbClr val="CC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4666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69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rgbClr val="F2F2F2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r>
              <a:rPr lang="en-US" spc="-159"/>
              <a:t>Professor</a:t>
            </a:r>
            <a:r>
              <a:rPr lang="en-US" spc="198"/>
              <a:t> </a:t>
            </a:r>
            <a:r>
              <a:rPr lang="en-US" spc="-109"/>
              <a:t>Wehde</a:t>
            </a:r>
            <a:endParaRPr lang="en-US" spc="-10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89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fld id="{81D60167-4931-47E6-BA6A-407CBD079E47}" type="slidenum">
              <a:rPr lang="en-US" spc="-159" smtClean="0"/>
              <a:pPr marL="25168">
                <a:spcBef>
                  <a:spcPts val="347"/>
                </a:spcBef>
              </a:pPr>
              <a:t>‹#›</a:t>
            </a:fld>
            <a:r>
              <a:rPr lang="en-US" spc="-198"/>
              <a:t> </a:t>
            </a:r>
            <a:r>
              <a:rPr lang="en-US" spc="327"/>
              <a:t>/</a:t>
            </a:r>
            <a:r>
              <a:rPr lang="en-US" spc="-188"/>
              <a:t> </a:t>
            </a:r>
            <a:r>
              <a:rPr lang="en-US" spc="-89"/>
              <a:t>23</a:t>
            </a:r>
            <a:endParaRPr lang="en-US" spc="-89" dirty="0"/>
          </a:p>
        </p:txBody>
      </p:sp>
    </p:spTree>
    <p:extLst>
      <p:ext uri="{BB962C8B-B14F-4D97-AF65-F5344CB8AC3E}">
        <p14:creationId xmlns:p14="http://schemas.microsoft.com/office/powerpoint/2010/main" val="219049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22ECD042-E2A6-4AAA-9B6C-5074246AB2CD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>
              <a:extLst>
                <a:ext uri="{FF2B5EF4-FFF2-40B4-BE49-F238E27FC236}">
                  <a16:creationId xmlns:a16="http://schemas.microsoft.com/office/drawing/2014/main" id="{A5E114E3-B7CF-4C75-97E0-C41AFA50B7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07E62A38-B64F-4B17-990E-4587FB645D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6ECFB4E4-656A-4223-AA55-6091B2FBCA3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EB1A9B6-5406-415F-9A58-A05DB34A30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B9DC348B-039B-4296-A752-44FA81B82A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C5DCB7D-5364-4C44-8B34-E52A4D7D4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9139D6-4F75-495A-BCEF-9D249133A5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408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5D4F02-E773-4BDC-9FF7-2C9899602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E60A9F-738B-48A5-8987-5D36A3EE38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96EEF2-4235-4F6C-8ACE-56B274B064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A00D4D-EFB3-438F-8AEF-8D202AC0FB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662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326A99-D445-46F1-A29D-0C8BEE79F0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690D6C-8985-4A1E-9BF3-BAFA3C2EC2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C39CF3-D5AD-4880-AD13-548D14D6F9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A28753-0FE3-4551-8BBC-D38EC94312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7123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BE9BE0-13CE-421C-AD59-719F449618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CE0985-EB86-4369-BD48-A01868B285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1F1C64-3B3B-431A-B7A8-38EEDEF8F6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EB01BF-94B4-4729-A12F-D6ED960435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45419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3A5DCB-20A3-45A0-BBED-48155F8921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943282-596E-4EA6-892A-C01DCB1D0E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D128F1-8ACE-4DD4-B863-7385B291F1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CFFD0-4C86-4B8F-BB58-B611C732AD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204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B8C34DB-58BC-4EC1-9697-D70A1AD3F0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66270D6-E842-4D29-A3CA-2255AA6628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22C6CBD-8F08-4D29-A71C-FB511586C1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8D215-581A-498E-BE90-3D42BC5BF1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0734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0D7F16B-6F80-4028-8D27-0E587A7FBF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D71891E-0314-4875-A911-F0F9D5EFDC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83C82D-9B53-4D70-B51E-0E4087DCF9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62C9BC-1135-4A4C-9F79-BBE588047D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0529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24DC6-07B3-4FBD-841B-C90768697A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75268B-5845-4786-8545-62CC6EA955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DA4D95-9E9D-4B53-9B30-1107B79C2A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B403C5-E940-477B-A97E-C319799470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8211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831254-9919-4CFC-B940-043A5FC6A1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760735-7B6A-4381-9D25-F5EE3B1265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D266B1-9401-465A-ACD4-A403B53D22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520BF3-8FB8-4373-93E6-6AF54DFE01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201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0D722F-11F5-4F70-AA56-B54FA93693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C86959-F097-421E-94C5-01EA3640CB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D9CD5E-8437-4D66-BA82-FA841C1C44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88E06E-622D-4E32-8FD4-4DE4040382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303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F2D1E8-7300-45AD-BF16-7426DE7BE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3815CD-E3D9-4770-B653-F88830EC5E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69D6A4-E9F7-4AD6-B155-CB51D086A5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8E6BF4-7EBB-4998-A6A3-FE89E4C2B5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644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3F08FD-0B21-4DEB-AC9A-422EB0FE66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824792-2168-439F-AAEA-AEEEE90BB4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ED22D3-E3DD-4B60-8895-F9EA4AB110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9B3E0-B5AD-4B71-8FBB-FE5829F1C4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5131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B8629D-00EE-47D8-A89D-68D2E53078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8BBA7C-1F78-46AB-980D-AC8A44C51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CC555A-6EE3-41A1-BAFA-A4F7295C05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FFE0E-4D9A-4780-9823-99E58F29ED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21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Palatino Linotype" panose="0204050205050503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Palatino Linotype" panose="0204050205050503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Palatino Linotype" panose="0204050205050503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82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9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B1C40CB-048E-4942-8AE1-2567C34886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4846CE3-441C-487D-8CE2-2199CD0C80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FF71B08B-68AE-4A6A-A4BA-364B24DE83B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8B075D3-42C5-40D5-A338-69C9031D726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017077D8-5BD0-49CD-858B-69B539319F2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D4DE250C-A049-4D9C-89C1-7221D7061D7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169BA17-AC16-484F-9713-EF75747AA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31915D23-C1D6-484D-A523-0DD834A3CF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A9C0B2-A140-4055-8349-59A784F34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F77D8213-97BC-4972-A6DC-06EE92045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90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ckchk.com/causalgraphs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ckchk.com/causalgraphs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2057400"/>
            <a:ext cx="6866762" cy="25280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en-US" spc="-75" dirty="0"/>
              <a:t>Summary Stats, </a:t>
            </a:r>
            <a:br>
              <a:rPr lang="en-US" spc="-75" dirty="0"/>
            </a:br>
            <a:r>
              <a:rPr lang="en-US" spc="-75" dirty="0"/>
              <a:t>Regression &amp; (maybe) Propensity Score Matching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431405" y="900303"/>
            <a:ext cx="167640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b="1" kern="0" spc="-4" dirty="0">
                <a:solidFill>
                  <a:srgbClr val="FFFFFF"/>
                </a:solidFill>
                <a:latin typeface="Palatino Linotype" panose="02040502050505030304" pitchFamily="18" charset="0"/>
                <a:cs typeface="Arial"/>
              </a:rPr>
              <a:t>17</a:t>
            </a:r>
            <a:endParaRPr sz="1050" kern="0" dirty="0">
              <a:solidFill>
                <a:sysClr val="windowText" lastClr="000000"/>
              </a:solidFill>
              <a:latin typeface="Palatino Linotype" panose="02040502050505030304" pitchFamily="18" charset="0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43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753B1-8E3B-46C5-B16E-5F32CDA90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5832" y="639097"/>
            <a:ext cx="255147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Meme Activity Reminder</a:t>
            </a:r>
          </a:p>
        </p:txBody>
      </p:sp>
      <p:pic>
        <p:nvPicPr>
          <p:cNvPr id="5" name="Picture 4" descr="A picture containing tree, outdoor, person&#10;&#10;Description automatically generated">
            <a:extLst>
              <a:ext uri="{FF2B5EF4-FFF2-40B4-BE49-F238E27FC236}">
                <a16:creationId xmlns:a16="http://schemas.microsoft.com/office/drawing/2014/main" id="{ADF20143-0104-4A25-BB4A-2DF19A1E9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02" y="640081"/>
            <a:ext cx="5054156" cy="505415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56978" y="4343400"/>
            <a:ext cx="24003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41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5E1104-5C12-4617-9157-D783B20B2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0"/>
            <a:ext cx="7543800" cy="1609344"/>
          </a:xfrm>
        </p:spPr>
        <p:txBody>
          <a:bodyPr>
            <a:normAutofit/>
          </a:bodyPr>
          <a:lstStyle/>
          <a:p>
            <a:r>
              <a:rPr lang="en-US" sz="3600" dirty="0"/>
              <a:t>Reminder: Research Design Paper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6150B-6C2A-4943-A318-254DCC9C4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386" y="1981200"/>
            <a:ext cx="7543800" cy="4232788"/>
          </a:xfrm>
        </p:spPr>
        <p:txBody>
          <a:bodyPr>
            <a:normAutofit/>
          </a:bodyPr>
          <a:lstStyle/>
          <a:p>
            <a:r>
              <a:rPr lang="en-US" dirty="0"/>
              <a:t>You should have started on at least a couple of the following sections (especially sample &amp; data):</a:t>
            </a:r>
          </a:p>
          <a:p>
            <a:r>
              <a:rPr lang="en-US" b="1" dirty="0"/>
              <a:t>Sample</a:t>
            </a:r>
            <a:r>
              <a:rPr lang="en-US" dirty="0"/>
              <a:t>—justify sampling strategy &amp; critique external validity</a:t>
            </a:r>
          </a:p>
          <a:p>
            <a:r>
              <a:rPr lang="en-US" b="1" dirty="0"/>
              <a:t>Data sources &amp; measures</a:t>
            </a:r>
            <a:r>
              <a:rPr lang="en-US" dirty="0"/>
              <a:t>—Specify what variables will be in the analysis and how they will be measured as well as data source</a:t>
            </a:r>
          </a:p>
          <a:p>
            <a:pPr lvl="1"/>
            <a:r>
              <a:rPr lang="en-US" dirty="0"/>
              <a:t>Pay attention to validity &amp; reliability of measures</a:t>
            </a:r>
          </a:p>
          <a:p>
            <a:r>
              <a:rPr lang="en-US" b="1" dirty="0"/>
              <a:t>Research Design &amp; Analysis Plan</a:t>
            </a:r>
            <a:r>
              <a:rPr lang="en-US" dirty="0"/>
              <a:t>—justify your choice of design &amp; provide all details necessary to evaluate internal validity</a:t>
            </a:r>
          </a:p>
          <a:p>
            <a:pPr lvl="1"/>
            <a:r>
              <a:rPr lang="en-US" dirty="0"/>
              <a:t>How will you be analyzing the data? The details here will vary based on your method</a:t>
            </a:r>
          </a:p>
          <a:p>
            <a:pPr lvl="1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F2422F-75F6-42EF-9645-6401D150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4"/>
            <a:ext cx="48006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01F2CEA1-761B-479A-8C81-7F15952C973E}" type="slidenum">
              <a:rPr lang="en-US" altLang="en-US" smtClean="0"/>
              <a:pPr>
                <a:spcAft>
                  <a:spcPts val="600"/>
                </a:spcAft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52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9549" y="822529"/>
            <a:ext cx="14949182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68" dirty="0"/>
              <a:t>Descriptive</a:t>
            </a:r>
            <a:r>
              <a:rPr spc="109" dirty="0"/>
              <a:t> </a:t>
            </a:r>
            <a:r>
              <a:rPr spc="-268" dirty="0"/>
              <a:t>Statistics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288" y="2680408"/>
            <a:ext cx="133284" cy="1332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09549" y="2417760"/>
            <a:ext cx="8000579" cy="676146"/>
          </a:xfrm>
          <a:prstGeom prst="rect">
            <a:avLst/>
          </a:prstGeom>
        </p:spPr>
        <p:txBody>
          <a:bodyPr vert="horz" wrap="square" lIns="0" tIns="13842" rIns="0" bIns="0" rtlCol="0">
            <a:spAutoFit/>
          </a:bodyPr>
          <a:lstStyle/>
          <a:p>
            <a:pPr marL="25168" marR="10067">
              <a:lnSpc>
                <a:spcPct val="102600"/>
              </a:lnSpc>
              <a:spcBef>
                <a:spcPts val="109"/>
              </a:spcBef>
            </a:pPr>
            <a:r>
              <a:rPr sz="2180" spc="-50" dirty="0">
                <a:latin typeface="Tahoma"/>
                <a:cs typeface="Tahoma"/>
              </a:rPr>
              <a:t>Descriptive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40" dirty="0">
                <a:latin typeface="Tahoma"/>
                <a:cs typeface="Tahoma"/>
              </a:rPr>
              <a:t>statistics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aim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to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99" dirty="0">
                <a:latin typeface="Tahoma"/>
                <a:cs typeface="Tahoma"/>
              </a:rPr>
              <a:t>summarize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a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sample;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there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are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79" dirty="0">
                <a:latin typeface="Tahoma"/>
                <a:cs typeface="Tahoma"/>
              </a:rPr>
              <a:t>two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types </a:t>
            </a:r>
            <a:r>
              <a:rPr sz="2180" dirty="0">
                <a:latin typeface="Tahoma"/>
                <a:cs typeface="Tahoma"/>
              </a:rPr>
              <a:t>of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descriptive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statistics:</a:t>
            </a:r>
            <a:endParaRPr sz="2180" dirty="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205" y="3269322"/>
            <a:ext cx="233246" cy="23324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58286" y="3251658"/>
            <a:ext cx="133385" cy="207141"/>
          </a:xfrm>
          <a:prstGeom prst="rect">
            <a:avLst/>
          </a:prstGeom>
        </p:spPr>
        <p:txBody>
          <a:bodyPr vert="horz" wrap="square" lIns="0" tIns="23909" rIns="0" bIns="0" rtlCol="0">
            <a:spAutoFit/>
          </a:bodyPr>
          <a:lstStyle/>
          <a:p>
            <a:pPr marL="25168">
              <a:spcBef>
                <a:spcPts val="188"/>
              </a:spcBef>
            </a:pPr>
            <a:r>
              <a:rPr sz="1189" spc="-99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1189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1759" y="3184688"/>
            <a:ext cx="7275772" cy="1237808"/>
          </a:xfrm>
          <a:prstGeom prst="rect">
            <a:avLst/>
          </a:prstGeom>
        </p:spPr>
        <p:txBody>
          <a:bodyPr vert="horz" wrap="square" lIns="0" tIns="23909" rIns="0" bIns="0" rtlCol="0">
            <a:spAutoFit/>
          </a:bodyPr>
          <a:lstStyle/>
          <a:p>
            <a:pPr marL="25168" marR="40268">
              <a:spcBef>
                <a:spcPts val="188"/>
              </a:spcBef>
            </a:pPr>
            <a:r>
              <a:rPr sz="1982" spc="-258" dirty="0">
                <a:latin typeface="Arial Black"/>
                <a:cs typeface="Arial Black"/>
              </a:rPr>
              <a:t>Measures</a:t>
            </a:r>
            <a:r>
              <a:rPr sz="1982" spc="59" dirty="0">
                <a:latin typeface="Arial Black"/>
                <a:cs typeface="Arial Black"/>
              </a:rPr>
              <a:t> </a:t>
            </a:r>
            <a:r>
              <a:rPr sz="1982" spc="-109" dirty="0">
                <a:latin typeface="Arial Black"/>
                <a:cs typeface="Arial Black"/>
              </a:rPr>
              <a:t>of</a:t>
            </a:r>
            <a:r>
              <a:rPr sz="1982" spc="-59" dirty="0">
                <a:latin typeface="Arial Black"/>
                <a:cs typeface="Arial Black"/>
              </a:rPr>
              <a:t> </a:t>
            </a:r>
            <a:r>
              <a:rPr sz="1982" spc="-238" dirty="0">
                <a:latin typeface="Arial Black"/>
                <a:cs typeface="Arial Black"/>
              </a:rPr>
              <a:t>central</a:t>
            </a:r>
            <a:r>
              <a:rPr sz="1982" spc="59" dirty="0">
                <a:latin typeface="Arial Black"/>
                <a:cs typeface="Arial Black"/>
              </a:rPr>
              <a:t> </a:t>
            </a:r>
            <a:r>
              <a:rPr sz="1982" spc="-248" dirty="0">
                <a:latin typeface="Arial Black"/>
                <a:cs typeface="Arial Black"/>
              </a:rPr>
              <a:t>tendency</a:t>
            </a:r>
            <a:r>
              <a:rPr sz="1982" spc="-10" dirty="0">
                <a:latin typeface="Arial Black"/>
                <a:cs typeface="Arial Black"/>
              </a:rPr>
              <a:t> </a:t>
            </a:r>
            <a:r>
              <a:rPr sz="1982" spc="-69" dirty="0">
                <a:latin typeface="Tahoma"/>
                <a:cs typeface="Tahoma"/>
              </a:rPr>
              <a:t>provide</a:t>
            </a:r>
            <a:r>
              <a:rPr sz="1982" spc="-30" dirty="0">
                <a:latin typeface="Tahoma"/>
                <a:cs typeface="Tahoma"/>
              </a:rPr>
              <a:t> </a:t>
            </a:r>
            <a:r>
              <a:rPr sz="1982" spc="-50" dirty="0">
                <a:latin typeface="Tahoma"/>
                <a:cs typeface="Tahoma"/>
              </a:rPr>
              <a:t>information</a:t>
            </a:r>
            <a:r>
              <a:rPr sz="1982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about</a:t>
            </a:r>
            <a:r>
              <a:rPr sz="1982" spc="-10" dirty="0">
                <a:latin typeface="Tahoma"/>
                <a:cs typeface="Tahoma"/>
              </a:rPr>
              <a:t> </a:t>
            </a:r>
            <a:r>
              <a:rPr sz="1982" spc="-40" dirty="0">
                <a:latin typeface="Tahoma"/>
                <a:cs typeface="Tahoma"/>
              </a:rPr>
              <a:t>the</a:t>
            </a:r>
            <a:r>
              <a:rPr sz="1982" dirty="0">
                <a:latin typeface="Tahoma"/>
                <a:cs typeface="Tahoma"/>
              </a:rPr>
              <a:t> </a:t>
            </a:r>
            <a:r>
              <a:rPr sz="1982" spc="-50" dirty="0">
                <a:latin typeface="Tahoma"/>
                <a:cs typeface="Tahoma"/>
              </a:rPr>
              <a:t>most </a:t>
            </a:r>
            <a:r>
              <a:rPr sz="1982" spc="-20" dirty="0">
                <a:latin typeface="Tahoma"/>
                <a:cs typeface="Tahoma"/>
              </a:rPr>
              <a:t>typical</a:t>
            </a:r>
            <a:r>
              <a:rPr sz="1982" spc="-109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or</a:t>
            </a:r>
            <a:r>
              <a:rPr sz="1982" spc="-89" dirty="0">
                <a:latin typeface="Tahoma"/>
                <a:cs typeface="Tahoma"/>
              </a:rPr>
              <a:t> </a:t>
            </a:r>
            <a:r>
              <a:rPr sz="1982" spc="-99" dirty="0">
                <a:latin typeface="Tahoma"/>
                <a:cs typeface="Tahoma"/>
              </a:rPr>
              <a:t>average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59" dirty="0">
                <a:latin typeface="Tahoma"/>
                <a:cs typeface="Tahoma"/>
              </a:rPr>
              <a:t>value</a:t>
            </a:r>
            <a:r>
              <a:rPr sz="1982" spc="-79" dirty="0">
                <a:latin typeface="Tahoma"/>
                <a:cs typeface="Tahoma"/>
              </a:rPr>
              <a:t> </a:t>
            </a:r>
            <a:r>
              <a:rPr sz="1982" dirty="0">
                <a:latin typeface="Tahoma"/>
                <a:cs typeface="Tahoma"/>
              </a:rPr>
              <a:t>of</a:t>
            </a:r>
            <a:r>
              <a:rPr sz="1982" spc="-89" dirty="0">
                <a:latin typeface="Tahoma"/>
                <a:cs typeface="Tahoma"/>
              </a:rPr>
              <a:t> </a:t>
            </a:r>
            <a:r>
              <a:rPr sz="1982" dirty="0">
                <a:latin typeface="Tahoma"/>
                <a:cs typeface="Tahoma"/>
              </a:rPr>
              <a:t>a</a:t>
            </a:r>
            <a:r>
              <a:rPr sz="1982" spc="-79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variable</a:t>
            </a:r>
            <a:endParaRPr sz="1982" dirty="0">
              <a:latin typeface="Tahoma"/>
              <a:cs typeface="Tahoma"/>
            </a:endParaRPr>
          </a:p>
          <a:p>
            <a:pPr marL="25168" marR="10067">
              <a:lnSpc>
                <a:spcPts val="2378"/>
              </a:lnSpc>
              <a:spcBef>
                <a:spcPts val="59"/>
              </a:spcBef>
            </a:pPr>
            <a:r>
              <a:rPr sz="1982" spc="-258" dirty="0">
                <a:latin typeface="Arial Black"/>
                <a:cs typeface="Arial Black"/>
              </a:rPr>
              <a:t>Measures</a:t>
            </a:r>
            <a:r>
              <a:rPr sz="1982" spc="59" dirty="0">
                <a:latin typeface="Arial Black"/>
                <a:cs typeface="Arial Black"/>
              </a:rPr>
              <a:t> </a:t>
            </a:r>
            <a:r>
              <a:rPr sz="1982" spc="-109" dirty="0">
                <a:latin typeface="Arial Black"/>
                <a:cs typeface="Arial Black"/>
              </a:rPr>
              <a:t>of</a:t>
            </a:r>
            <a:r>
              <a:rPr sz="1982" spc="-40" dirty="0">
                <a:latin typeface="Arial Black"/>
                <a:cs typeface="Arial Black"/>
              </a:rPr>
              <a:t> </a:t>
            </a:r>
            <a:r>
              <a:rPr sz="1982" spc="-218" dirty="0">
                <a:latin typeface="Arial Black"/>
                <a:cs typeface="Arial Black"/>
              </a:rPr>
              <a:t>variability</a:t>
            </a:r>
            <a:r>
              <a:rPr sz="1982" spc="50" dirty="0">
                <a:latin typeface="Arial Black"/>
                <a:cs typeface="Arial Black"/>
              </a:rPr>
              <a:t> </a:t>
            </a:r>
            <a:r>
              <a:rPr sz="1982" spc="-188" dirty="0">
                <a:latin typeface="Arial Black"/>
                <a:cs typeface="Arial Black"/>
              </a:rPr>
              <a:t>(dispersion)</a:t>
            </a:r>
            <a:r>
              <a:rPr sz="1982" spc="-10" dirty="0">
                <a:latin typeface="Arial Black"/>
                <a:cs typeface="Arial Black"/>
              </a:rPr>
              <a:t> </a:t>
            </a:r>
            <a:r>
              <a:rPr sz="1982" spc="-69" dirty="0">
                <a:latin typeface="Tahoma"/>
                <a:cs typeface="Tahoma"/>
              </a:rPr>
              <a:t>provide</a:t>
            </a:r>
            <a:r>
              <a:rPr sz="1982" dirty="0">
                <a:latin typeface="Tahoma"/>
                <a:cs typeface="Tahoma"/>
              </a:rPr>
              <a:t> </a:t>
            </a:r>
            <a:r>
              <a:rPr sz="1982" spc="-50" dirty="0">
                <a:latin typeface="Tahoma"/>
                <a:cs typeface="Tahoma"/>
              </a:rPr>
              <a:t>information</a:t>
            </a:r>
            <a:r>
              <a:rPr sz="1982" spc="10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about</a:t>
            </a:r>
            <a:r>
              <a:rPr sz="1982" dirty="0">
                <a:latin typeface="Tahoma"/>
                <a:cs typeface="Tahoma"/>
              </a:rPr>
              <a:t> </a:t>
            </a:r>
            <a:r>
              <a:rPr sz="1982" spc="-50" dirty="0">
                <a:latin typeface="Tahoma"/>
                <a:cs typeface="Tahoma"/>
              </a:rPr>
              <a:t>the </a:t>
            </a:r>
            <a:r>
              <a:rPr sz="1982" spc="-40" dirty="0">
                <a:latin typeface="Tahoma"/>
                <a:cs typeface="Tahoma"/>
              </a:rPr>
              <a:t>distribution </a:t>
            </a:r>
            <a:r>
              <a:rPr sz="1982" dirty="0">
                <a:latin typeface="Tahoma"/>
                <a:cs typeface="Tahoma"/>
              </a:rPr>
              <a:t>of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dirty="0">
                <a:latin typeface="Tahoma"/>
                <a:cs typeface="Tahoma"/>
              </a:rPr>
              <a:t>a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variable</a:t>
            </a:r>
            <a:endParaRPr sz="1982" dirty="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205" y="3871052"/>
            <a:ext cx="233246" cy="23324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58286" y="3853400"/>
            <a:ext cx="133385" cy="207141"/>
          </a:xfrm>
          <a:prstGeom prst="rect">
            <a:avLst/>
          </a:prstGeom>
        </p:spPr>
        <p:txBody>
          <a:bodyPr vert="horz" wrap="square" lIns="0" tIns="23909" rIns="0" bIns="0" rtlCol="0">
            <a:spAutoFit/>
          </a:bodyPr>
          <a:lstStyle/>
          <a:p>
            <a:pPr marL="25168">
              <a:spcBef>
                <a:spcPts val="188"/>
              </a:spcBef>
            </a:pPr>
            <a:r>
              <a:rPr sz="1189" spc="-99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1189">
              <a:latin typeface="Arial Black"/>
              <a:cs typeface="Arial Black"/>
            </a:endParaRP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3930" y="286020"/>
            <a:ext cx="4322428" cy="1511634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26" dirty="0"/>
              <a:t>Central</a:t>
            </a:r>
            <a:r>
              <a:rPr spc="69" dirty="0"/>
              <a:t> </a:t>
            </a:r>
            <a:r>
              <a:rPr spc="-327" dirty="0"/>
              <a:t>Tendency</a:t>
            </a:r>
            <a:r>
              <a:rPr spc="99" dirty="0"/>
              <a:t> </a:t>
            </a:r>
            <a:r>
              <a:rPr spc="-79" dirty="0"/>
              <a:t>(Mean)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288" y="2331267"/>
            <a:ext cx="133284" cy="1332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02666" y="2169844"/>
            <a:ext cx="7473332" cy="676146"/>
          </a:xfrm>
          <a:prstGeom prst="rect">
            <a:avLst/>
          </a:prstGeom>
        </p:spPr>
        <p:txBody>
          <a:bodyPr vert="horz" wrap="square" lIns="0" tIns="13842" rIns="0" bIns="0" rtlCol="0">
            <a:spAutoFit/>
          </a:bodyPr>
          <a:lstStyle/>
          <a:p>
            <a:pPr marL="25168" marR="10067">
              <a:lnSpc>
                <a:spcPct val="102699"/>
              </a:lnSpc>
              <a:spcBef>
                <a:spcPts val="109"/>
              </a:spcBef>
            </a:pPr>
            <a:r>
              <a:rPr sz="2180" spc="-226" dirty="0">
                <a:latin typeface="Arial Black"/>
                <a:cs typeface="Arial Black"/>
              </a:rPr>
              <a:t>Arithmetic</a:t>
            </a:r>
            <a:r>
              <a:rPr sz="2180" spc="40" dirty="0">
                <a:latin typeface="Arial Black"/>
                <a:cs typeface="Arial Black"/>
              </a:rPr>
              <a:t> </a:t>
            </a:r>
            <a:r>
              <a:rPr sz="2180" spc="-238" dirty="0">
                <a:latin typeface="Arial Black"/>
                <a:cs typeface="Arial Black"/>
              </a:rPr>
              <a:t>Mean</a:t>
            </a:r>
            <a:r>
              <a:rPr sz="2180" spc="59" dirty="0">
                <a:latin typeface="Arial Black"/>
                <a:cs typeface="Arial Black"/>
              </a:rPr>
              <a:t> </a:t>
            </a:r>
            <a:r>
              <a:rPr sz="2180" dirty="0">
                <a:latin typeface="Arial Black"/>
                <a:cs typeface="Arial Black"/>
              </a:rPr>
              <a:t>(</a:t>
            </a:r>
            <a:r>
              <a:rPr sz="2180" dirty="0">
                <a:latin typeface="Cambria"/>
                <a:cs typeface="Cambria"/>
              </a:rPr>
              <a:t>𝑥̄</a:t>
            </a:r>
            <a:r>
              <a:rPr sz="2180" spc="218" dirty="0">
                <a:latin typeface="Cambria"/>
                <a:cs typeface="Cambria"/>
              </a:rPr>
              <a:t> </a:t>
            </a:r>
            <a:r>
              <a:rPr sz="2180" spc="-268" dirty="0">
                <a:latin typeface="Arial Black"/>
                <a:cs typeface="Arial Black"/>
              </a:rPr>
              <a:t>or</a:t>
            </a:r>
            <a:r>
              <a:rPr sz="2180" spc="59" dirty="0">
                <a:latin typeface="Arial Black"/>
                <a:cs typeface="Arial Black"/>
              </a:rPr>
              <a:t> </a:t>
            </a:r>
            <a:r>
              <a:rPr sz="2180" dirty="0">
                <a:latin typeface="Cambria"/>
                <a:cs typeface="Cambria"/>
              </a:rPr>
              <a:t>𝜇</a:t>
            </a:r>
            <a:r>
              <a:rPr sz="2180" dirty="0">
                <a:latin typeface="Arial Black"/>
                <a:cs typeface="Arial Black"/>
              </a:rPr>
              <a:t>):</a:t>
            </a:r>
            <a:r>
              <a:rPr sz="2180" spc="208" dirty="0">
                <a:latin typeface="Arial Black"/>
                <a:cs typeface="Arial Black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20" dirty="0">
                <a:latin typeface="Tahoma"/>
                <a:cs typeface="Tahoma"/>
              </a:rPr>
              <a:t> </a:t>
            </a:r>
            <a:r>
              <a:rPr sz="2180" spc="-89" dirty="0">
                <a:latin typeface="Tahoma"/>
                <a:cs typeface="Tahoma"/>
              </a:rPr>
              <a:t>sum</a:t>
            </a:r>
            <a:r>
              <a:rPr sz="2180" spc="2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of</a:t>
            </a:r>
            <a:r>
              <a:rPr sz="2180" spc="2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a</a:t>
            </a:r>
            <a:r>
              <a:rPr sz="2180" spc="10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series</a:t>
            </a:r>
            <a:r>
              <a:rPr sz="2180" spc="2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of</a:t>
            </a:r>
            <a:r>
              <a:rPr sz="2180" spc="20" dirty="0">
                <a:latin typeface="Tahoma"/>
                <a:cs typeface="Tahoma"/>
              </a:rPr>
              <a:t> </a:t>
            </a:r>
            <a:r>
              <a:rPr sz="2180" spc="-89" dirty="0">
                <a:latin typeface="Tahoma"/>
                <a:cs typeface="Tahoma"/>
              </a:rPr>
              <a:t>observations </a:t>
            </a:r>
            <a:r>
              <a:rPr sz="2180" spc="-59" dirty="0">
                <a:latin typeface="Tahoma"/>
                <a:cs typeface="Tahoma"/>
              </a:rPr>
              <a:t>divided</a:t>
            </a:r>
            <a:r>
              <a:rPr sz="2180" spc="-119" dirty="0">
                <a:latin typeface="Tahoma"/>
                <a:cs typeface="Tahoma"/>
              </a:rPr>
              <a:t> </a:t>
            </a:r>
            <a:r>
              <a:rPr sz="2180" spc="-59" dirty="0">
                <a:latin typeface="Tahoma"/>
                <a:cs typeface="Tahoma"/>
              </a:rPr>
              <a:t>by</a:t>
            </a:r>
            <a:r>
              <a:rPr sz="2180" spc="-10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109" dirty="0">
                <a:latin typeface="Tahoma"/>
                <a:cs typeface="Tahoma"/>
              </a:rPr>
              <a:t> </a:t>
            </a:r>
            <a:r>
              <a:rPr sz="2180" spc="-89" dirty="0">
                <a:latin typeface="Tahoma"/>
                <a:cs typeface="Tahoma"/>
              </a:rPr>
              <a:t>number </a:t>
            </a:r>
            <a:r>
              <a:rPr sz="2180" dirty="0">
                <a:latin typeface="Tahoma"/>
                <a:cs typeface="Tahoma"/>
              </a:rPr>
              <a:t>of</a:t>
            </a:r>
            <a:r>
              <a:rPr sz="2180" spc="-9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observations</a:t>
            </a:r>
            <a:endParaRPr sz="218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61190" y="3578163"/>
            <a:ext cx="164844" cy="0"/>
          </a:xfrm>
          <a:custGeom>
            <a:avLst/>
            <a:gdLst/>
            <a:ahLst/>
            <a:cxnLst/>
            <a:rect l="l" t="t" r="r" b="b"/>
            <a:pathLst>
              <a:path w="83185">
                <a:moveTo>
                  <a:pt x="0" y="0"/>
                </a:moveTo>
                <a:lnTo>
                  <a:pt x="83121" y="0"/>
                </a:lnTo>
              </a:path>
            </a:pathLst>
          </a:custGeom>
          <a:ln w="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6" name="object 6"/>
          <p:cNvSpPr txBox="1"/>
          <p:nvPr/>
        </p:nvSpPr>
        <p:spPr>
          <a:xfrm>
            <a:off x="3136023" y="3535452"/>
            <a:ext cx="190011" cy="3583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</a:pPr>
            <a:r>
              <a:rPr sz="2180" spc="-1239" dirty="0">
                <a:latin typeface="Cambria"/>
                <a:cs typeface="Cambria"/>
              </a:rPr>
              <a:t>𝑛</a:t>
            </a:r>
            <a:endParaRPr sz="218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47201" y="3111810"/>
            <a:ext cx="186236" cy="256607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486" spc="119" dirty="0">
                <a:latin typeface="Cambria"/>
                <a:cs typeface="Cambria"/>
              </a:rPr>
              <a:t>𝑛</a:t>
            </a:r>
            <a:endParaRPr sz="1486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6785" y="3726463"/>
            <a:ext cx="387571" cy="256607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486" spc="119" dirty="0">
                <a:latin typeface="Cambria"/>
                <a:cs typeface="Cambria"/>
              </a:rPr>
              <a:t>𝑖=1</a:t>
            </a:r>
            <a:endParaRPr sz="1486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16063" y="3497293"/>
            <a:ext cx="128350" cy="256607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486" spc="30" dirty="0">
                <a:latin typeface="Cambria"/>
                <a:cs typeface="Cambria"/>
              </a:rPr>
              <a:t>𝑖</a:t>
            </a:r>
            <a:endParaRPr sz="1486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2748" y="3347105"/>
            <a:ext cx="2304036" cy="3583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  <a:tabLst>
                <a:tab pos="817947" algn="l"/>
              </a:tabLst>
            </a:pPr>
            <a:r>
              <a:rPr sz="2180" dirty="0">
                <a:latin typeface="Cambria"/>
                <a:cs typeface="Cambria"/>
              </a:rPr>
              <a:t>𝑥̄</a:t>
            </a:r>
            <a:r>
              <a:rPr sz="2180" spc="178" dirty="0">
                <a:latin typeface="Cambria"/>
                <a:cs typeface="Cambria"/>
              </a:rPr>
              <a:t> </a:t>
            </a:r>
            <a:r>
              <a:rPr sz="2180" spc="357" dirty="0">
                <a:latin typeface="Cambria"/>
                <a:cs typeface="Cambria"/>
              </a:rPr>
              <a:t>=</a:t>
            </a:r>
            <a:r>
              <a:rPr sz="2180" dirty="0">
                <a:latin typeface="Cambria"/>
                <a:cs typeface="Cambria"/>
              </a:rPr>
              <a:t>	</a:t>
            </a:r>
            <a:r>
              <a:rPr sz="2180" spc="1308" dirty="0">
                <a:latin typeface="Cambria"/>
                <a:cs typeface="Cambria"/>
              </a:rPr>
              <a:t>(∑</a:t>
            </a:r>
            <a:r>
              <a:rPr sz="2180" spc="-119" dirty="0">
                <a:latin typeface="Cambria"/>
                <a:cs typeface="Cambria"/>
              </a:rPr>
              <a:t> </a:t>
            </a:r>
            <a:r>
              <a:rPr sz="2180" dirty="0">
                <a:latin typeface="Cambria"/>
                <a:cs typeface="Cambria"/>
              </a:rPr>
              <a:t>𝑥</a:t>
            </a:r>
            <a:r>
              <a:rPr sz="2180" spc="268" dirty="0">
                <a:latin typeface="Cambria"/>
                <a:cs typeface="Cambria"/>
              </a:rPr>
              <a:t> </a:t>
            </a:r>
            <a:r>
              <a:rPr sz="2180" spc="1040" dirty="0">
                <a:latin typeface="Cambria"/>
                <a:cs typeface="Cambria"/>
              </a:rPr>
              <a:t>)</a:t>
            </a:r>
            <a:r>
              <a:rPr sz="2180" spc="139" dirty="0">
                <a:latin typeface="Cambria"/>
                <a:cs typeface="Cambria"/>
              </a:rPr>
              <a:t> </a:t>
            </a:r>
            <a:r>
              <a:rPr sz="2180" spc="357" dirty="0">
                <a:latin typeface="Cambria"/>
                <a:cs typeface="Cambria"/>
              </a:rPr>
              <a:t>=</a:t>
            </a:r>
            <a:endParaRPr sz="218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99751" y="3311384"/>
            <a:ext cx="775143" cy="256607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  <a:tabLst>
                <a:tab pos="639257" algn="l"/>
              </a:tabLst>
            </a:pPr>
            <a:r>
              <a:rPr sz="1486" spc="-99" dirty="0">
                <a:latin typeface="Cambria"/>
                <a:cs typeface="Cambria"/>
              </a:rPr>
              <a:t>1</a:t>
            </a:r>
            <a:r>
              <a:rPr sz="1486" dirty="0">
                <a:latin typeface="Cambria"/>
                <a:cs typeface="Cambria"/>
              </a:rPr>
              <a:t>	</a:t>
            </a:r>
            <a:r>
              <a:rPr sz="1486" spc="-99" dirty="0">
                <a:latin typeface="Cambria"/>
                <a:cs typeface="Cambria"/>
              </a:rPr>
              <a:t>2</a:t>
            </a:r>
            <a:endParaRPr sz="1486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9738" y="3161196"/>
            <a:ext cx="3778821" cy="3583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  <a:tabLst>
                <a:tab pos="1817100" algn="l"/>
              </a:tabLst>
            </a:pPr>
            <a:r>
              <a:rPr sz="2180" spc="-99" dirty="0">
                <a:latin typeface="Cambria"/>
                <a:cs typeface="Cambria"/>
              </a:rPr>
              <a:t>1</a:t>
            </a:r>
            <a:r>
              <a:rPr sz="2180" dirty="0">
                <a:latin typeface="Cambria"/>
                <a:cs typeface="Cambria"/>
              </a:rPr>
              <a:t>	𝑥</a:t>
            </a:r>
            <a:r>
              <a:rPr sz="2180" spc="258" dirty="0">
                <a:latin typeface="Cambria"/>
                <a:cs typeface="Cambria"/>
              </a:rPr>
              <a:t>  </a:t>
            </a:r>
            <a:r>
              <a:rPr sz="2180" spc="454" dirty="0">
                <a:latin typeface="Cambria"/>
                <a:cs typeface="Cambria"/>
              </a:rPr>
              <a:t>+</a:t>
            </a:r>
            <a:r>
              <a:rPr sz="2180" spc="10" dirty="0">
                <a:latin typeface="Cambria"/>
                <a:cs typeface="Cambria"/>
              </a:rPr>
              <a:t> </a:t>
            </a:r>
            <a:r>
              <a:rPr sz="2180" dirty="0">
                <a:latin typeface="Cambria"/>
                <a:cs typeface="Cambria"/>
              </a:rPr>
              <a:t>𝑥</a:t>
            </a:r>
            <a:r>
              <a:rPr sz="2180" spc="258" dirty="0">
                <a:latin typeface="Cambria"/>
                <a:cs typeface="Cambria"/>
              </a:rPr>
              <a:t>  </a:t>
            </a:r>
            <a:r>
              <a:rPr sz="2180" spc="454" dirty="0">
                <a:latin typeface="Cambria"/>
                <a:cs typeface="Cambria"/>
              </a:rPr>
              <a:t>+</a:t>
            </a:r>
            <a:r>
              <a:rPr sz="2180" spc="10" dirty="0">
                <a:latin typeface="Cambria"/>
                <a:cs typeface="Cambria"/>
              </a:rPr>
              <a:t> </a:t>
            </a:r>
            <a:r>
              <a:rPr sz="2180" spc="-198" dirty="0">
                <a:latin typeface="Cambria"/>
                <a:cs typeface="Cambria"/>
              </a:rPr>
              <a:t>⋯</a:t>
            </a:r>
            <a:r>
              <a:rPr sz="2180" spc="10" dirty="0">
                <a:latin typeface="Cambria"/>
                <a:cs typeface="Cambria"/>
              </a:rPr>
              <a:t> </a:t>
            </a:r>
            <a:r>
              <a:rPr sz="2180" spc="454" dirty="0">
                <a:latin typeface="Cambria"/>
                <a:cs typeface="Cambria"/>
              </a:rPr>
              <a:t>+</a:t>
            </a:r>
            <a:r>
              <a:rPr sz="2180" spc="10" dirty="0">
                <a:latin typeface="Cambria"/>
                <a:cs typeface="Cambria"/>
              </a:rPr>
              <a:t> </a:t>
            </a:r>
            <a:r>
              <a:rPr sz="2180" spc="-99" dirty="0">
                <a:latin typeface="Cambria"/>
                <a:cs typeface="Cambria"/>
              </a:rPr>
              <a:t>𝑥</a:t>
            </a:r>
            <a:endParaRPr sz="218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77544" y="3311384"/>
            <a:ext cx="186236" cy="256607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486" spc="119" dirty="0">
                <a:latin typeface="Cambria"/>
                <a:cs typeface="Cambria"/>
              </a:rPr>
              <a:t>𝑛</a:t>
            </a:r>
            <a:endParaRPr sz="1486">
              <a:latin typeface="Cambria"/>
              <a:cs typeface="Cambr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967875" y="3578163"/>
            <a:ext cx="2083825" cy="0"/>
          </a:xfrm>
          <a:custGeom>
            <a:avLst/>
            <a:gdLst/>
            <a:ahLst/>
            <a:cxnLst/>
            <a:rect l="l" t="t" r="r" b="b"/>
            <a:pathLst>
              <a:path w="1051560">
                <a:moveTo>
                  <a:pt x="0" y="0"/>
                </a:moveTo>
                <a:lnTo>
                  <a:pt x="1051178" y="0"/>
                </a:lnTo>
              </a:path>
            </a:pathLst>
          </a:custGeom>
          <a:ln w="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15" name="object 15"/>
          <p:cNvSpPr txBox="1"/>
          <p:nvPr/>
        </p:nvSpPr>
        <p:spPr>
          <a:xfrm>
            <a:off x="5901873" y="3535453"/>
            <a:ext cx="215178" cy="3583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</a:pPr>
            <a:r>
              <a:rPr sz="2180" spc="-99" dirty="0">
                <a:latin typeface="Cambria"/>
                <a:cs typeface="Cambria"/>
              </a:rPr>
              <a:t>𝑛</a:t>
            </a:r>
            <a:endParaRPr sz="2180">
              <a:latin typeface="Cambria"/>
              <a:cs typeface="Cambri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288" y="4341732"/>
            <a:ext cx="133284" cy="13328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802665" y="4180306"/>
            <a:ext cx="5360565" cy="7066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</a:pPr>
            <a:r>
              <a:rPr sz="2180" spc="-59" dirty="0">
                <a:latin typeface="Tahoma"/>
                <a:cs typeface="Tahoma"/>
              </a:rPr>
              <a:t>Use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when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79" dirty="0">
                <a:latin typeface="Tahoma"/>
                <a:cs typeface="Tahoma"/>
              </a:rPr>
              <a:t>describing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continuous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variables</a:t>
            </a:r>
            <a:endParaRPr sz="2180">
              <a:latin typeface="Tahoma"/>
              <a:cs typeface="Tahoma"/>
            </a:endParaRPr>
          </a:p>
          <a:p>
            <a:pPr marL="25168">
              <a:spcBef>
                <a:spcPts val="69"/>
              </a:spcBef>
            </a:pPr>
            <a:r>
              <a:rPr sz="2180" b="1" i="1" dirty="0">
                <a:latin typeface="Gill Sans MT"/>
                <a:cs typeface="Gill Sans MT"/>
              </a:rPr>
              <a:t>Sensitive</a:t>
            </a:r>
            <a:r>
              <a:rPr sz="2180" b="1" i="1" spc="367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to</a:t>
            </a:r>
            <a:r>
              <a:rPr sz="2180" b="1" i="1" spc="377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extreme</a:t>
            </a:r>
            <a:r>
              <a:rPr sz="2180" b="1" i="1" spc="367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values</a:t>
            </a:r>
            <a:r>
              <a:rPr sz="2180" b="1" i="1" spc="377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(e.g.,</a:t>
            </a:r>
            <a:r>
              <a:rPr sz="2180" b="1" i="1" spc="367" dirty="0">
                <a:latin typeface="Gill Sans MT"/>
                <a:cs typeface="Gill Sans MT"/>
              </a:rPr>
              <a:t> </a:t>
            </a:r>
            <a:r>
              <a:rPr sz="2180" b="1" i="1" spc="-20" dirty="0">
                <a:latin typeface="Gill Sans MT"/>
                <a:cs typeface="Gill Sans MT"/>
              </a:rPr>
              <a:t>income)</a:t>
            </a:r>
            <a:endParaRPr sz="2180">
              <a:latin typeface="Gill Sans MT"/>
              <a:cs typeface="Gill Sans MT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7288" y="4682718"/>
            <a:ext cx="133284" cy="133284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80" y="914400"/>
            <a:ext cx="14949182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26" dirty="0"/>
              <a:t>Central</a:t>
            </a:r>
            <a:r>
              <a:rPr spc="69" dirty="0"/>
              <a:t> </a:t>
            </a:r>
            <a:r>
              <a:rPr spc="-327" dirty="0"/>
              <a:t>Tendency</a:t>
            </a:r>
            <a:r>
              <a:rPr spc="99" dirty="0"/>
              <a:t> </a:t>
            </a:r>
            <a:r>
              <a:rPr spc="-119" dirty="0"/>
              <a:t>(Median)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288" y="2154595"/>
            <a:ext cx="133284" cy="13328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288" y="3924739"/>
            <a:ext cx="133284" cy="13328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7288" y="4606740"/>
            <a:ext cx="133284" cy="13328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7288" y="4947727"/>
            <a:ext cx="133284" cy="13328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86561" y="2057400"/>
            <a:ext cx="8284967" cy="3211436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151006">
              <a:lnSpc>
                <a:spcPts val="2596"/>
              </a:lnSpc>
              <a:spcBef>
                <a:spcPts val="178"/>
              </a:spcBef>
            </a:pPr>
            <a:r>
              <a:rPr sz="2180" spc="-168" dirty="0">
                <a:latin typeface="Arial Black"/>
                <a:cs typeface="Arial Black"/>
              </a:rPr>
              <a:t>Median:</a:t>
            </a:r>
            <a:r>
              <a:rPr sz="2180" spc="50" dirty="0">
                <a:latin typeface="Arial Black"/>
                <a:cs typeface="Arial Black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59" dirty="0">
                <a:latin typeface="Tahoma"/>
                <a:cs typeface="Tahoma"/>
              </a:rPr>
              <a:t>middle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value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in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a</a:t>
            </a:r>
            <a:r>
              <a:rPr sz="2180" spc="-89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series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of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observations</a:t>
            </a:r>
            <a:endParaRPr sz="2180" dirty="0">
              <a:latin typeface="Tahoma"/>
              <a:cs typeface="Tahoma"/>
            </a:endParaRPr>
          </a:p>
          <a:p>
            <a:pPr marL="699659" marR="85570">
              <a:lnSpc>
                <a:spcPts val="2378"/>
              </a:lnSpc>
              <a:spcBef>
                <a:spcPts val="50"/>
              </a:spcBef>
            </a:pPr>
            <a:r>
              <a:rPr sz="1982" spc="-50" dirty="0">
                <a:latin typeface="Tahoma"/>
                <a:cs typeface="Tahoma"/>
              </a:rPr>
              <a:t>Arrange</a:t>
            </a:r>
            <a:r>
              <a:rPr sz="1982" spc="-59" dirty="0">
                <a:latin typeface="Tahoma"/>
                <a:cs typeface="Tahoma"/>
              </a:rPr>
              <a:t> </a:t>
            </a:r>
            <a:r>
              <a:rPr sz="1982" dirty="0">
                <a:latin typeface="Tahoma"/>
                <a:cs typeface="Tahoma"/>
              </a:rPr>
              <a:t>a</a:t>
            </a:r>
            <a:r>
              <a:rPr sz="1982" spc="-59" dirty="0">
                <a:latin typeface="Tahoma"/>
                <a:cs typeface="Tahoma"/>
              </a:rPr>
              <a:t> </a:t>
            </a:r>
            <a:r>
              <a:rPr sz="1982" spc="-99" dirty="0">
                <a:latin typeface="Tahoma"/>
                <a:cs typeface="Tahoma"/>
              </a:rPr>
              <a:t>series</a:t>
            </a:r>
            <a:r>
              <a:rPr sz="1982" spc="-59" dirty="0">
                <a:latin typeface="Tahoma"/>
                <a:cs typeface="Tahoma"/>
              </a:rPr>
              <a:t> </a:t>
            </a:r>
            <a:r>
              <a:rPr sz="1982" dirty="0">
                <a:latin typeface="Tahoma"/>
                <a:cs typeface="Tahoma"/>
              </a:rPr>
              <a:t>of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79" dirty="0">
                <a:latin typeface="Tahoma"/>
                <a:cs typeface="Tahoma"/>
              </a:rPr>
              <a:t>observations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40" dirty="0">
                <a:latin typeface="Tahoma"/>
                <a:cs typeface="Tahoma"/>
              </a:rPr>
              <a:t>from</a:t>
            </a:r>
            <a:r>
              <a:rPr sz="1982" spc="-59" dirty="0">
                <a:latin typeface="Tahoma"/>
                <a:cs typeface="Tahoma"/>
              </a:rPr>
              <a:t> </a:t>
            </a:r>
            <a:r>
              <a:rPr sz="1982" spc="-69" dirty="0">
                <a:latin typeface="Tahoma"/>
                <a:cs typeface="Tahoma"/>
              </a:rPr>
              <a:t>smallest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dirty="0">
                <a:latin typeface="Tahoma"/>
                <a:cs typeface="Tahoma"/>
              </a:rPr>
              <a:t>to</a:t>
            </a:r>
            <a:r>
              <a:rPr sz="1982" spc="-59" dirty="0">
                <a:latin typeface="Tahoma"/>
                <a:cs typeface="Tahoma"/>
              </a:rPr>
              <a:t> </a:t>
            </a:r>
            <a:r>
              <a:rPr sz="1982" spc="-69" dirty="0">
                <a:latin typeface="Tahoma"/>
                <a:cs typeface="Tahoma"/>
              </a:rPr>
              <a:t>greatest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69" dirty="0">
                <a:latin typeface="Tahoma"/>
                <a:cs typeface="Tahoma"/>
              </a:rPr>
              <a:t>then</a:t>
            </a:r>
            <a:r>
              <a:rPr sz="1982" spc="-59" dirty="0">
                <a:latin typeface="Tahoma"/>
                <a:cs typeface="Tahoma"/>
              </a:rPr>
              <a:t> </a:t>
            </a:r>
            <a:r>
              <a:rPr sz="1982" spc="-50" dirty="0">
                <a:latin typeface="Tahoma"/>
                <a:cs typeface="Tahoma"/>
              </a:rPr>
              <a:t>take the </a:t>
            </a:r>
            <a:r>
              <a:rPr sz="1982" spc="-40" dirty="0">
                <a:latin typeface="Tahoma"/>
                <a:cs typeface="Tahoma"/>
              </a:rPr>
              <a:t>middle</a:t>
            </a:r>
            <a:r>
              <a:rPr sz="1982" spc="-79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value</a:t>
            </a:r>
            <a:endParaRPr sz="1982" dirty="0">
              <a:latin typeface="Tahoma"/>
              <a:cs typeface="Tahoma"/>
            </a:endParaRPr>
          </a:p>
          <a:p>
            <a:pPr marL="1248312">
              <a:lnSpc>
                <a:spcPts val="2041"/>
              </a:lnSpc>
            </a:pPr>
            <a:r>
              <a:rPr sz="1784" dirty="0">
                <a:latin typeface="Calibri"/>
                <a:cs typeface="Calibri"/>
              </a:rPr>
              <a:t>Note:</a:t>
            </a:r>
            <a:r>
              <a:rPr sz="1784" spc="367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if</a:t>
            </a:r>
            <a:r>
              <a:rPr sz="1784" spc="16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there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is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an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even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number</a:t>
            </a:r>
            <a:r>
              <a:rPr sz="1784" spc="16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of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observations,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then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there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is</a:t>
            </a:r>
            <a:r>
              <a:rPr sz="1784" spc="168" dirty="0">
                <a:latin typeface="Calibri"/>
                <a:cs typeface="Calibri"/>
              </a:rPr>
              <a:t> </a:t>
            </a:r>
            <a:r>
              <a:rPr sz="1784" spc="-50" dirty="0">
                <a:latin typeface="Calibri"/>
                <a:cs typeface="Calibri"/>
              </a:rPr>
              <a:t>no</a:t>
            </a:r>
            <a:endParaRPr sz="1784" dirty="0">
              <a:latin typeface="Calibri"/>
              <a:cs typeface="Calibri"/>
            </a:endParaRPr>
          </a:p>
          <a:p>
            <a:pPr marL="1248312" marR="181207">
              <a:lnSpc>
                <a:spcPts val="2180"/>
              </a:lnSpc>
              <a:spcBef>
                <a:spcPts val="79"/>
              </a:spcBef>
            </a:pPr>
            <a:r>
              <a:rPr sz="1784" dirty="0">
                <a:latin typeface="Calibri"/>
                <a:cs typeface="Calibri"/>
              </a:rPr>
              <a:t>single</a:t>
            </a:r>
            <a:r>
              <a:rPr sz="1784" spc="159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middle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value;</a:t>
            </a:r>
            <a:r>
              <a:rPr sz="1784" spc="16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the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median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is</a:t>
            </a:r>
            <a:r>
              <a:rPr sz="1784" spc="16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then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usually</a:t>
            </a:r>
            <a:r>
              <a:rPr sz="1784" spc="16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defined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to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be</a:t>
            </a:r>
            <a:r>
              <a:rPr sz="1784" spc="168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the</a:t>
            </a:r>
            <a:r>
              <a:rPr sz="1784" spc="178" dirty="0">
                <a:latin typeface="Calibri"/>
                <a:cs typeface="Calibri"/>
              </a:rPr>
              <a:t> </a:t>
            </a:r>
            <a:r>
              <a:rPr sz="1784" spc="-40" dirty="0">
                <a:latin typeface="Calibri"/>
                <a:cs typeface="Calibri"/>
              </a:rPr>
              <a:t>mean</a:t>
            </a:r>
            <a:r>
              <a:rPr sz="1784" spc="991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of</a:t>
            </a:r>
            <a:r>
              <a:rPr sz="1784" spc="129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the</a:t>
            </a:r>
            <a:r>
              <a:rPr sz="1784" spc="149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two</a:t>
            </a:r>
            <a:r>
              <a:rPr sz="1784" spc="129" dirty="0">
                <a:latin typeface="Calibri"/>
                <a:cs typeface="Calibri"/>
              </a:rPr>
              <a:t> </a:t>
            </a:r>
            <a:r>
              <a:rPr sz="1784" dirty="0">
                <a:latin typeface="Calibri"/>
                <a:cs typeface="Calibri"/>
              </a:rPr>
              <a:t>middle</a:t>
            </a:r>
            <a:r>
              <a:rPr sz="1784" spc="149" dirty="0">
                <a:latin typeface="Calibri"/>
                <a:cs typeface="Calibri"/>
              </a:rPr>
              <a:t> </a:t>
            </a:r>
            <a:r>
              <a:rPr sz="1784" spc="-20" dirty="0">
                <a:latin typeface="Calibri"/>
                <a:cs typeface="Calibri"/>
              </a:rPr>
              <a:t>values</a:t>
            </a:r>
            <a:endParaRPr sz="1784" dirty="0">
              <a:latin typeface="Calibri"/>
              <a:cs typeface="Calibri"/>
            </a:endParaRPr>
          </a:p>
          <a:p>
            <a:pPr marL="151006">
              <a:spcBef>
                <a:spcPts val="59"/>
              </a:spcBef>
            </a:pPr>
            <a:r>
              <a:rPr sz="2180" spc="-129" dirty="0">
                <a:latin typeface="Tahoma"/>
                <a:cs typeface="Tahoma"/>
              </a:rPr>
              <a:t>In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a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40" dirty="0">
                <a:latin typeface="Tahoma"/>
                <a:cs typeface="Tahoma"/>
              </a:rPr>
              <a:t>distribution,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89" dirty="0">
                <a:latin typeface="Tahoma"/>
                <a:cs typeface="Tahoma"/>
              </a:rPr>
              <a:t>median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is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Cambria"/>
                <a:cs typeface="Cambria"/>
              </a:rPr>
              <a:t>2</a:t>
            </a:r>
            <a:r>
              <a:rPr sz="2229" baseline="29629" dirty="0">
                <a:latin typeface="Cambria"/>
                <a:cs typeface="Cambria"/>
              </a:rPr>
              <a:t>𝑛𝑑</a:t>
            </a:r>
            <a:r>
              <a:rPr sz="2229" spc="579" baseline="29629" dirty="0">
                <a:latin typeface="Cambria"/>
                <a:cs typeface="Cambria"/>
              </a:rPr>
              <a:t> </a:t>
            </a:r>
            <a:r>
              <a:rPr sz="2180" spc="-59" dirty="0">
                <a:latin typeface="Tahoma"/>
                <a:cs typeface="Tahoma"/>
              </a:rPr>
              <a:t>quartile </a:t>
            </a:r>
            <a:r>
              <a:rPr sz="2180" spc="-69" dirty="0">
                <a:latin typeface="Tahoma"/>
                <a:cs typeface="Tahoma"/>
              </a:rPr>
              <a:t>and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40" dirty="0">
                <a:latin typeface="Cambria"/>
                <a:cs typeface="Cambria"/>
              </a:rPr>
              <a:t>50</a:t>
            </a:r>
            <a:r>
              <a:rPr sz="2229" spc="-59" baseline="29629" dirty="0">
                <a:latin typeface="Cambria"/>
                <a:cs typeface="Cambria"/>
              </a:rPr>
              <a:t>𝑡ℎ</a:t>
            </a:r>
            <a:endParaRPr sz="2229" baseline="29629" dirty="0">
              <a:latin typeface="Cambria"/>
              <a:cs typeface="Cambria"/>
            </a:endParaRPr>
          </a:p>
          <a:p>
            <a:pPr marL="151006">
              <a:spcBef>
                <a:spcPts val="69"/>
              </a:spcBef>
            </a:pPr>
            <a:r>
              <a:rPr sz="2180" spc="-20" dirty="0">
                <a:latin typeface="Tahoma"/>
                <a:cs typeface="Tahoma"/>
              </a:rPr>
              <a:t>percentile</a:t>
            </a:r>
            <a:endParaRPr sz="2180" dirty="0">
              <a:latin typeface="Tahoma"/>
              <a:cs typeface="Tahoma"/>
            </a:endParaRPr>
          </a:p>
          <a:p>
            <a:pPr marL="151006">
              <a:spcBef>
                <a:spcPts val="69"/>
              </a:spcBef>
            </a:pPr>
            <a:r>
              <a:rPr sz="2180" spc="-59" dirty="0">
                <a:latin typeface="Tahoma"/>
                <a:cs typeface="Tahoma"/>
              </a:rPr>
              <a:t>Use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when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79" dirty="0">
                <a:latin typeface="Tahoma"/>
                <a:cs typeface="Tahoma"/>
              </a:rPr>
              <a:t>describing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continuous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variables</a:t>
            </a:r>
            <a:endParaRPr sz="2180" dirty="0">
              <a:latin typeface="Tahoma"/>
              <a:cs typeface="Tahoma"/>
            </a:endParaRPr>
          </a:p>
          <a:p>
            <a:pPr marL="151006">
              <a:spcBef>
                <a:spcPts val="69"/>
              </a:spcBef>
            </a:pPr>
            <a:r>
              <a:rPr sz="2180" b="1" i="1" dirty="0">
                <a:latin typeface="Gill Sans MT"/>
                <a:cs typeface="Gill Sans MT"/>
              </a:rPr>
              <a:t>Robust</a:t>
            </a:r>
            <a:r>
              <a:rPr sz="2180" b="1" i="1" spc="337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to</a:t>
            </a:r>
            <a:r>
              <a:rPr sz="2180" b="1" i="1" spc="347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extreme</a:t>
            </a:r>
            <a:r>
              <a:rPr sz="2180" b="1" i="1" spc="347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values</a:t>
            </a:r>
            <a:r>
              <a:rPr sz="2180" b="1" i="1" spc="347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(e.g.,</a:t>
            </a:r>
            <a:r>
              <a:rPr sz="2180" b="1" i="1" spc="347" dirty="0">
                <a:latin typeface="Gill Sans MT"/>
                <a:cs typeface="Gill Sans MT"/>
              </a:rPr>
              <a:t> </a:t>
            </a:r>
            <a:r>
              <a:rPr sz="2180" b="1" i="1" spc="-20" dirty="0">
                <a:latin typeface="Gill Sans MT"/>
                <a:cs typeface="Gill Sans MT"/>
              </a:rPr>
              <a:t>income)</a:t>
            </a:r>
            <a:endParaRPr sz="2180" dirty="0">
              <a:latin typeface="Gill Sans MT"/>
              <a:cs typeface="Gill Sans MT"/>
            </a:endParaRP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060" y="467717"/>
            <a:ext cx="14949182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26" dirty="0"/>
              <a:t>Central</a:t>
            </a:r>
            <a:r>
              <a:rPr spc="50" dirty="0"/>
              <a:t> </a:t>
            </a:r>
            <a:r>
              <a:rPr spc="-327" dirty="0"/>
              <a:t>Tendency</a:t>
            </a:r>
            <a:r>
              <a:rPr spc="99" dirty="0"/>
              <a:t> </a:t>
            </a:r>
            <a:r>
              <a:rPr lang="en-US" spc="-198" dirty="0"/>
              <a:t>Compared</a:t>
            </a:r>
            <a:endParaRPr spc="-159" dirty="0"/>
          </a:p>
        </p:txBody>
      </p:sp>
      <p:grpSp>
        <p:nvGrpSpPr>
          <p:cNvPr id="3" name="object 3"/>
          <p:cNvGrpSpPr/>
          <p:nvPr/>
        </p:nvGrpSpPr>
        <p:grpSpPr>
          <a:xfrm>
            <a:off x="1001674" y="1579592"/>
            <a:ext cx="7810570" cy="3719679"/>
            <a:chOff x="503357" y="797109"/>
            <a:chExt cx="3941445" cy="1877060"/>
          </a:xfrm>
        </p:grpSpPr>
        <p:sp>
          <p:nvSpPr>
            <p:cNvPr id="4" name="object 4"/>
            <p:cNvSpPr/>
            <p:nvPr/>
          </p:nvSpPr>
          <p:spPr>
            <a:xfrm>
              <a:off x="506850" y="803777"/>
              <a:ext cx="3934460" cy="1863725"/>
            </a:xfrm>
            <a:custGeom>
              <a:avLst/>
              <a:gdLst/>
              <a:ahLst/>
              <a:cxnLst/>
              <a:rect l="l" t="t" r="r" b="b"/>
              <a:pathLst>
                <a:path w="3934460" h="1863725">
                  <a:moveTo>
                    <a:pt x="3933866" y="0"/>
                  </a:moveTo>
                  <a:lnTo>
                    <a:pt x="0" y="0"/>
                  </a:lnTo>
                  <a:lnTo>
                    <a:pt x="0" y="1863400"/>
                  </a:lnTo>
                  <a:lnTo>
                    <a:pt x="3933866" y="1863400"/>
                  </a:lnTo>
                  <a:lnTo>
                    <a:pt x="3933866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" name="object 5"/>
            <p:cNvSpPr/>
            <p:nvPr/>
          </p:nvSpPr>
          <p:spPr>
            <a:xfrm>
              <a:off x="506850" y="803777"/>
              <a:ext cx="3934460" cy="1863725"/>
            </a:xfrm>
            <a:custGeom>
              <a:avLst/>
              <a:gdLst/>
              <a:ahLst/>
              <a:cxnLst/>
              <a:rect l="l" t="t" r="r" b="b"/>
              <a:pathLst>
                <a:path w="3934460" h="1863725">
                  <a:moveTo>
                    <a:pt x="0" y="1560721"/>
                  </a:moveTo>
                  <a:lnTo>
                    <a:pt x="3933866" y="1560721"/>
                  </a:lnTo>
                </a:path>
                <a:path w="3934460" h="1863725">
                  <a:moveTo>
                    <a:pt x="0" y="1124856"/>
                  </a:moveTo>
                  <a:lnTo>
                    <a:pt x="3933866" y="1124856"/>
                  </a:lnTo>
                </a:path>
                <a:path w="3934460" h="1863725">
                  <a:moveTo>
                    <a:pt x="0" y="688991"/>
                  </a:moveTo>
                  <a:lnTo>
                    <a:pt x="3933866" y="688991"/>
                  </a:lnTo>
                </a:path>
                <a:path w="3934460" h="1863725">
                  <a:moveTo>
                    <a:pt x="0" y="253125"/>
                  </a:moveTo>
                  <a:lnTo>
                    <a:pt x="3933866" y="253125"/>
                  </a:lnTo>
                </a:path>
                <a:path w="3934460" h="1863725">
                  <a:moveTo>
                    <a:pt x="441765" y="1863400"/>
                  </a:moveTo>
                  <a:lnTo>
                    <a:pt x="441765" y="0"/>
                  </a:lnTo>
                </a:path>
                <a:path w="3934460" h="1863725">
                  <a:moveTo>
                    <a:pt x="1493586" y="1863400"/>
                  </a:moveTo>
                  <a:lnTo>
                    <a:pt x="1493586" y="0"/>
                  </a:lnTo>
                </a:path>
                <a:path w="3934460" h="1863725">
                  <a:moveTo>
                    <a:pt x="2545467" y="1863400"/>
                  </a:moveTo>
                  <a:lnTo>
                    <a:pt x="2545467" y="0"/>
                  </a:lnTo>
                </a:path>
                <a:path w="3934460" h="1863725">
                  <a:moveTo>
                    <a:pt x="3597288" y="1863400"/>
                  </a:moveTo>
                  <a:lnTo>
                    <a:pt x="3597288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6" name="object 6"/>
            <p:cNvSpPr/>
            <p:nvPr/>
          </p:nvSpPr>
          <p:spPr>
            <a:xfrm>
              <a:off x="506850" y="803777"/>
              <a:ext cx="3934460" cy="1863725"/>
            </a:xfrm>
            <a:custGeom>
              <a:avLst/>
              <a:gdLst/>
              <a:ahLst/>
              <a:cxnLst/>
              <a:rect l="l" t="t" r="r" b="b"/>
              <a:pathLst>
                <a:path w="3934460" h="1863725">
                  <a:moveTo>
                    <a:pt x="0" y="1778684"/>
                  </a:moveTo>
                  <a:lnTo>
                    <a:pt x="3933866" y="1778684"/>
                  </a:lnTo>
                </a:path>
                <a:path w="3934460" h="1863725">
                  <a:moveTo>
                    <a:pt x="0" y="1342819"/>
                  </a:moveTo>
                  <a:lnTo>
                    <a:pt x="3933866" y="1342819"/>
                  </a:lnTo>
                </a:path>
                <a:path w="3934460" h="1863725">
                  <a:moveTo>
                    <a:pt x="0" y="906953"/>
                  </a:moveTo>
                  <a:lnTo>
                    <a:pt x="3933866" y="906953"/>
                  </a:lnTo>
                </a:path>
                <a:path w="3934460" h="1863725">
                  <a:moveTo>
                    <a:pt x="0" y="471028"/>
                  </a:moveTo>
                  <a:lnTo>
                    <a:pt x="3933866" y="471028"/>
                  </a:lnTo>
                </a:path>
                <a:path w="3934460" h="1863725">
                  <a:moveTo>
                    <a:pt x="0" y="35163"/>
                  </a:moveTo>
                  <a:lnTo>
                    <a:pt x="3933866" y="35163"/>
                  </a:lnTo>
                </a:path>
                <a:path w="3934460" h="1863725">
                  <a:moveTo>
                    <a:pt x="967706" y="1863400"/>
                  </a:moveTo>
                  <a:lnTo>
                    <a:pt x="967706" y="0"/>
                  </a:lnTo>
                </a:path>
                <a:path w="3934460" h="1863725">
                  <a:moveTo>
                    <a:pt x="2019527" y="1863400"/>
                  </a:moveTo>
                  <a:lnTo>
                    <a:pt x="2019527" y="0"/>
                  </a:lnTo>
                </a:path>
                <a:path w="3934460" h="1863725">
                  <a:moveTo>
                    <a:pt x="3071347" y="1863400"/>
                  </a:moveTo>
                  <a:lnTo>
                    <a:pt x="3071347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7" name="object 7"/>
            <p:cNvSpPr/>
            <p:nvPr/>
          </p:nvSpPr>
          <p:spPr>
            <a:xfrm>
              <a:off x="685675" y="888493"/>
              <a:ext cx="3576320" cy="1690370"/>
            </a:xfrm>
            <a:custGeom>
              <a:avLst/>
              <a:gdLst/>
              <a:ahLst/>
              <a:cxnLst/>
              <a:rect l="l" t="t" r="r" b="b"/>
              <a:pathLst>
                <a:path w="3576320" h="1690370">
                  <a:moveTo>
                    <a:pt x="0" y="1656697"/>
                  </a:moveTo>
                  <a:lnTo>
                    <a:pt x="6984" y="1655493"/>
                  </a:lnTo>
                  <a:lnTo>
                    <a:pt x="13968" y="1654228"/>
                  </a:lnTo>
                  <a:lnTo>
                    <a:pt x="21013" y="1652904"/>
                  </a:lnTo>
                  <a:lnTo>
                    <a:pt x="27997" y="1651639"/>
                  </a:lnTo>
                  <a:lnTo>
                    <a:pt x="34982" y="1650254"/>
                  </a:lnTo>
                  <a:lnTo>
                    <a:pt x="41966" y="1648869"/>
                  </a:lnTo>
                  <a:lnTo>
                    <a:pt x="48951" y="1647485"/>
                  </a:lnTo>
                  <a:lnTo>
                    <a:pt x="55995" y="1645979"/>
                  </a:lnTo>
                  <a:lnTo>
                    <a:pt x="62980" y="1644474"/>
                  </a:lnTo>
                  <a:lnTo>
                    <a:pt x="69964" y="1642848"/>
                  </a:lnTo>
                  <a:lnTo>
                    <a:pt x="76949" y="1641102"/>
                  </a:lnTo>
                  <a:lnTo>
                    <a:pt x="83993" y="1639356"/>
                  </a:lnTo>
                  <a:lnTo>
                    <a:pt x="125960" y="1626170"/>
                  </a:lnTo>
                  <a:lnTo>
                    <a:pt x="167927" y="1608107"/>
                  </a:lnTo>
                  <a:lnTo>
                    <a:pt x="202970" y="1589261"/>
                  </a:lnTo>
                  <a:lnTo>
                    <a:pt x="237952" y="1568067"/>
                  </a:lnTo>
                  <a:lnTo>
                    <a:pt x="251921" y="1559216"/>
                  </a:lnTo>
                  <a:lnTo>
                    <a:pt x="258906" y="1554820"/>
                  </a:lnTo>
                  <a:lnTo>
                    <a:pt x="265950" y="1550425"/>
                  </a:lnTo>
                  <a:lnTo>
                    <a:pt x="272935" y="1546030"/>
                  </a:lnTo>
                  <a:lnTo>
                    <a:pt x="279919" y="1541694"/>
                  </a:lnTo>
                  <a:lnTo>
                    <a:pt x="314901" y="1520862"/>
                  </a:lnTo>
                  <a:lnTo>
                    <a:pt x="349944" y="1502256"/>
                  </a:lnTo>
                  <a:lnTo>
                    <a:pt x="384926" y="1486301"/>
                  </a:lnTo>
                  <a:lnTo>
                    <a:pt x="419909" y="1472332"/>
                  </a:lnTo>
                  <a:lnTo>
                    <a:pt x="426893" y="1469622"/>
                  </a:lnTo>
                  <a:lnTo>
                    <a:pt x="433878" y="1467033"/>
                  </a:lnTo>
                  <a:lnTo>
                    <a:pt x="440922" y="1464384"/>
                  </a:lnTo>
                  <a:lnTo>
                    <a:pt x="447907" y="1461735"/>
                  </a:lnTo>
                  <a:lnTo>
                    <a:pt x="454891" y="1459146"/>
                  </a:lnTo>
                  <a:lnTo>
                    <a:pt x="461876" y="1456436"/>
                  </a:lnTo>
                  <a:lnTo>
                    <a:pt x="468920" y="1453727"/>
                  </a:lnTo>
                  <a:lnTo>
                    <a:pt x="475905" y="1450957"/>
                  </a:lnTo>
                  <a:lnTo>
                    <a:pt x="510887" y="1435663"/>
                  </a:lnTo>
                  <a:lnTo>
                    <a:pt x="545870" y="1416878"/>
                  </a:lnTo>
                  <a:lnTo>
                    <a:pt x="580852" y="1392974"/>
                  </a:lnTo>
                  <a:lnTo>
                    <a:pt x="615835" y="1362688"/>
                  </a:lnTo>
                  <a:lnTo>
                    <a:pt x="643833" y="1333305"/>
                  </a:lnTo>
                  <a:lnTo>
                    <a:pt x="671830" y="1299106"/>
                  </a:lnTo>
                  <a:lnTo>
                    <a:pt x="699828" y="1260390"/>
                  </a:lnTo>
                  <a:lnTo>
                    <a:pt x="727826" y="1217701"/>
                  </a:lnTo>
                  <a:lnTo>
                    <a:pt x="748840" y="1183561"/>
                  </a:lnTo>
                  <a:lnTo>
                    <a:pt x="769853" y="1147916"/>
                  </a:lnTo>
                  <a:lnTo>
                    <a:pt x="790807" y="1111248"/>
                  </a:lnTo>
                  <a:lnTo>
                    <a:pt x="797791" y="1098785"/>
                  </a:lnTo>
                  <a:lnTo>
                    <a:pt x="804836" y="1086321"/>
                  </a:lnTo>
                  <a:lnTo>
                    <a:pt x="811820" y="1073737"/>
                  </a:lnTo>
                  <a:lnTo>
                    <a:pt x="818805" y="1061153"/>
                  </a:lnTo>
                  <a:lnTo>
                    <a:pt x="825789" y="1048448"/>
                  </a:lnTo>
                  <a:lnTo>
                    <a:pt x="832834" y="1035744"/>
                  </a:lnTo>
                  <a:lnTo>
                    <a:pt x="839818" y="1022979"/>
                  </a:lnTo>
                  <a:lnTo>
                    <a:pt x="846803" y="1010215"/>
                  </a:lnTo>
                  <a:lnTo>
                    <a:pt x="853787" y="997450"/>
                  </a:lnTo>
                  <a:lnTo>
                    <a:pt x="860832" y="984625"/>
                  </a:lnTo>
                  <a:lnTo>
                    <a:pt x="867816" y="971800"/>
                  </a:lnTo>
                  <a:lnTo>
                    <a:pt x="874801" y="958975"/>
                  </a:lnTo>
                  <a:lnTo>
                    <a:pt x="881785" y="946150"/>
                  </a:lnTo>
                  <a:lnTo>
                    <a:pt x="888830" y="933326"/>
                  </a:lnTo>
                  <a:lnTo>
                    <a:pt x="895814" y="920561"/>
                  </a:lnTo>
                  <a:lnTo>
                    <a:pt x="902799" y="907796"/>
                  </a:lnTo>
                  <a:lnTo>
                    <a:pt x="909783" y="895032"/>
                  </a:lnTo>
                  <a:lnTo>
                    <a:pt x="930797" y="857039"/>
                  </a:lnTo>
                  <a:lnTo>
                    <a:pt x="951810" y="819588"/>
                  </a:lnTo>
                  <a:lnTo>
                    <a:pt x="958795" y="807244"/>
                  </a:lnTo>
                  <a:lnTo>
                    <a:pt x="979808" y="770817"/>
                  </a:lnTo>
                  <a:lnTo>
                    <a:pt x="1000762" y="735413"/>
                  </a:lnTo>
                  <a:lnTo>
                    <a:pt x="1021775" y="701093"/>
                  </a:lnTo>
                  <a:lnTo>
                    <a:pt x="1042789" y="667796"/>
                  </a:lnTo>
                  <a:lnTo>
                    <a:pt x="1063742" y="635343"/>
                  </a:lnTo>
                  <a:lnTo>
                    <a:pt x="1070787" y="624625"/>
                  </a:lnTo>
                  <a:lnTo>
                    <a:pt x="1077771" y="613968"/>
                  </a:lnTo>
                  <a:lnTo>
                    <a:pt x="1084755" y="603371"/>
                  </a:lnTo>
                  <a:lnTo>
                    <a:pt x="1091740" y="592714"/>
                  </a:lnTo>
                  <a:lnTo>
                    <a:pt x="1098785" y="582056"/>
                  </a:lnTo>
                  <a:lnTo>
                    <a:pt x="1119738" y="549723"/>
                  </a:lnTo>
                  <a:lnTo>
                    <a:pt x="1140751" y="516427"/>
                  </a:lnTo>
                  <a:lnTo>
                    <a:pt x="1161765" y="481625"/>
                  </a:lnTo>
                  <a:lnTo>
                    <a:pt x="1182718" y="444957"/>
                  </a:lnTo>
                  <a:lnTo>
                    <a:pt x="1203732" y="406181"/>
                  </a:lnTo>
                  <a:lnTo>
                    <a:pt x="1224745" y="365298"/>
                  </a:lnTo>
                  <a:lnTo>
                    <a:pt x="1245699" y="322608"/>
                  </a:lnTo>
                  <a:lnTo>
                    <a:pt x="1266712" y="278715"/>
                  </a:lnTo>
                  <a:lnTo>
                    <a:pt x="1273697" y="263963"/>
                  </a:lnTo>
                  <a:lnTo>
                    <a:pt x="1280741" y="249272"/>
                  </a:lnTo>
                  <a:lnTo>
                    <a:pt x="1287726" y="234580"/>
                  </a:lnTo>
                  <a:lnTo>
                    <a:pt x="1294710" y="219949"/>
                  </a:lnTo>
                  <a:lnTo>
                    <a:pt x="1315724" y="177019"/>
                  </a:lnTo>
                  <a:lnTo>
                    <a:pt x="1336677" y="136497"/>
                  </a:lnTo>
                  <a:lnTo>
                    <a:pt x="1357691" y="99708"/>
                  </a:lnTo>
                  <a:lnTo>
                    <a:pt x="1378704" y="67676"/>
                  </a:lnTo>
                  <a:lnTo>
                    <a:pt x="1406702" y="33898"/>
                  </a:lnTo>
                  <a:lnTo>
                    <a:pt x="1441684" y="7887"/>
                  </a:lnTo>
                  <a:lnTo>
                    <a:pt x="1476667" y="0"/>
                  </a:lnTo>
                  <a:lnTo>
                    <a:pt x="1483651" y="421"/>
                  </a:lnTo>
                  <a:lnTo>
                    <a:pt x="1525678" y="15052"/>
                  </a:lnTo>
                  <a:lnTo>
                    <a:pt x="1560661" y="38956"/>
                  </a:lnTo>
                  <a:lnTo>
                    <a:pt x="1595643" y="68399"/>
                  </a:lnTo>
                  <a:lnTo>
                    <a:pt x="1602628" y="74480"/>
                  </a:lnTo>
                  <a:lnTo>
                    <a:pt x="1609672" y="80561"/>
                  </a:lnTo>
                  <a:lnTo>
                    <a:pt x="1616657" y="86643"/>
                  </a:lnTo>
                  <a:lnTo>
                    <a:pt x="1623641" y="92664"/>
                  </a:lnTo>
                  <a:lnTo>
                    <a:pt x="1658624" y="120782"/>
                  </a:lnTo>
                  <a:lnTo>
                    <a:pt x="1693606" y="144505"/>
                  </a:lnTo>
                  <a:lnTo>
                    <a:pt x="1728649" y="163773"/>
                  </a:lnTo>
                  <a:lnTo>
                    <a:pt x="1742618" y="170516"/>
                  </a:lnTo>
                  <a:lnTo>
                    <a:pt x="1749602" y="173828"/>
                  </a:lnTo>
                  <a:lnTo>
                    <a:pt x="1756647" y="177019"/>
                  </a:lnTo>
                  <a:lnTo>
                    <a:pt x="1763631" y="180270"/>
                  </a:lnTo>
                  <a:lnTo>
                    <a:pt x="1770616" y="183522"/>
                  </a:lnTo>
                  <a:lnTo>
                    <a:pt x="1805598" y="200923"/>
                  </a:lnTo>
                  <a:lnTo>
                    <a:pt x="1840580" y="222839"/>
                  </a:lnTo>
                  <a:lnTo>
                    <a:pt x="1875563" y="252041"/>
                  </a:lnTo>
                  <a:lnTo>
                    <a:pt x="1903561" y="281846"/>
                  </a:lnTo>
                  <a:lnTo>
                    <a:pt x="1931559" y="317611"/>
                  </a:lnTo>
                  <a:lnTo>
                    <a:pt x="1959557" y="359277"/>
                  </a:lnTo>
                  <a:lnTo>
                    <a:pt x="1980570" y="394079"/>
                  </a:lnTo>
                  <a:lnTo>
                    <a:pt x="2001584" y="431770"/>
                  </a:lnTo>
                  <a:lnTo>
                    <a:pt x="2022537" y="471991"/>
                  </a:lnTo>
                  <a:lnTo>
                    <a:pt x="2043551" y="514500"/>
                  </a:lnTo>
                  <a:lnTo>
                    <a:pt x="2064564" y="558996"/>
                  </a:lnTo>
                  <a:lnTo>
                    <a:pt x="2085517" y="605057"/>
                  </a:lnTo>
                  <a:lnTo>
                    <a:pt x="2106531" y="652382"/>
                  </a:lnTo>
                  <a:lnTo>
                    <a:pt x="2113515" y="668338"/>
                  </a:lnTo>
                  <a:lnTo>
                    <a:pt x="2120560" y="684415"/>
                  </a:lnTo>
                  <a:lnTo>
                    <a:pt x="2127545" y="700431"/>
                  </a:lnTo>
                  <a:lnTo>
                    <a:pt x="2134529" y="716507"/>
                  </a:lnTo>
                  <a:lnTo>
                    <a:pt x="2141513" y="732643"/>
                  </a:lnTo>
                  <a:lnTo>
                    <a:pt x="2148558" y="748659"/>
                  </a:lnTo>
                  <a:lnTo>
                    <a:pt x="2169511" y="796406"/>
                  </a:lnTo>
                  <a:lnTo>
                    <a:pt x="2190525" y="843009"/>
                  </a:lnTo>
                  <a:lnTo>
                    <a:pt x="2211538" y="887927"/>
                  </a:lnTo>
                  <a:lnTo>
                    <a:pt x="2232492" y="930315"/>
                  </a:lnTo>
                  <a:lnTo>
                    <a:pt x="2253505" y="969934"/>
                  </a:lnTo>
                  <a:lnTo>
                    <a:pt x="2274519" y="1006421"/>
                  </a:lnTo>
                  <a:lnTo>
                    <a:pt x="2295532" y="1039477"/>
                  </a:lnTo>
                  <a:lnTo>
                    <a:pt x="2323470" y="1078674"/>
                  </a:lnTo>
                  <a:lnTo>
                    <a:pt x="2351468" y="1112874"/>
                  </a:lnTo>
                  <a:lnTo>
                    <a:pt x="2379466" y="1143280"/>
                  </a:lnTo>
                  <a:lnTo>
                    <a:pt x="2386511" y="1150385"/>
                  </a:lnTo>
                  <a:lnTo>
                    <a:pt x="2393495" y="1157430"/>
                  </a:lnTo>
                  <a:lnTo>
                    <a:pt x="2421493" y="1184705"/>
                  </a:lnTo>
                  <a:lnTo>
                    <a:pt x="2428478" y="1191389"/>
                  </a:lnTo>
                  <a:lnTo>
                    <a:pt x="2435462" y="1198132"/>
                  </a:lnTo>
                  <a:lnTo>
                    <a:pt x="2442447" y="1204816"/>
                  </a:lnTo>
                  <a:lnTo>
                    <a:pt x="2449491" y="1211499"/>
                  </a:lnTo>
                  <a:lnTo>
                    <a:pt x="2456476" y="1218243"/>
                  </a:lnTo>
                  <a:lnTo>
                    <a:pt x="2463460" y="1225046"/>
                  </a:lnTo>
                  <a:lnTo>
                    <a:pt x="2470444" y="1231850"/>
                  </a:lnTo>
                  <a:lnTo>
                    <a:pt x="2477489" y="1238714"/>
                  </a:lnTo>
                  <a:lnTo>
                    <a:pt x="2484474" y="1245699"/>
                  </a:lnTo>
                  <a:lnTo>
                    <a:pt x="2491458" y="1252683"/>
                  </a:lnTo>
                  <a:lnTo>
                    <a:pt x="2498442" y="1259728"/>
                  </a:lnTo>
                  <a:lnTo>
                    <a:pt x="2505487" y="1266833"/>
                  </a:lnTo>
                  <a:lnTo>
                    <a:pt x="2512472" y="1273937"/>
                  </a:lnTo>
                  <a:lnTo>
                    <a:pt x="2519456" y="1281163"/>
                  </a:lnTo>
                  <a:lnTo>
                    <a:pt x="2526440" y="1288388"/>
                  </a:lnTo>
                  <a:lnTo>
                    <a:pt x="2533425" y="1295674"/>
                  </a:lnTo>
                  <a:lnTo>
                    <a:pt x="2540470" y="1302959"/>
                  </a:lnTo>
                  <a:lnTo>
                    <a:pt x="2547454" y="1310245"/>
                  </a:lnTo>
                  <a:lnTo>
                    <a:pt x="2554438" y="1317530"/>
                  </a:lnTo>
                  <a:lnTo>
                    <a:pt x="2561423" y="1324816"/>
                  </a:lnTo>
                  <a:lnTo>
                    <a:pt x="2568468" y="1332101"/>
                  </a:lnTo>
                  <a:lnTo>
                    <a:pt x="2575452" y="1339326"/>
                  </a:lnTo>
                  <a:lnTo>
                    <a:pt x="2582436" y="1346552"/>
                  </a:lnTo>
                  <a:lnTo>
                    <a:pt x="2589421" y="1353656"/>
                  </a:lnTo>
                  <a:lnTo>
                    <a:pt x="2596465" y="1360761"/>
                  </a:lnTo>
                  <a:lnTo>
                    <a:pt x="2603450" y="1367806"/>
                  </a:lnTo>
                  <a:lnTo>
                    <a:pt x="2631448" y="1395021"/>
                  </a:lnTo>
                  <a:lnTo>
                    <a:pt x="2666430" y="1426933"/>
                  </a:lnTo>
                  <a:lnTo>
                    <a:pt x="2701413" y="1456557"/>
                  </a:lnTo>
                  <a:lnTo>
                    <a:pt x="2736395" y="1484314"/>
                  </a:lnTo>
                  <a:lnTo>
                    <a:pt x="2743380" y="1489733"/>
                  </a:lnTo>
                  <a:lnTo>
                    <a:pt x="2750424" y="1495091"/>
                  </a:lnTo>
                  <a:lnTo>
                    <a:pt x="2757409" y="1500390"/>
                  </a:lnTo>
                  <a:lnTo>
                    <a:pt x="2764393" y="1505688"/>
                  </a:lnTo>
                  <a:lnTo>
                    <a:pt x="2771378" y="1510927"/>
                  </a:lnTo>
                  <a:lnTo>
                    <a:pt x="2778422" y="1516105"/>
                  </a:lnTo>
                  <a:lnTo>
                    <a:pt x="2785407" y="1521283"/>
                  </a:lnTo>
                  <a:lnTo>
                    <a:pt x="2820389" y="1546752"/>
                  </a:lnTo>
                  <a:lnTo>
                    <a:pt x="2834418" y="1556627"/>
                  </a:lnTo>
                  <a:lnTo>
                    <a:pt x="2841403" y="1561504"/>
                  </a:lnTo>
                  <a:lnTo>
                    <a:pt x="2876385" y="1584926"/>
                  </a:lnTo>
                  <a:lnTo>
                    <a:pt x="2911367" y="1606240"/>
                  </a:lnTo>
                  <a:lnTo>
                    <a:pt x="2946350" y="1624845"/>
                  </a:lnTo>
                  <a:lnTo>
                    <a:pt x="2981332" y="1640380"/>
                  </a:lnTo>
                  <a:lnTo>
                    <a:pt x="3023359" y="1655011"/>
                  </a:lnTo>
                  <a:lnTo>
                    <a:pt x="3065326" y="1665548"/>
                  </a:lnTo>
                  <a:lnTo>
                    <a:pt x="3107353" y="1672954"/>
                  </a:lnTo>
                  <a:lnTo>
                    <a:pt x="3114338" y="1673917"/>
                  </a:lnTo>
                  <a:lnTo>
                    <a:pt x="3121322" y="1674881"/>
                  </a:lnTo>
                  <a:lnTo>
                    <a:pt x="3163289" y="1679396"/>
                  </a:lnTo>
                  <a:lnTo>
                    <a:pt x="3170334" y="1680059"/>
                  </a:lnTo>
                  <a:lnTo>
                    <a:pt x="3177318" y="1680661"/>
                  </a:lnTo>
                  <a:lnTo>
                    <a:pt x="3184303" y="1681203"/>
                  </a:lnTo>
                  <a:lnTo>
                    <a:pt x="3191287" y="1681745"/>
                  </a:lnTo>
                  <a:lnTo>
                    <a:pt x="3198332" y="1682286"/>
                  </a:lnTo>
                  <a:lnTo>
                    <a:pt x="3205316" y="1682828"/>
                  </a:lnTo>
                  <a:lnTo>
                    <a:pt x="3212301" y="1683310"/>
                  </a:lnTo>
                  <a:lnTo>
                    <a:pt x="3219285" y="1683731"/>
                  </a:lnTo>
                  <a:lnTo>
                    <a:pt x="3226330" y="1684213"/>
                  </a:lnTo>
                  <a:lnTo>
                    <a:pt x="3233314" y="1684635"/>
                  </a:lnTo>
                  <a:lnTo>
                    <a:pt x="3240298" y="1685056"/>
                  </a:lnTo>
                  <a:lnTo>
                    <a:pt x="3247283" y="1685478"/>
                  </a:lnTo>
                  <a:lnTo>
                    <a:pt x="3254328" y="1685839"/>
                  </a:lnTo>
                  <a:lnTo>
                    <a:pt x="3261312" y="1686260"/>
                  </a:lnTo>
                  <a:lnTo>
                    <a:pt x="3268296" y="1686622"/>
                  </a:lnTo>
                  <a:lnTo>
                    <a:pt x="3275281" y="1686923"/>
                  </a:lnTo>
                  <a:lnTo>
                    <a:pt x="3282265" y="1687284"/>
                  </a:lnTo>
                  <a:lnTo>
                    <a:pt x="3289310" y="1687585"/>
                  </a:lnTo>
                  <a:lnTo>
                    <a:pt x="3296294" y="1687886"/>
                  </a:lnTo>
                  <a:lnTo>
                    <a:pt x="3303279" y="1688187"/>
                  </a:lnTo>
                  <a:lnTo>
                    <a:pt x="3310263" y="1688428"/>
                  </a:lnTo>
                  <a:lnTo>
                    <a:pt x="3317308" y="1688669"/>
                  </a:lnTo>
                  <a:lnTo>
                    <a:pt x="3324292" y="1688849"/>
                  </a:lnTo>
                  <a:lnTo>
                    <a:pt x="3331277" y="1689030"/>
                  </a:lnTo>
                  <a:lnTo>
                    <a:pt x="3338261" y="1689211"/>
                  </a:lnTo>
                  <a:lnTo>
                    <a:pt x="3345306" y="1689391"/>
                  </a:lnTo>
                  <a:lnTo>
                    <a:pt x="3352290" y="1689512"/>
                  </a:lnTo>
                  <a:lnTo>
                    <a:pt x="3359275" y="1689572"/>
                  </a:lnTo>
                  <a:lnTo>
                    <a:pt x="3366259" y="1689692"/>
                  </a:lnTo>
                  <a:lnTo>
                    <a:pt x="3373304" y="1689692"/>
                  </a:lnTo>
                  <a:lnTo>
                    <a:pt x="3380288" y="1689753"/>
                  </a:lnTo>
                  <a:lnTo>
                    <a:pt x="3387273" y="1689753"/>
                  </a:lnTo>
                  <a:lnTo>
                    <a:pt x="3394257" y="1689753"/>
                  </a:lnTo>
                  <a:lnTo>
                    <a:pt x="3401242" y="1689692"/>
                  </a:lnTo>
                  <a:lnTo>
                    <a:pt x="3408286" y="1689632"/>
                  </a:lnTo>
                  <a:lnTo>
                    <a:pt x="3415271" y="1689512"/>
                  </a:lnTo>
                  <a:lnTo>
                    <a:pt x="3422255" y="1689452"/>
                  </a:lnTo>
                  <a:lnTo>
                    <a:pt x="3429240" y="1689331"/>
                  </a:lnTo>
                  <a:lnTo>
                    <a:pt x="3436284" y="1689150"/>
                  </a:lnTo>
                  <a:lnTo>
                    <a:pt x="3443269" y="1689030"/>
                  </a:lnTo>
                  <a:lnTo>
                    <a:pt x="3450253" y="1688849"/>
                  </a:lnTo>
                  <a:lnTo>
                    <a:pt x="3457238" y="1688669"/>
                  </a:lnTo>
                  <a:lnTo>
                    <a:pt x="3464282" y="1688488"/>
                  </a:lnTo>
                  <a:lnTo>
                    <a:pt x="3471267" y="1688308"/>
                  </a:lnTo>
                  <a:lnTo>
                    <a:pt x="3478251" y="1688127"/>
                  </a:lnTo>
                  <a:lnTo>
                    <a:pt x="3485236" y="1687946"/>
                  </a:lnTo>
                  <a:lnTo>
                    <a:pt x="3492220" y="1687766"/>
                  </a:lnTo>
                  <a:lnTo>
                    <a:pt x="3499265" y="1687585"/>
                  </a:lnTo>
                  <a:lnTo>
                    <a:pt x="3506249" y="1687404"/>
                  </a:lnTo>
                  <a:lnTo>
                    <a:pt x="3513234" y="1687224"/>
                  </a:lnTo>
                  <a:lnTo>
                    <a:pt x="3520218" y="1687103"/>
                  </a:lnTo>
                  <a:lnTo>
                    <a:pt x="3527263" y="1686983"/>
                  </a:lnTo>
                  <a:lnTo>
                    <a:pt x="3534247" y="1686802"/>
                  </a:lnTo>
                  <a:lnTo>
                    <a:pt x="3541232" y="1686742"/>
                  </a:lnTo>
                  <a:lnTo>
                    <a:pt x="3548216" y="1686622"/>
                  </a:lnTo>
                  <a:lnTo>
                    <a:pt x="3555261" y="1686561"/>
                  </a:lnTo>
                  <a:lnTo>
                    <a:pt x="3562245" y="1686501"/>
                  </a:lnTo>
                  <a:lnTo>
                    <a:pt x="3569230" y="1686501"/>
                  </a:lnTo>
                  <a:lnTo>
                    <a:pt x="3576214" y="1686501"/>
                  </a:lnTo>
                </a:path>
              </a:pathLst>
            </a:custGeom>
            <a:ln w="257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8" name="object 8"/>
            <p:cNvSpPr/>
            <p:nvPr/>
          </p:nvSpPr>
          <p:spPr>
            <a:xfrm>
              <a:off x="2257415" y="803777"/>
              <a:ext cx="0" cy="1863725"/>
            </a:xfrm>
            <a:custGeom>
              <a:avLst/>
              <a:gdLst/>
              <a:ahLst/>
              <a:cxnLst/>
              <a:rect l="l" t="t" r="r" b="b"/>
              <a:pathLst>
                <a:path h="1863725">
                  <a:moveTo>
                    <a:pt x="0" y="1863400"/>
                  </a:moveTo>
                  <a:lnTo>
                    <a:pt x="0" y="0"/>
                  </a:lnTo>
                </a:path>
              </a:pathLst>
            </a:custGeom>
            <a:ln w="128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9" name="object 9"/>
            <p:cNvSpPr/>
            <p:nvPr/>
          </p:nvSpPr>
          <p:spPr>
            <a:xfrm>
              <a:off x="2237124" y="803777"/>
              <a:ext cx="0" cy="1863725"/>
            </a:xfrm>
            <a:custGeom>
              <a:avLst/>
              <a:gdLst/>
              <a:ahLst/>
              <a:cxnLst/>
              <a:rect l="l" t="t" r="r" b="b"/>
              <a:pathLst>
                <a:path h="1863725">
                  <a:moveTo>
                    <a:pt x="0" y="1863400"/>
                  </a:moveTo>
                  <a:lnTo>
                    <a:pt x="0" y="0"/>
                  </a:lnTo>
                </a:path>
              </a:pathLst>
            </a:custGeom>
            <a:ln w="128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08595" y="1592806"/>
            <a:ext cx="7796728" cy="3856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spcBef>
                <a:spcPts val="1278"/>
              </a:spcBef>
            </a:pPr>
            <a:endParaRPr sz="2180">
              <a:latin typeface="Times New Roman"/>
              <a:cs typeface="Times New Roman"/>
            </a:endParaRPr>
          </a:p>
          <a:p>
            <a:pPr marL="2528084"/>
            <a:r>
              <a:rPr sz="2180" spc="-20" dirty="0">
                <a:solidFill>
                  <a:srgbClr val="0000FF"/>
                </a:solidFill>
                <a:latin typeface="Arial"/>
                <a:cs typeface="Arial"/>
              </a:rPr>
              <a:t>Median</a:t>
            </a:r>
            <a:r>
              <a:rPr sz="2180" spc="-25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80" spc="-40" dirty="0">
                <a:solidFill>
                  <a:srgbClr val="FF0000"/>
                </a:solidFill>
                <a:latin typeface="Arial"/>
                <a:cs typeface="Arial"/>
              </a:rPr>
              <a:t>Mean</a:t>
            </a:r>
            <a:endParaRPr sz="218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3053" y="4969952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0.00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3053" y="4106219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0.05</a:t>
            </a:r>
            <a:endParaRPr sz="148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053" y="3242485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0.10</a:t>
            </a:r>
            <a:endParaRPr sz="1486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053" y="2378752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0.15</a:t>
            </a:r>
            <a:endParaRPr sz="1486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3053" y="1514899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0.20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75902" y="1662487"/>
            <a:ext cx="6119349" cy="3656761"/>
          </a:xfrm>
          <a:custGeom>
            <a:avLst/>
            <a:gdLst/>
            <a:ahLst/>
            <a:cxnLst/>
            <a:rect l="l" t="t" r="r" b="b"/>
            <a:pathLst>
              <a:path w="3088004" h="1845310">
                <a:moveTo>
                  <a:pt x="0" y="1743521"/>
                </a:moveTo>
                <a:lnTo>
                  <a:pt x="16497" y="1743521"/>
                </a:lnTo>
              </a:path>
              <a:path w="3088004" h="1845310">
                <a:moveTo>
                  <a:pt x="0" y="1307655"/>
                </a:moveTo>
                <a:lnTo>
                  <a:pt x="16497" y="1307655"/>
                </a:lnTo>
              </a:path>
              <a:path w="3088004" h="1845310">
                <a:moveTo>
                  <a:pt x="0" y="871790"/>
                </a:moveTo>
                <a:lnTo>
                  <a:pt x="16497" y="871790"/>
                </a:lnTo>
              </a:path>
              <a:path w="3088004" h="1845310">
                <a:moveTo>
                  <a:pt x="0" y="435865"/>
                </a:moveTo>
                <a:lnTo>
                  <a:pt x="16497" y="435865"/>
                </a:lnTo>
              </a:path>
              <a:path w="3088004" h="1845310">
                <a:moveTo>
                  <a:pt x="0" y="0"/>
                </a:moveTo>
                <a:lnTo>
                  <a:pt x="16497" y="0"/>
                </a:lnTo>
              </a:path>
              <a:path w="3088004" h="1845310">
                <a:moveTo>
                  <a:pt x="984204" y="1844735"/>
                </a:moveTo>
                <a:lnTo>
                  <a:pt x="984204" y="1828237"/>
                </a:lnTo>
              </a:path>
              <a:path w="3088004" h="1845310">
                <a:moveTo>
                  <a:pt x="2036024" y="1844735"/>
                </a:moveTo>
                <a:lnTo>
                  <a:pt x="2036024" y="1828237"/>
                </a:lnTo>
              </a:path>
              <a:path w="3088004" h="1845310">
                <a:moveTo>
                  <a:pt x="3087845" y="1844735"/>
                </a:moveTo>
                <a:lnTo>
                  <a:pt x="3087845" y="1828237"/>
                </a:lnTo>
              </a:path>
            </a:pathLst>
          </a:custGeom>
          <a:ln w="6442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17" name="object 17"/>
          <p:cNvSpPr txBox="1"/>
          <p:nvPr/>
        </p:nvSpPr>
        <p:spPr>
          <a:xfrm>
            <a:off x="2794892" y="5265260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62</a:t>
            </a:r>
            <a:endParaRPr sz="1486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06659" y="5265260"/>
            <a:ext cx="3120705" cy="488348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796554">
              <a:lnSpc>
                <a:spcPts val="1694"/>
              </a:lnSpc>
              <a:spcBef>
                <a:spcPts val="208"/>
              </a:spcBef>
              <a:tabLst>
                <a:tab pos="2881689" algn="l"/>
              </a:tabLst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66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70</a:t>
            </a:r>
            <a:endParaRPr sz="1486">
              <a:latin typeface="Arial"/>
              <a:cs typeface="Arial"/>
            </a:endParaRPr>
          </a:p>
          <a:p>
            <a:pPr marL="25168">
              <a:lnSpc>
                <a:spcPts val="1932"/>
              </a:lnSpc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8686" y="3026028"/>
            <a:ext cx="259174" cy="826735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spc="-20" dirty="0">
                <a:latin typeface="Arial"/>
                <a:cs typeface="Arial"/>
              </a:rPr>
              <a:t>Density</a:t>
            </a:r>
            <a:endParaRPr sz="1684">
              <a:latin typeface="Arial"/>
              <a:cs typeface="Arial"/>
            </a:endParaRP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455" y="719500"/>
            <a:ext cx="14949182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26" dirty="0"/>
              <a:t>Central</a:t>
            </a:r>
            <a:r>
              <a:rPr spc="109" dirty="0"/>
              <a:t> </a:t>
            </a:r>
            <a:r>
              <a:rPr spc="-327" dirty="0"/>
              <a:t>Tendency</a:t>
            </a:r>
            <a:r>
              <a:rPr spc="119" dirty="0"/>
              <a:t> </a:t>
            </a:r>
            <a:r>
              <a:rPr lang="en-US" spc="-337" dirty="0"/>
              <a:t>Compared </a:t>
            </a:r>
            <a:endParaRPr spc="-168" dirty="0"/>
          </a:p>
        </p:txBody>
      </p:sp>
      <p:grpSp>
        <p:nvGrpSpPr>
          <p:cNvPr id="3" name="object 3"/>
          <p:cNvGrpSpPr/>
          <p:nvPr/>
        </p:nvGrpSpPr>
        <p:grpSpPr>
          <a:xfrm>
            <a:off x="1001674" y="1579592"/>
            <a:ext cx="7810570" cy="3719679"/>
            <a:chOff x="503357" y="797109"/>
            <a:chExt cx="3941445" cy="1877060"/>
          </a:xfrm>
        </p:grpSpPr>
        <p:sp>
          <p:nvSpPr>
            <p:cNvPr id="4" name="object 4"/>
            <p:cNvSpPr/>
            <p:nvPr/>
          </p:nvSpPr>
          <p:spPr>
            <a:xfrm>
              <a:off x="506850" y="803777"/>
              <a:ext cx="3934460" cy="1863725"/>
            </a:xfrm>
            <a:custGeom>
              <a:avLst/>
              <a:gdLst/>
              <a:ahLst/>
              <a:cxnLst/>
              <a:rect l="l" t="t" r="r" b="b"/>
              <a:pathLst>
                <a:path w="3934460" h="1863725">
                  <a:moveTo>
                    <a:pt x="3933866" y="0"/>
                  </a:moveTo>
                  <a:lnTo>
                    <a:pt x="0" y="0"/>
                  </a:lnTo>
                  <a:lnTo>
                    <a:pt x="0" y="1863400"/>
                  </a:lnTo>
                  <a:lnTo>
                    <a:pt x="3933866" y="1863400"/>
                  </a:lnTo>
                  <a:lnTo>
                    <a:pt x="3933866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" name="object 5"/>
            <p:cNvSpPr/>
            <p:nvPr/>
          </p:nvSpPr>
          <p:spPr>
            <a:xfrm>
              <a:off x="506850" y="803777"/>
              <a:ext cx="3934460" cy="1863725"/>
            </a:xfrm>
            <a:custGeom>
              <a:avLst/>
              <a:gdLst/>
              <a:ahLst/>
              <a:cxnLst/>
              <a:rect l="l" t="t" r="r" b="b"/>
              <a:pathLst>
                <a:path w="3934460" h="1863725">
                  <a:moveTo>
                    <a:pt x="0" y="1574991"/>
                  </a:moveTo>
                  <a:lnTo>
                    <a:pt x="3933866" y="1574991"/>
                  </a:lnTo>
                </a:path>
                <a:path w="3934460" h="1863725">
                  <a:moveTo>
                    <a:pt x="0" y="1167666"/>
                  </a:moveTo>
                  <a:lnTo>
                    <a:pt x="3933866" y="1167666"/>
                  </a:lnTo>
                </a:path>
                <a:path w="3934460" h="1863725">
                  <a:moveTo>
                    <a:pt x="0" y="760280"/>
                  </a:moveTo>
                  <a:lnTo>
                    <a:pt x="3933866" y="760280"/>
                  </a:lnTo>
                </a:path>
                <a:path w="3934460" h="1863725">
                  <a:moveTo>
                    <a:pt x="0" y="352955"/>
                  </a:moveTo>
                  <a:lnTo>
                    <a:pt x="3933866" y="352955"/>
                  </a:lnTo>
                </a:path>
                <a:path w="3934460" h="1863725">
                  <a:moveTo>
                    <a:pt x="432252" y="1863400"/>
                  </a:moveTo>
                  <a:lnTo>
                    <a:pt x="432252" y="0"/>
                  </a:lnTo>
                </a:path>
                <a:path w="3934460" h="1863725">
                  <a:moveTo>
                    <a:pt x="1840219" y="1863400"/>
                  </a:moveTo>
                  <a:lnTo>
                    <a:pt x="1840219" y="0"/>
                  </a:lnTo>
                </a:path>
                <a:path w="3934460" h="1863725">
                  <a:moveTo>
                    <a:pt x="3248186" y="1863400"/>
                  </a:moveTo>
                  <a:lnTo>
                    <a:pt x="3248186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6" name="object 6"/>
            <p:cNvSpPr/>
            <p:nvPr/>
          </p:nvSpPr>
          <p:spPr>
            <a:xfrm>
              <a:off x="506850" y="803777"/>
              <a:ext cx="3934460" cy="1863725"/>
            </a:xfrm>
            <a:custGeom>
              <a:avLst/>
              <a:gdLst/>
              <a:ahLst/>
              <a:cxnLst/>
              <a:rect l="l" t="t" r="r" b="b"/>
              <a:pathLst>
                <a:path w="3934460" h="1863725">
                  <a:moveTo>
                    <a:pt x="0" y="1778684"/>
                  </a:moveTo>
                  <a:lnTo>
                    <a:pt x="3933866" y="1778684"/>
                  </a:lnTo>
                </a:path>
                <a:path w="3934460" h="1863725">
                  <a:moveTo>
                    <a:pt x="0" y="1371358"/>
                  </a:moveTo>
                  <a:lnTo>
                    <a:pt x="3933866" y="1371358"/>
                  </a:lnTo>
                </a:path>
                <a:path w="3934460" h="1863725">
                  <a:moveTo>
                    <a:pt x="0" y="963973"/>
                  </a:moveTo>
                  <a:lnTo>
                    <a:pt x="3933866" y="963973"/>
                  </a:lnTo>
                </a:path>
                <a:path w="3934460" h="1863725">
                  <a:moveTo>
                    <a:pt x="0" y="556647"/>
                  </a:moveTo>
                  <a:lnTo>
                    <a:pt x="3933866" y="556647"/>
                  </a:lnTo>
                </a:path>
                <a:path w="3934460" h="1863725">
                  <a:moveTo>
                    <a:pt x="0" y="149262"/>
                  </a:moveTo>
                  <a:lnTo>
                    <a:pt x="3933866" y="149262"/>
                  </a:lnTo>
                </a:path>
                <a:path w="3934460" h="1863725">
                  <a:moveTo>
                    <a:pt x="1136236" y="1863400"/>
                  </a:moveTo>
                  <a:lnTo>
                    <a:pt x="1136236" y="0"/>
                  </a:lnTo>
                </a:path>
                <a:path w="3934460" h="1863725">
                  <a:moveTo>
                    <a:pt x="2544203" y="1863400"/>
                  </a:moveTo>
                  <a:lnTo>
                    <a:pt x="2544203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7" name="object 7"/>
            <p:cNvSpPr/>
            <p:nvPr/>
          </p:nvSpPr>
          <p:spPr>
            <a:xfrm>
              <a:off x="685675" y="888493"/>
              <a:ext cx="3576320" cy="1689100"/>
            </a:xfrm>
            <a:custGeom>
              <a:avLst/>
              <a:gdLst/>
              <a:ahLst/>
              <a:cxnLst/>
              <a:rect l="l" t="t" r="r" b="b"/>
              <a:pathLst>
                <a:path w="3576320" h="1689100">
                  <a:moveTo>
                    <a:pt x="0" y="1503461"/>
                  </a:moveTo>
                  <a:lnTo>
                    <a:pt x="21013" y="1453245"/>
                  </a:lnTo>
                  <a:lnTo>
                    <a:pt x="34982" y="1415071"/>
                  </a:lnTo>
                  <a:lnTo>
                    <a:pt x="48951" y="1373104"/>
                  </a:lnTo>
                  <a:lnTo>
                    <a:pt x="62980" y="1327465"/>
                  </a:lnTo>
                  <a:lnTo>
                    <a:pt x="76949" y="1278032"/>
                  </a:lnTo>
                  <a:lnTo>
                    <a:pt x="90978" y="1225287"/>
                  </a:lnTo>
                  <a:lnTo>
                    <a:pt x="104947" y="1169171"/>
                  </a:lnTo>
                  <a:lnTo>
                    <a:pt x="118976" y="1110345"/>
                  </a:lnTo>
                  <a:lnTo>
                    <a:pt x="132945" y="1048810"/>
                  </a:lnTo>
                  <a:lnTo>
                    <a:pt x="146974" y="985408"/>
                  </a:lnTo>
                  <a:lnTo>
                    <a:pt x="160943" y="920440"/>
                  </a:lnTo>
                  <a:lnTo>
                    <a:pt x="167927" y="887565"/>
                  </a:lnTo>
                  <a:lnTo>
                    <a:pt x="174972" y="854570"/>
                  </a:lnTo>
                  <a:lnTo>
                    <a:pt x="181956" y="821514"/>
                  </a:lnTo>
                  <a:lnTo>
                    <a:pt x="188941" y="788398"/>
                  </a:lnTo>
                  <a:lnTo>
                    <a:pt x="195925" y="755343"/>
                  </a:lnTo>
                  <a:lnTo>
                    <a:pt x="202970" y="722468"/>
                  </a:lnTo>
                  <a:lnTo>
                    <a:pt x="209954" y="689773"/>
                  </a:lnTo>
                  <a:lnTo>
                    <a:pt x="216939" y="657380"/>
                  </a:lnTo>
                  <a:lnTo>
                    <a:pt x="230968" y="593797"/>
                  </a:lnTo>
                  <a:lnTo>
                    <a:pt x="244937" y="532142"/>
                  </a:lnTo>
                  <a:lnTo>
                    <a:pt x="258906" y="473195"/>
                  </a:lnTo>
                  <a:lnTo>
                    <a:pt x="272935" y="416898"/>
                  </a:lnTo>
                  <a:lnTo>
                    <a:pt x="286903" y="364274"/>
                  </a:lnTo>
                  <a:lnTo>
                    <a:pt x="300933" y="315082"/>
                  </a:lnTo>
                  <a:lnTo>
                    <a:pt x="314901" y="269864"/>
                  </a:lnTo>
                  <a:lnTo>
                    <a:pt x="328931" y="228559"/>
                  </a:lnTo>
                  <a:lnTo>
                    <a:pt x="342899" y="191289"/>
                  </a:lnTo>
                  <a:lnTo>
                    <a:pt x="363913" y="142819"/>
                  </a:lnTo>
                  <a:lnTo>
                    <a:pt x="384926" y="103140"/>
                  </a:lnTo>
                  <a:lnTo>
                    <a:pt x="405880" y="71289"/>
                  </a:lnTo>
                  <a:lnTo>
                    <a:pt x="433878" y="39739"/>
                  </a:lnTo>
                  <a:lnTo>
                    <a:pt x="468920" y="14811"/>
                  </a:lnTo>
                  <a:lnTo>
                    <a:pt x="510887" y="1324"/>
                  </a:lnTo>
                  <a:lnTo>
                    <a:pt x="524856" y="0"/>
                  </a:lnTo>
                  <a:lnTo>
                    <a:pt x="531901" y="0"/>
                  </a:lnTo>
                  <a:lnTo>
                    <a:pt x="573868" y="7044"/>
                  </a:lnTo>
                  <a:lnTo>
                    <a:pt x="608850" y="22759"/>
                  </a:lnTo>
                  <a:lnTo>
                    <a:pt x="643833" y="47747"/>
                  </a:lnTo>
                  <a:lnTo>
                    <a:pt x="671830" y="74179"/>
                  </a:lnTo>
                  <a:lnTo>
                    <a:pt x="699828" y="105248"/>
                  </a:lnTo>
                  <a:lnTo>
                    <a:pt x="727826" y="139387"/>
                  </a:lnTo>
                  <a:lnTo>
                    <a:pt x="734811" y="148118"/>
                  </a:lnTo>
                  <a:lnTo>
                    <a:pt x="741856" y="156909"/>
                  </a:lnTo>
                  <a:lnTo>
                    <a:pt x="748840" y="165639"/>
                  </a:lnTo>
                  <a:lnTo>
                    <a:pt x="755824" y="174309"/>
                  </a:lnTo>
                  <a:lnTo>
                    <a:pt x="783822" y="207606"/>
                  </a:lnTo>
                  <a:lnTo>
                    <a:pt x="811820" y="236808"/>
                  </a:lnTo>
                  <a:lnTo>
                    <a:pt x="846803" y="264927"/>
                  </a:lnTo>
                  <a:lnTo>
                    <a:pt x="881785" y="282508"/>
                  </a:lnTo>
                  <a:lnTo>
                    <a:pt x="923812" y="291720"/>
                  </a:lnTo>
                  <a:lnTo>
                    <a:pt x="951810" y="293707"/>
                  </a:lnTo>
                  <a:lnTo>
                    <a:pt x="958795" y="294069"/>
                  </a:lnTo>
                  <a:lnTo>
                    <a:pt x="1000762" y="297982"/>
                  </a:lnTo>
                  <a:lnTo>
                    <a:pt x="1042789" y="310566"/>
                  </a:lnTo>
                  <a:lnTo>
                    <a:pt x="1077771" y="331158"/>
                  </a:lnTo>
                  <a:lnTo>
                    <a:pt x="1112753" y="361625"/>
                  </a:lnTo>
                  <a:lnTo>
                    <a:pt x="1140751" y="392393"/>
                  </a:lnTo>
                  <a:lnTo>
                    <a:pt x="1168749" y="427857"/>
                  </a:lnTo>
                  <a:lnTo>
                    <a:pt x="1196747" y="466693"/>
                  </a:lnTo>
                  <a:lnTo>
                    <a:pt x="1210716" y="487044"/>
                  </a:lnTo>
                  <a:lnTo>
                    <a:pt x="1217761" y="497340"/>
                  </a:lnTo>
                  <a:lnTo>
                    <a:pt x="1224745" y="507756"/>
                  </a:lnTo>
                  <a:lnTo>
                    <a:pt x="1231730" y="518173"/>
                  </a:lnTo>
                  <a:lnTo>
                    <a:pt x="1238714" y="528710"/>
                  </a:lnTo>
                  <a:lnTo>
                    <a:pt x="1245699" y="539247"/>
                  </a:lnTo>
                  <a:lnTo>
                    <a:pt x="1252743" y="549783"/>
                  </a:lnTo>
                  <a:lnTo>
                    <a:pt x="1259728" y="560320"/>
                  </a:lnTo>
                  <a:lnTo>
                    <a:pt x="1266712" y="570917"/>
                  </a:lnTo>
                  <a:lnTo>
                    <a:pt x="1273697" y="581394"/>
                  </a:lnTo>
                  <a:lnTo>
                    <a:pt x="1280741" y="591931"/>
                  </a:lnTo>
                  <a:lnTo>
                    <a:pt x="1287726" y="602408"/>
                  </a:lnTo>
                  <a:lnTo>
                    <a:pt x="1294710" y="612824"/>
                  </a:lnTo>
                  <a:lnTo>
                    <a:pt x="1301695" y="623180"/>
                  </a:lnTo>
                  <a:lnTo>
                    <a:pt x="1308739" y="633476"/>
                  </a:lnTo>
                  <a:lnTo>
                    <a:pt x="1315724" y="643712"/>
                  </a:lnTo>
                  <a:lnTo>
                    <a:pt x="1322708" y="653948"/>
                  </a:lnTo>
                  <a:lnTo>
                    <a:pt x="1329693" y="664063"/>
                  </a:lnTo>
                  <a:lnTo>
                    <a:pt x="1336677" y="674058"/>
                  </a:lnTo>
                  <a:lnTo>
                    <a:pt x="1343722" y="684053"/>
                  </a:lnTo>
                  <a:lnTo>
                    <a:pt x="1350706" y="693988"/>
                  </a:lnTo>
                  <a:lnTo>
                    <a:pt x="1357691" y="703863"/>
                  </a:lnTo>
                  <a:lnTo>
                    <a:pt x="1364675" y="713677"/>
                  </a:lnTo>
                  <a:lnTo>
                    <a:pt x="1371720" y="723431"/>
                  </a:lnTo>
                  <a:lnTo>
                    <a:pt x="1378704" y="733125"/>
                  </a:lnTo>
                  <a:lnTo>
                    <a:pt x="1385689" y="742819"/>
                  </a:lnTo>
                  <a:lnTo>
                    <a:pt x="1392673" y="752453"/>
                  </a:lnTo>
                  <a:lnTo>
                    <a:pt x="1399718" y="762086"/>
                  </a:lnTo>
                  <a:lnTo>
                    <a:pt x="1406702" y="771720"/>
                  </a:lnTo>
                  <a:lnTo>
                    <a:pt x="1413687" y="781294"/>
                  </a:lnTo>
                  <a:lnTo>
                    <a:pt x="1420671" y="790927"/>
                  </a:lnTo>
                  <a:lnTo>
                    <a:pt x="1427716" y="800561"/>
                  </a:lnTo>
                  <a:lnTo>
                    <a:pt x="1434700" y="810195"/>
                  </a:lnTo>
                  <a:lnTo>
                    <a:pt x="1441684" y="819889"/>
                  </a:lnTo>
                  <a:lnTo>
                    <a:pt x="1448669" y="829583"/>
                  </a:lnTo>
                  <a:lnTo>
                    <a:pt x="1476667" y="869021"/>
                  </a:lnTo>
                  <a:lnTo>
                    <a:pt x="1497680" y="899307"/>
                  </a:lnTo>
                  <a:lnTo>
                    <a:pt x="1504665" y="909482"/>
                  </a:lnTo>
                  <a:lnTo>
                    <a:pt x="1511649" y="919778"/>
                  </a:lnTo>
                  <a:lnTo>
                    <a:pt x="1518694" y="930134"/>
                  </a:lnTo>
                  <a:lnTo>
                    <a:pt x="1525678" y="940551"/>
                  </a:lnTo>
                  <a:lnTo>
                    <a:pt x="1532663" y="951027"/>
                  </a:lnTo>
                  <a:lnTo>
                    <a:pt x="1539647" y="961504"/>
                  </a:lnTo>
                  <a:lnTo>
                    <a:pt x="1546632" y="972041"/>
                  </a:lnTo>
                  <a:lnTo>
                    <a:pt x="1553676" y="982578"/>
                  </a:lnTo>
                  <a:lnTo>
                    <a:pt x="1560661" y="993115"/>
                  </a:lnTo>
                  <a:lnTo>
                    <a:pt x="1567645" y="1003652"/>
                  </a:lnTo>
                  <a:lnTo>
                    <a:pt x="1574630" y="1014189"/>
                  </a:lnTo>
                  <a:lnTo>
                    <a:pt x="1581674" y="1024605"/>
                  </a:lnTo>
                  <a:lnTo>
                    <a:pt x="1588659" y="1034961"/>
                  </a:lnTo>
                  <a:lnTo>
                    <a:pt x="1595643" y="1045317"/>
                  </a:lnTo>
                  <a:lnTo>
                    <a:pt x="1602628" y="1055493"/>
                  </a:lnTo>
                  <a:lnTo>
                    <a:pt x="1630626" y="1094871"/>
                  </a:lnTo>
                  <a:lnTo>
                    <a:pt x="1658624" y="1130937"/>
                  </a:lnTo>
                  <a:lnTo>
                    <a:pt x="1686622" y="1162849"/>
                  </a:lnTo>
                  <a:lnTo>
                    <a:pt x="1714620" y="1190004"/>
                  </a:lnTo>
                  <a:lnTo>
                    <a:pt x="1749602" y="1217279"/>
                  </a:lnTo>
                  <a:lnTo>
                    <a:pt x="1784584" y="1238413"/>
                  </a:lnTo>
                  <a:lnTo>
                    <a:pt x="1819627" y="1255513"/>
                  </a:lnTo>
                  <a:lnTo>
                    <a:pt x="1826611" y="1258704"/>
                  </a:lnTo>
                  <a:lnTo>
                    <a:pt x="1833596" y="1261895"/>
                  </a:lnTo>
                  <a:lnTo>
                    <a:pt x="1840580" y="1265026"/>
                  </a:lnTo>
                  <a:lnTo>
                    <a:pt x="1847625" y="1268217"/>
                  </a:lnTo>
                  <a:lnTo>
                    <a:pt x="1854609" y="1271409"/>
                  </a:lnTo>
                  <a:lnTo>
                    <a:pt x="1861594" y="1274660"/>
                  </a:lnTo>
                  <a:lnTo>
                    <a:pt x="1868578" y="1277911"/>
                  </a:lnTo>
                  <a:lnTo>
                    <a:pt x="1903561" y="1295613"/>
                  </a:lnTo>
                  <a:lnTo>
                    <a:pt x="1938603" y="1315603"/>
                  </a:lnTo>
                  <a:lnTo>
                    <a:pt x="1959557" y="1328549"/>
                  </a:lnTo>
                  <a:lnTo>
                    <a:pt x="1966601" y="1332944"/>
                  </a:lnTo>
                  <a:lnTo>
                    <a:pt x="1973586" y="1337400"/>
                  </a:lnTo>
                  <a:lnTo>
                    <a:pt x="1980570" y="1341855"/>
                  </a:lnTo>
                  <a:lnTo>
                    <a:pt x="1987555" y="1346371"/>
                  </a:lnTo>
                  <a:lnTo>
                    <a:pt x="2022537" y="1368408"/>
                  </a:lnTo>
                  <a:lnTo>
                    <a:pt x="2029582" y="1372623"/>
                  </a:lnTo>
                  <a:lnTo>
                    <a:pt x="2036566" y="1376838"/>
                  </a:lnTo>
                  <a:lnTo>
                    <a:pt x="2071549" y="1396406"/>
                  </a:lnTo>
                  <a:lnTo>
                    <a:pt x="2092562" y="1406883"/>
                  </a:lnTo>
                  <a:lnTo>
                    <a:pt x="2099547" y="1410254"/>
                  </a:lnTo>
                  <a:lnTo>
                    <a:pt x="2134529" y="1425428"/>
                  </a:lnTo>
                  <a:lnTo>
                    <a:pt x="2176556" y="1441624"/>
                  </a:lnTo>
                  <a:lnTo>
                    <a:pt x="2183541" y="1444213"/>
                  </a:lnTo>
                  <a:lnTo>
                    <a:pt x="2190525" y="1446802"/>
                  </a:lnTo>
                  <a:lnTo>
                    <a:pt x="2197509" y="1449391"/>
                  </a:lnTo>
                  <a:lnTo>
                    <a:pt x="2204494" y="1451920"/>
                  </a:lnTo>
                  <a:lnTo>
                    <a:pt x="2211538" y="1454449"/>
                  </a:lnTo>
                  <a:lnTo>
                    <a:pt x="2218523" y="1457038"/>
                  </a:lnTo>
                  <a:lnTo>
                    <a:pt x="2225507" y="1459627"/>
                  </a:lnTo>
                  <a:lnTo>
                    <a:pt x="2232492" y="1462216"/>
                  </a:lnTo>
                  <a:lnTo>
                    <a:pt x="2239536" y="1464805"/>
                  </a:lnTo>
                  <a:lnTo>
                    <a:pt x="2246521" y="1467394"/>
                  </a:lnTo>
                  <a:lnTo>
                    <a:pt x="2253505" y="1470044"/>
                  </a:lnTo>
                  <a:lnTo>
                    <a:pt x="2260490" y="1472693"/>
                  </a:lnTo>
                  <a:lnTo>
                    <a:pt x="2267534" y="1475342"/>
                  </a:lnTo>
                  <a:lnTo>
                    <a:pt x="2274519" y="1477992"/>
                  </a:lnTo>
                  <a:lnTo>
                    <a:pt x="2281503" y="1480701"/>
                  </a:lnTo>
                  <a:lnTo>
                    <a:pt x="2288488" y="1483410"/>
                  </a:lnTo>
                  <a:lnTo>
                    <a:pt x="2295532" y="1486120"/>
                  </a:lnTo>
                  <a:lnTo>
                    <a:pt x="2302517" y="1488890"/>
                  </a:lnTo>
                  <a:lnTo>
                    <a:pt x="2309501" y="1491599"/>
                  </a:lnTo>
                  <a:lnTo>
                    <a:pt x="2316486" y="1494369"/>
                  </a:lnTo>
                  <a:lnTo>
                    <a:pt x="2323470" y="1497139"/>
                  </a:lnTo>
                  <a:lnTo>
                    <a:pt x="2330515" y="1499848"/>
                  </a:lnTo>
                  <a:lnTo>
                    <a:pt x="2337499" y="1502618"/>
                  </a:lnTo>
                  <a:lnTo>
                    <a:pt x="2344484" y="1505387"/>
                  </a:lnTo>
                  <a:lnTo>
                    <a:pt x="2351468" y="1508157"/>
                  </a:lnTo>
                  <a:lnTo>
                    <a:pt x="2358513" y="1510927"/>
                  </a:lnTo>
                  <a:lnTo>
                    <a:pt x="2365497" y="1513696"/>
                  </a:lnTo>
                  <a:lnTo>
                    <a:pt x="2372482" y="1516406"/>
                  </a:lnTo>
                  <a:lnTo>
                    <a:pt x="2379466" y="1519176"/>
                  </a:lnTo>
                  <a:lnTo>
                    <a:pt x="2386511" y="1521945"/>
                  </a:lnTo>
                  <a:lnTo>
                    <a:pt x="2393495" y="1524655"/>
                  </a:lnTo>
                  <a:lnTo>
                    <a:pt x="2400480" y="1527425"/>
                  </a:lnTo>
                  <a:lnTo>
                    <a:pt x="2407464" y="1530134"/>
                  </a:lnTo>
                  <a:lnTo>
                    <a:pt x="2414449" y="1532904"/>
                  </a:lnTo>
                  <a:lnTo>
                    <a:pt x="2421493" y="1535613"/>
                  </a:lnTo>
                  <a:lnTo>
                    <a:pt x="2428478" y="1538383"/>
                  </a:lnTo>
                  <a:lnTo>
                    <a:pt x="2435462" y="1541153"/>
                  </a:lnTo>
                  <a:lnTo>
                    <a:pt x="2442447" y="1543862"/>
                  </a:lnTo>
                  <a:lnTo>
                    <a:pt x="2449491" y="1546632"/>
                  </a:lnTo>
                  <a:lnTo>
                    <a:pt x="2456476" y="1549401"/>
                  </a:lnTo>
                  <a:lnTo>
                    <a:pt x="2463460" y="1552111"/>
                  </a:lnTo>
                  <a:lnTo>
                    <a:pt x="2470444" y="1554881"/>
                  </a:lnTo>
                  <a:lnTo>
                    <a:pt x="2477489" y="1557650"/>
                  </a:lnTo>
                  <a:lnTo>
                    <a:pt x="2484474" y="1560480"/>
                  </a:lnTo>
                  <a:lnTo>
                    <a:pt x="2491458" y="1563250"/>
                  </a:lnTo>
                  <a:lnTo>
                    <a:pt x="2498442" y="1566020"/>
                  </a:lnTo>
                  <a:lnTo>
                    <a:pt x="2505487" y="1568849"/>
                  </a:lnTo>
                  <a:lnTo>
                    <a:pt x="2512472" y="1571679"/>
                  </a:lnTo>
                  <a:lnTo>
                    <a:pt x="2519456" y="1574449"/>
                  </a:lnTo>
                  <a:lnTo>
                    <a:pt x="2526440" y="1577279"/>
                  </a:lnTo>
                  <a:lnTo>
                    <a:pt x="2533425" y="1580109"/>
                  </a:lnTo>
                  <a:lnTo>
                    <a:pt x="2540470" y="1582939"/>
                  </a:lnTo>
                  <a:lnTo>
                    <a:pt x="2547454" y="1585769"/>
                  </a:lnTo>
                  <a:lnTo>
                    <a:pt x="2554438" y="1588599"/>
                  </a:lnTo>
                  <a:lnTo>
                    <a:pt x="2561423" y="1591368"/>
                  </a:lnTo>
                  <a:lnTo>
                    <a:pt x="2568468" y="1594198"/>
                  </a:lnTo>
                  <a:lnTo>
                    <a:pt x="2575452" y="1596968"/>
                  </a:lnTo>
                  <a:lnTo>
                    <a:pt x="2582436" y="1599738"/>
                  </a:lnTo>
                  <a:lnTo>
                    <a:pt x="2589421" y="1602507"/>
                  </a:lnTo>
                  <a:lnTo>
                    <a:pt x="2596465" y="1605217"/>
                  </a:lnTo>
                  <a:lnTo>
                    <a:pt x="2603450" y="1607926"/>
                  </a:lnTo>
                  <a:lnTo>
                    <a:pt x="2610434" y="1610575"/>
                  </a:lnTo>
                  <a:lnTo>
                    <a:pt x="2652401" y="1625809"/>
                  </a:lnTo>
                  <a:lnTo>
                    <a:pt x="2666430" y="1630445"/>
                  </a:lnTo>
                  <a:lnTo>
                    <a:pt x="2673415" y="1632733"/>
                  </a:lnTo>
                  <a:lnTo>
                    <a:pt x="2715442" y="1644775"/>
                  </a:lnTo>
                  <a:lnTo>
                    <a:pt x="2757409" y="1654168"/>
                  </a:lnTo>
                  <a:lnTo>
                    <a:pt x="2785407" y="1658864"/>
                  </a:lnTo>
                  <a:lnTo>
                    <a:pt x="2792391" y="1659888"/>
                  </a:lnTo>
                  <a:lnTo>
                    <a:pt x="2799376" y="1660791"/>
                  </a:lnTo>
                  <a:lnTo>
                    <a:pt x="2806420" y="1661634"/>
                  </a:lnTo>
                  <a:lnTo>
                    <a:pt x="2813405" y="1662357"/>
                  </a:lnTo>
                  <a:lnTo>
                    <a:pt x="2820389" y="1663079"/>
                  </a:lnTo>
                  <a:lnTo>
                    <a:pt x="2827374" y="1663681"/>
                  </a:lnTo>
                  <a:lnTo>
                    <a:pt x="2834418" y="1664223"/>
                  </a:lnTo>
                  <a:lnTo>
                    <a:pt x="2841403" y="1664765"/>
                  </a:lnTo>
                  <a:lnTo>
                    <a:pt x="2848387" y="1665187"/>
                  </a:lnTo>
                  <a:lnTo>
                    <a:pt x="2855371" y="1665548"/>
                  </a:lnTo>
                  <a:lnTo>
                    <a:pt x="2862356" y="1665909"/>
                  </a:lnTo>
                  <a:lnTo>
                    <a:pt x="2869401" y="1666150"/>
                  </a:lnTo>
                  <a:lnTo>
                    <a:pt x="2876385" y="1666391"/>
                  </a:lnTo>
                  <a:lnTo>
                    <a:pt x="2883369" y="1666571"/>
                  </a:lnTo>
                  <a:lnTo>
                    <a:pt x="2890354" y="1666752"/>
                  </a:lnTo>
                  <a:lnTo>
                    <a:pt x="2897399" y="1666872"/>
                  </a:lnTo>
                  <a:lnTo>
                    <a:pt x="2904383" y="1666933"/>
                  </a:lnTo>
                  <a:lnTo>
                    <a:pt x="2911367" y="1666993"/>
                  </a:lnTo>
                  <a:lnTo>
                    <a:pt x="2918352" y="1667053"/>
                  </a:lnTo>
                  <a:lnTo>
                    <a:pt x="2925397" y="1667113"/>
                  </a:lnTo>
                  <a:lnTo>
                    <a:pt x="2932381" y="1667113"/>
                  </a:lnTo>
                  <a:lnTo>
                    <a:pt x="2939365" y="1667113"/>
                  </a:lnTo>
                  <a:lnTo>
                    <a:pt x="2946350" y="1667113"/>
                  </a:lnTo>
                  <a:lnTo>
                    <a:pt x="2953334" y="1667113"/>
                  </a:lnTo>
                  <a:lnTo>
                    <a:pt x="2960379" y="1667113"/>
                  </a:lnTo>
                  <a:lnTo>
                    <a:pt x="2967363" y="1667174"/>
                  </a:lnTo>
                  <a:lnTo>
                    <a:pt x="2974348" y="1667174"/>
                  </a:lnTo>
                  <a:lnTo>
                    <a:pt x="2981332" y="1667234"/>
                  </a:lnTo>
                  <a:lnTo>
                    <a:pt x="2988377" y="1667294"/>
                  </a:lnTo>
                  <a:lnTo>
                    <a:pt x="3023359" y="1667956"/>
                  </a:lnTo>
                  <a:lnTo>
                    <a:pt x="3030344" y="1668137"/>
                  </a:lnTo>
                  <a:lnTo>
                    <a:pt x="3037328" y="1668378"/>
                  </a:lnTo>
                  <a:lnTo>
                    <a:pt x="3044373" y="1668619"/>
                  </a:lnTo>
                  <a:lnTo>
                    <a:pt x="3051357" y="1668920"/>
                  </a:lnTo>
                  <a:lnTo>
                    <a:pt x="3058342" y="1669221"/>
                  </a:lnTo>
                  <a:lnTo>
                    <a:pt x="3065326" y="1669582"/>
                  </a:lnTo>
                  <a:lnTo>
                    <a:pt x="3072311" y="1669943"/>
                  </a:lnTo>
                  <a:lnTo>
                    <a:pt x="3079355" y="1670365"/>
                  </a:lnTo>
                  <a:lnTo>
                    <a:pt x="3086340" y="1670786"/>
                  </a:lnTo>
                  <a:lnTo>
                    <a:pt x="3093324" y="1671208"/>
                  </a:lnTo>
                  <a:lnTo>
                    <a:pt x="3100309" y="1671689"/>
                  </a:lnTo>
                  <a:lnTo>
                    <a:pt x="3107353" y="1672171"/>
                  </a:lnTo>
                  <a:lnTo>
                    <a:pt x="3114338" y="1672653"/>
                  </a:lnTo>
                  <a:lnTo>
                    <a:pt x="3121322" y="1673195"/>
                  </a:lnTo>
                  <a:lnTo>
                    <a:pt x="3128307" y="1673737"/>
                  </a:lnTo>
                  <a:lnTo>
                    <a:pt x="3135351" y="1674278"/>
                  </a:lnTo>
                  <a:lnTo>
                    <a:pt x="3142336" y="1674881"/>
                  </a:lnTo>
                  <a:lnTo>
                    <a:pt x="3149320" y="1675422"/>
                  </a:lnTo>
                  <a:lnTo>
                    <a:pt x="3156305" y="1676025"/>
                  </a:lnTo>
                  <a:lnTo>
                    <a:pt x="3163289" y="1676627"/>
                  </a:lnTo>
                  <a:lnTo>
                    <a:pt x="3170334" y="1677169"/>
                  </a:lnTo>
                  <a:lnTo>
                    <a:pt x="3177318" y="1677771"/>
                  </a:lnTo>
                  <a:lnTo>
                    <a:pt x="3184303" y="1678373"/>
                  </a:lnTo>
                  <a:lnTo>
                    <a:pt x="3191287" y="1678975"/>
                  </a:lnTo>
                  <a:lnTo>
                    <a:pt x="3198332" y="1679577"/>
                  </a:lnTo>
                  <a:lnTo>
                    <a:pt x="3205316" y="1680119"/>
                  </a:lnTo>
                  <a:lnTo>
                    <a:pt x="3212301" y="1680721"/>
                  </a:lnTo>
                  <a:lnTo>
                    <a:pt x="3219285" y="1681263"/>
                  </a:lnTo>
                  <a:lnTo>
                    <a:pt x="3226330" y="1681805"/>
                  </a:lnTo>
                  <a:lnTo>
                    <a:pt x="3233314" y="1682347"/>
                  </a:lnTo>
                  <a:lnTo>
                    <a:pt x="3240298" y="1682889"/>
                  </a:lnTo>
                  <a:lnTo>
                    <a:pt x="3247283" y="1683430"/>
                  </a:lnTo>
                  <a:lnTo>
                    <a:pt x="3254328" y="1683912"/>
                  </a:lnTo>
                  <a:lnTo>
                    <a:pt x="3261312" y="1684394"/>
                  </a:lnTo>
                  <a:lnTo>
                    <a:pt x="3268296" y="1684875"/>
                  </a:lnTo>
                  <a:lnTo>
                    <a:pt x="3275281" y="1685297"/>
                  </a:lnTo>
                  <a:lnTo>
                    <a:pt x="3282265" y="1685718"/>
                  </a:lnTo>
                  <a:lnTo>
                    <a:pt x="3289310" y="1686140"/>
                  </a:lnTo>
                  <a:lnTo>
                    <a:pt x="3296294" y="1686501"/>
                  </a:lnTo>
                  <a:lnTo>
                    <a:pt x="3303279" y="1686862"/>
                  </a:lnTo>
                  <a:lnTo>
                    <a:pt x="3310263" y="1687164"/>
                  </a:lnTo>
                  <a:lnTo>
                    <a:pt x="3317308" y="1687465"/>
                  </a:lnTo>
                  <a:lnTo>
                    <a:pt x="3324292" y="1687766"/>
                  </a:lnTo>
                  <a:lnTo>
                    <a:pt x="3331277" y="1688006"/>
                  </a:lnTo>
                  <a:lnTo>
                    <a:pt x="3338261" y="1688247"/>
                  </a:lnTo>
                  <a:lnTo>
                    <a:pt x="3345306" y="1688428"/>
                  </a:lnTo>
                  <a:lnTo>
                    <a:pt x="3380288" y="1689030"/>
                  </a:lnTo>
                  <a:lnTo>
                    <a:pt x="3387273" y="1689090"/>
                  </a:lnTo>
                  <a:lnTo>
                    <a:pt x="3394257" y="1689090"/>
                  </a:lnTo>
                  <a:lnTo>
                    <a:pt x="3401242" y="1689090"/>
                  </a:lnTo>
                  <a:lnTo>
                    <a:pt x="3408286" y="1689090"/>
                  </a:lnTo>
                  <a:lnTo>
                    <a:pt x="3415271" y="1689030"/>
                  </a:lnTo>
                  <a:lnTo>
                    <a:pt x="3422255" y="1688970"/>
                  </a:lnTo>
                  <a:lnTo>
                    <a:pt x="3429240" y="1688910"/>
                  </a:lnTo>
                  <a:lnTo>
                    <a:pt x="3436284" y="1688849"/>
                  </a:lnTo>
                  <a:lnTo>
                    <a:pt x="3443269" y="1688729"/>
                  </a:lnTo>
                  <a:lnTo>
                    <a:pt x="3450253" y="1688609"/>
                  </a:lnTo>
                  <a:lnTo>
                    <a:pt x="3457238" y="1688488"/>
                  </a:lnTo>
                  <a:lnTo>
                    <a:pt x="3464282" y="1688368"/>
                  </a:lnTo>
                  <a:lnTo>
                    <a:pt x="3471267" y="1688247"/>
                  </a:lnTo>
                  <a:lnTo>
                    <a:pt x="3478251" y="1688067"/>
                  </a:lnTo>
                  <a:lnTo>
                    <a:pt x="3485236" y="1687946"/>
                  </a:lnTo>
                  <a:lnTo>
                    <a:pt x="3492220" y="1687826"/>
                  </a:lnTo>
                  <a:lnTo>
                    <a:pt x="3499265" y="1687705"/>
                  </a:lnTo>
                  <a:lnTo>
                    <a:pt x="3506249" y="1687585"/>
                  </a:lnTo>
                  <a:lnTo>
                    <a:pt x="3513234" y="1687465"/>
                  </a:lnTo>
                  <a:lnTo>
                    <a:pt x="3520218" y="1687344"/>
                  </a:lnTo>
                  <a:lnTo>
                    <a:pt x="3527263" y="1687224"/>
                  </a:lnTo>
                  <a:lnTo>
                    <a:pt x="3534247" y="1687103"/>
                  </a:lnTo>
                  <a:lnTo>
                    <a:pt x="3541232" y="1687043"/>
                  </a:lnTo>
                  <a:lnTo>
                    <a:pt x="3548216" y="1686983"/>
                  </a:lnTo>
                  <a:lnTo>
                    <a:pt x="3555261" y="1686923"/>
                  </a:lnTo>
                  <a:lnTo>
                    <a:pt x="3562245" y="1686923"/>
                  </a:lnTo>
                  <a:lnTo>
                    <a:pt x="3569230" y="1686923"/>
                  </a:lnTo>
                  <a:lnTo>
                    <a:pt x="3576214" y="1686923"/>
                  </a:lnTo>
                </a:path>
              </a:pathLst>
            </a:custGeom>
            <a:ln w="257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8" name="object 8"/>
            <p:cNvSpPr/>
            <p:nvPr/>
          </p:nvSpPr>
          <p:spPr>
            <a:xfrm>
              <a:off x="1654646" y="803777"/>
              <a:ext cx="0" cy="1863725"/>
            </a:xfrm>
            <a:custGeom>
              <a:avLst/>
              <a:gdLst/>
              <a:ahLst/>
              <a:cxnLst/>
              <a:rect l="l" t="t" r="r" b="b"/>
              <a:pathLst>
                <a:path h="1863725">
                  <a:moveTo>
                    <a:pt x="0" y="1863400"/>
                  </a:moveTo>
                  <a:lnTo>
                    <a:pt x="0" y="0"/>
                  </a:lnTo>
                </a:path>
              </a:pathLst>
            </a:custGeom>
            <a:ln w="128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9" name="object 9"/>
            <p:cNvSpPr/>
            <p:nvPr/>
          </p:nvSpPr>
          <p:spPr>
            <a:xfrm>
              <a:off x="1558610" y="803777"/>
              <a:ext cx="0" cy="1863725"/>
            </a:xfrm>
            <a:custGeom>
              <a:avLst/>
              <a:gdLst/>
              <a:ahLst/>
              <a:cxnLst/>
              <a:rect l="l" t="t" r="r" b="b"/>
              <a:pathLst>
                <a:path h="1863725">
                  <a:moveTo>
                    <a:pt x="0" y="1863400"/>
                  </a:moveTo>
                  <a:lnTo>
                    <a:pt x="0" y="0"/>
                  </a:lnTo>
                </a:path>
              </a:pathLst>
            </a:custGeom>
            <a:ln w="128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08595" y="1592807"/>
            <a:ext cx="7796728" cy="3856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80">
              <a:latin typeface="Times New Roman"/>
              <a:cs typeface="Times New Roman"/>
            </a:endParaRPr>
          </a:p>
          <a:p>
            <a:pPr>
              <a:spcBef>
                <a:spcPts val="1278"/>
              </a:spcBef>
            </a:pPr>
            <a:endParaRPr sz="2180">
              <a:latin typeface="Times New Roman"/>
              <a:cs typeface="Times New Roman"/>
            </a:endParaRPr>
          </a:p>
          <a:p>
            <a:pPr marL="1184135"/>
            <a:r>
              <a:rPr sz="2180" dirty="0">
                <a:solidFill>
                  <a:srgbClr val="0000FF"/>
                </a:solidFill>
                <a:latin typeface="Arial"/>
                <a:cs typeface="Arial"/>
              </a:rPr>
              <a:t>Median</a:t>
            </a:r>
            <a:r>
              <a:rPr sz="2180" spc="79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80" spc="-40" dirty="0">
                <a:solidFill>
                  <a:srgbClr val="FF0000"/>
                </a:solidFill>
                <a:latin typeface="Arial"/>
                <a:cs typeface="Arial"/>
              </a:rPr>
              <a:t>Mean</a:t>
            </a:r>
            <a:endParaRPr sz="218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3053" y="4969952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0.00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3053" y="4162774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0.05</a:t>
            </a:r>
            <a:endParaRPr sz="148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053" y="3355597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</a:t>
            </a:r>
            <a:r>
              <a:rPr lang="en-US" sz="1486" spc="-40" dirty="0">
                <a:solidFill>
                  <a:srgbClr val="4D4D4D"/>
                </a:solidFill>
                <a:latin typeface="Arial"/>
                <a:cs typeface="Arial"/>
              </a:rPr>
              <a:t>.</a:t>
            </a: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10</a:t>
            </a:r>
            <a:endParaRPr sz="1486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053" y="2548302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0.15</a:t>
            </a:r>
            <a:endParaRPr sz="1486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3053" y="1741124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0.20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75902" y="1888591"/>
            <a:ext cx="5074920" cy="3430258"/>
          </a:xfrm>
          <a:custGeom>
            <a:avLst/>
            <a:gdLst/>
            <a:ahLst/>
            <a:cxnLst/>
            <a:rect l="l" t="t" r="r" b="b"/>
            <a:pathLst>
              <a:path w="2560955" h="1731010">
                <a:moveTo>
                  <a:pt x="0" y="1629421"/>
                </a:moveTo>
                <a:lnTo>
                  <a:pt x="16497" y="1629421"/>
                </a:lnTo>
              </a:path>
              <a:path w="2560955" h="1731010">
                <a:moveTo>
                  <a:pt x="0" y="1222096"/>
                </a:moveTo>
                <a:lnTo>
                  <a:pt x="16497" y="1222096"/>
                </a:lnTo>
              </a:path>
              <a:path w="2560955" h="1731010">
                <a:moveTo>
                  <a:pt x="0" y="814710"/>
                </a:moveTo>
                <a:lnTo>
                  <a:pt x="16497" y="814710"/>
                </a:lnTo>
              </a:path>
              <a:path w="2560955" h="1731010">
                <a:moveTo>
                  <a:pt x="0" y="407385"/>
                </a:moveTo>
                <a:lnTo>
                  <a:pt x="16497" y="407385"/>
                </a:lnTo>
              </a:path>
              <a:path w="2560955" h="1731010">
                <a:moveTo>
                  <a:pt x="0" y="0"/>
                </a:moveTo>
                <a:lnTo>
                  <a:pt x="16497" y="0"/>
                </a:lnTo>
              </a:path>
              <a:path w="2560955" h="1731010">
                <a:moveTo>
                  <a:pt x="1152733" y="1730636"/>
                </a:moveTo>
                <a:lnTo>
                  <a:pt x="1152733" y="1714138"/>
                </a:lnTo>
              </a:path>
              <a:path w="2560955" h="1731010">
                <a:moveTo>
                  <a:pt x="2560700" y="1730636"/>
                </a:moveTo>
                <a:lnTo>
                  <a:pt x="2560700" y="1714138"/>
                </a:lnTo>
              </a:path>
            </a:pathLst>
          </a:custGeom>
          <a:ln w="6442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17" name="object 17"/>
          <p:cNvSpPr txBox="1"/>
          <p:nvPr/>
        </p:nvSpPr>
        <p:spPr>
          <a:xfrm>
            <a:off x="3128859" y="5265260"/>
            <a:ext cx="3054012" cy="488348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lnSpc>
                <a:spcPts val="1694"/>
              </a:lnSpc>
              <a:spcBef>
                <a:spcPts val="208"/>
              </a:spcBef>
              <a:tabLst>
                <a:tab pos="2814995" algn="l"/>
              </a:tabLst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65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70</a:t>
            </a:r>
            <a:endParaRPr sz="1486">
              <a:latin typeface="Arial"/>
              <a:cs typeface="Arial"/>
            </a:endParaRPr>
          </a:p>
          <a:p>
            <a:pPr marL="1002928">
              <a:lnSpc>
                <a:spcPts val="1932"/>
              </a:lnSpc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8686" y="3026028"/>
            <a:ext cx="259174" cy="826735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spc="-20" dirty="0">
                <a:latin typeface="Arial"/>
                <a:cs typeface="Arial"/>
              </a:rPr>
              <a:t>Density</a:t>
            </a:r>
            <a:endParaRPr sz="1684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12700">
              <a:spcBef>
                <a:spcPts val="175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8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378779" y="1291078"/>
            <a:ext cx="8613345" cy="461219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26" dirty="0"/>
              <a:t>Central</a:t>
            </a:r>
            <a:r>
              <a:rPr spc="69" dirty="0"/>
              <a:t> </a:t>
            </a:r>
            <a:r>
              <a:rPr spc="-327" dirty="0"/>
              <a:t>Tendency</a:t>
            </a:r>
            <a:r>
              <a:rPr spc="99" dirty="0"/>
              <a:t> </a:t>
            </a:r>
            <a:r>
              <a:rPr dirty="0"/>
              <a:t>(Mode)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288" y="3019937"/>
            <a:ext cx="133284" cy="1332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2277" y="3346702"/>
            <a:ext cx="107386" cy="10738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02665" y="2858512"/>
            <a:ext cx="6777466" cy="1012373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lnSpc>
                <a:spcPts val="2596"/>
              </a:lnSpc>
              <a:spcBef>
                <a:spcPts val="178"/>
              </a:spcBef>
            </a:pPr>
            <a:r>
              <a:rPr sz="2180" spc="-129" dirty="0">
                <a:latin typeface="Arial Black"/>
                <a:cs typeface="Arial Black"/>
              </a:rPr>
              <a:t>Mode:</a:t>
            </a:r>
            <a:r>
              <a:rPr sz="2180" spc="50" dirty="0">
                <a:latin typeface="Arial Black"/>
                <a:cs typeface="Arial Black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50" dirty="0">
                <a:latin typeface="Tahoma"/>
                <a:cs typeface="Tahoma"/>
              </a:rPr>
              <a:t>most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common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value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in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a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series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of</a:t>
            </a:r>
            <a:r>
              <a:rPr sz="2180" spc="-69" dirty="0">
                <a:latin typeface="Tahoma"/>
                <a:cs typeface="Tahoma"/>
              </a:rPr>
              <a:t> observations</a:t>
            </a:r>
            <a:endParaRPr sz="2180">
              <a:latin typeface="Tahoma"/>
              <a:cs typeface="Tahoma"/>
            </a:endParaRPr>
          </a:p>
          <a:p>
            <a:pPr marL="573821">
              <a:lnSpc>
                <a:spcPts val="2358"/>
              </a:lnSpc>
            </a:pPr>
            <a:r>
              <a:rPr sz="1982" spc="-69" dirty="0">
                <a:latin typeface="Tahoma"/>
                <a:cs typeface="Tahoma"/>
              </a:rPr>
              <a:t>Some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69" dirty="0">
                <a:latin typeface="Tahoma"/>
                <a:cs typeface="Tahoma"/>
              </a:rPr>
              <a:t>variables</a:t>
            </a:r>
            <a:r>
              <a:rPr sz="1982" spc="-50" dirty="0">
                <a:latin typeface="Tahoma"/>
                <a:cs typeface="Tahoma"/>
              </a:rPr>
              <a:t> include </a:t>
            </a:r>
            <a:r>
              <a:rPr sz="1982" spc="-40" dirty="0">
                <a:latin typeface="Tahoma"/>
                <a:cs typeface="Tahoma"/>
              </a:rPr>
              <a:t>multiple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89" dirty="0">
                <a:latin typeface="Tahoma"/>
                <a:cs typeface="Tahoma"/>
              </a:rPr>
              <a:t>modes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(multimodal)</a:t>
            </a:r>
            <a:endParaRPr sz="1982">
              <a:latin typeface="Tahoma"/>
              <a:cs typeface="Tahoma"/>
            </a:endParaRPr>
          </a:p>
          <a:p>
            <a:pPr marL="25168">
              <a:spcBef>
                <a:spcPts val="109"/>
              </a:spcBef>
            </a:pPr>
            <a:r>
              <a:rPr sz="2180" spc="-59" dirty="0">
                <a:latin typeface="Tahoma"/>
                <a:cs typeface="Tahoma"/>
              </a:rPr>
              <a:t>Use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when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79" dirty="0">
                <a:latin typeface="Tahoma"/>
                <a:cs typeface="Tahoma"/>
              </a:rPr>
              <a:t>describing</a:t>
            </a:r>
            <a:r>
              <a:rPr sz="2180" spc="-69" dirty="0">
                <a:latin typeface="Tahoma"/>
                <a:cs typeface="Tahoma"/>
              </a:rPr>
              <a:t> discrete </a:t>
            </a:r>
            <a:r>
              <a:rPr sz="2180" spc="-20" dirty="0">
                <a:latin typeface="Tahoma"/>
                <a:cs typeface="Tahoma"/>
              </a:rPr>
              <a:t>variables</a:t>
            </a:r>
            <a:endParaRPr sz="218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7288" y="3661795"/>
            <a:ext cx="133284" cy="133284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5482746" y="13049083"/>
            <a:ext cx="7167837" cy="227471"/>
          </a:xfrm>
          <a:prstGeom prst="rect">
            <a:avLst/>
          </a:prstGeom>
        </p:spPr>
        <p:txBody>
          <a:bodyPr vert="horz" wrap="square" lIns="0" tIns="44042" rIns="0" bIns="0" rtlCol="0" anchor="ctr">
            <a:spAutoFit/>
          </a:bodyPr>
          <a:lstStyle/>
          <a:p>
            <a:pPr marL="25168">
              <a:spcBef>
                <a:spcPts val="347"/>
              </a:spcBef>
            </a:pPr>
            <a:r>
              <a:rPr spc="-159" dirty="0"/>
              <a:t>Professor</a:t>
            </a:r>
            <a:r>
              <a:rPr spc="198" dirty="0"/>
              <a:t> </a:t>
            </a:r>
            <a:r>
              <a:rPr spc="-109" dirty="0"/>
              <a:t>Wehde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4722832" y="13049083"/>
            <a:ext cx="1949983" cy="227471"/>
          </a:xfrm>
          <a:prstGeom prst="rect">
            <a:avLst/>
          </a:prstGeom>
        </p:spPr>
        <p:txBody>
          <a:bodyPr vert="horz" wrap="square" lIns="0" tIns="44042" rIns="0" bIns="0" rtlCol="0" anchor="ctr">
            <a:spAutoFit/>
          </a:bodyPr>
          <a:lstStyle/>
          <a:p>
            <a:pPr marL="25168">
              <a:spcBef>
                <a:spcPts val="347"/>
              </a:spcBef>
            </a:pPr>
            <a:fld id="{81D60167-4931-47E6-BA6A-407CBD079E47}" type="slidenum">
              <a:rPr spc="-159" dirty="0"/>
              <a:pPr marL="25168">
                <a:spcBef>
                  <a:spcPts val="347"/>
                </a:spcBef>
              </a:pPr>
              <a:t>9</a:t>
            </a:fld>
            <a:r>
              <a:rPr spc="-198" dirty="0"/>
              <a:t> </a:t>
            </a:r>
            <a:r>
              <a:rPr spc="327" dirty="0"/>
              <a:t>/</a:t>
            </a:r>
            <a:r>
              <a:rPr spc="-188" dirty="0"/>
              <a:t> </a:t>
            </a:r>
            <a:r>
              <a:rPr spc="-89" dirty="0"/>
              <a:t>23</a:t>
            </a: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299" y="626655"/>
            <a:ext cx="14949182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68" dirty="0"/>
              <a:t>Dispersion</a:t>
            </a:r>
            <a:r>
              <a:rPr spc="119" dirty="0"/>
              <a:t> </a:t>
            </a:r>
            <a:r>
              <a:rPr spc="-218" dirty="0"/>
              <a:t>(Variance)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288" y="1854403"/>
            <a:ext cx="133284" cy="1332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23191" y="1675683"/>
            <a:ext cx="630433" cy="256607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  <a:tabLst>
                <a:tab pos="494541" algn="l"/>
              </a:tabLst>
            </a:pPr>
            <a:r>
              <a:rPr sz="1486" spc="-99" dirty="0">
                <a:latin typeface="Cambria"/>
                <a:cs typeface="Cambria"/>
              </a:rPr>
              <a:t>2</a:t>
            </a:r>
            <a:r>
              <a:rPr sz="1486" dirty="0">
                <a:latin typeface="Cambria"/>
                <a:cs typeface="Cambria"/>
              </a:rPr>
              <a:t>	</a:t>
            </a:r>
            <a:r>
              <a:rPr sz="1486" spc="-99" dirty="0">
                <a:latin typeface="Cambria"/>
                <a:cs typeface="Cambria"/>
              </a:rPr>
              <a:t>2</a:t>
            </a:r>
            <a:endParaRPr sz="1486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2665" y="1692979"/>
            <a:ext cx="7683477" cy="3583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</a:pPr>
            <a:r>
              <a:rPr sz="2180" spc="-307" dirty="0">
                <a:latin typeface="Arial Black"/>
                <a:cs typeface="Arial Black"/>
              </a:rPr>
              <a:t>Variance</a:t>
            </a:r>
            <a:r>
              <a:rPr sz="2180" spc="59" dirty="0">
                <a:latin typeface="Arial Black"/>
                <a:cs typeface="Arial Black"/>
              </a:rPr>
              <a:t> </a:t>
            </a:r>
            <a:r>
              <a:rPr sz="2180" dirty="0">
                <a:latin typeface="Arial Black"/>
                <a:cs typeface="Arial Black"/>
              </a:rPr>
              <a:t>(</a:t>
            </a:r>
            <a:r>
              <a:rPr sz="2180" dirty="0">
                <a:latin typeface="Cambria"/>
                <a:cs typeface="Cambria"/>
              </a:rPr>
              <a:t>𝑠</a:t>
            </a:r>
            <a:r>
              <a:rPr sz="2180" spc="367" dirty="0">
                <a:latin typeface="Cambria"/>
                <a:cs typeface="Cambria"/>
              </a:rPr>
              <a:t> </a:t>
            </a:r>
            <a:r>
              <a:rPr sz="2180" dirty="0">
                <a:latin typeface="Arial Black"/>
                <a:cs typeface="Arial Black"/>
              </a:rPr>
              <a:t>,</a:t>
            </a:r>
            <a:r>
              <a:rPr sz="2180" spc="10" dirty="0">
                <a:latin typeface="Arial Black"/>
                <a:cs typeface="Arial Black"/>
              </a:rPr>
              <a:t> </a:t>
            </a:r>
            <a:r>
              <a:rPr sz="2180" dirty="0">
                <a:latin typeface="Cambria"/>
                <a:cs typeface="Cambria"/>
              </a:rPr>
              <a:t>𝜎</a:t>
            </a:r>
            <a:r>
              <a:rPr sz="2180" spc="466" dirty="0">
                <a:latin typeface="Cambria"/>
                <a:cs typeface="Cambria"/>
              </a:rPr>
              <a:t> </a:t>
            </a:r>
            <a:r>
              <a:rPr sz="2180" dirty="0">
                <a:latin typeface="Arial Black"/>
                <a:cs typeface="Arial Black"/>
              </a:rPr>
              <a:t>):</a:t>
            </a:r>
            <a:r>
              <a:rPr sz="2180" spc="178" dirty="0">
                <a:latin typeface="Arial Black"/>
                <a:cs typeface="Arial Black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dirty="0">
                <a:latin typeface="Tahoma"/>
                <a:cs typeface="Tahoma"/>
              </a:rPr>
              <a:t> </a:t>
            </a:r>
            <a:r>
              <a:rPr sz="2180" spc="-59" dirty="0">
                <a:latin typeface="Tahoma"/>
                <a:cs typeface="Tahoma"/>
              </a:rPr>
              <a:t>extent</a:t>
            </a:r>
            <a:r>
              <a:rPr sz="2180" spc="-1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to</a:t>
            </a:r>
            <a:r>
              <a:rPr sz="2180" spc="-10" dirty="0">
                <a:latin typeface="Tahoma"/>
                <a:cs typeface="Tahoma"/>
              </a:rPr>
              <a:t> </a:t>
            </a:r>
            <a:r>
              <a:rPr sz="2180" spc="-50" dirty="0">
                <a:latin typeface="Tahoma"/>
                <a:cs typeface="Tahoma"/>
              </a:rPr>
              <a:t>which</a:t>
            </a:r>
            <a:r>
              <a:rPr sz="2180" spc="-1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a</a:t>
            </a:r>
            <a:r>
              <a:rPr sz="2180" spc="-10" dirty="0">
                <a:latin typeface="Tahoma"/>
                <a:cs typeface="Tahoma"/>
              </a:rPr>
              <a:t> </a:t>
            </a:r>
            <a:r>
              <a:rPr sz="2180" spc="-59" dirty="0">
                <a:latin typeface="Tahoma"/>
                <a:cs typeface="Tahoma"/>
              </a:rPr>
              <a:t>variable’s</a:t>
            </a:r>
            <a:r>
              <a:rPr sz="2180" dirty="0">
                <a:latin typeface="Tahoma"/>
                <a:cs typeface="Tahoma"/>
              </a:rPr>
              <a:t> </a:t>
            </a:r>
            <a:r>
              <a:rPr sz="2180" spc="-99" dirty="0">
                <a:latin typeface="Tahoma"/>
                <a:cs typeface="Tahoma"/>
              </a:rPr>
              <a:t>values</a:t>
            </a:r>
            <a:r>
              <a:rPr sz="2180" spc="-10" dirty="0">
                <a:latin typeface="Tahoma"/>
                <a:cs typeface="Tahoma"/>
              </a:rPr>
              <a:t> </a:t>
            </a:r>
            <a:r>
              <a:rPr sz="2180" spc="-40" dirty="0">
                <a:latin typeface="Tahoma"/>
                <a:cs typeface="Tahoma"/>
              </a:rPr>
              <a:t>deviate</a:t>
            </a:r>
            <a:endParaRPr sz="218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2665" y="2033992"/>
            <a:ext cx="6908334" cy="676146"/>
          </a:xfrm>
          <a:prstGeom prst="rect">
            <a:avLst/>
          </a:prstGeom>
        </p:spPr>
        <p:txBody>
          <a:bodyPr vert="horz" wrap="square" lIns="0" tIns="13842" rIns="0" bIns="0" rtlCol="0">
            <a:spAutoFit/>
          </a:bodyPr>
          <a:lstStyle/>
          <a:p>
            <a:pPr marL="25168" marR="10067">
              <a:lnSpc>
                <a:spcPct val="102600"/>
              </a:lnSpc>
              <a:spcBef>
                <a:spcPts val="109"/>
              </a:spcBef>
            </a:pPr>
            <a:r>
              <a:rPr sz="2180" spc="-40" dirty="0">
                <a:latin typeface="Tahoma"/>
                <a:cs typeface="Tahoma"/>
              </a:rPr>
              <a:t>from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40" dirty="0">
                <a:latin typeface="Tahoma"/>
                <a:cs typeface="Tahoma"/>
              </a:rPr>
              <a:t>or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vary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99" dirty="0">
                <a:latin typeface="Tahoma"/>
                <a:cs typeface="Tahoma"/>
              </a:rPr>
              <a:t>around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it’s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129" dirty="0">
                <a:latin typeface="Tahoma"/>
                <a:cs typeface="Tahoma"/>
              </a:rPr>
              <a:t>mean;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average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distance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of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each </a:t>
            </a:r>
            <a:r>
              <a:rPr sz="2180" spc="-79" dirty="0">
                <a:latin typeface="Tahoma"/>
                <a:cs typeface="Tahoma"/>
              </a:rPr>
              <a:t>observation</a:t>
            </a:r>
            <a:r>
              <a:rPr sz="2180" spc="-89" dirty="0">
                <a:latin typeface="Tahoma"/>
                <a:cs typeface="Tahoma"/>
              </a:rPr>
              <a:t> </a:t>
            </a:r>
            <a:r>
              <a:rPr sz="2180" spc="-40" dirty="0">
                <a:latin typeface="Tahoma"/>
                <a:cs typeface="Tahoma"/>
              </a:rPr>
              <a:t>from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40" dirty="0">
                <a:latin typeface="Tahoma"/>
                <a:cs typeface="Tahoma"/>
              </a:rPr>
              <a:t>mean</a:t>
            </a:r>
            <a:endParaRPr sz="2180">
              <a:latin typeface="Tahoma"/>
              <a:cs typeface="Tahom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288" y="4114272"/>
            <a:ext cx="133284" cy="13328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2277" y="4782052"/>
            <a:ext cx="107386" cy="10738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2277" y="5082922"/>
            <a:ext cx="107386" cy="10738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802665" y="3952872"/>
            <a:ext cx="8083632" cy="1290223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 marR="10067">
              <a:lnSpc>
                <a:spcPts val="2675"/>
              </a:lnSpc>
              <a:spcBef>
                <a:spcPts val="218"/>
              </a:spcBef>
            </a:pPr>
            <a:r>
              <a:rPr sz="2180" spc="-79" dirty="0">
                <a:latin typeface="Tahoma"/>
                <a:cs typeface="Tahoma"/>
              </a:rPr>
              <a:t>Measures</a:t>
            </a:r>
            <a:r>
              <a:rPr sz="2180" spc="-99" dirty="0">
                <a:latin typeface="Tahoma"/>
                <a:cs typeface="Tahoma"/>
              </a:rPr>
              <a:t> </a:t>
            </a:r>
            <a:r>
              <a:rPr sz="2180" spc="-129" dirty="0">
                <a:latin typeface="Tahoma"/>
                <a:cs typeface="Tahoma"/>
              </a:rPr>
              <a:t>how</a:t>
            </a:r>
            <a:r>
              <a:rPr sz="2180" spc="-40" dirty="0">
                <a:latin typeface="Tahoma"/>
                <a:cs typeface="Tahoma"/>
              </a:rPr>
              <a:t> far</a:t>
            </a:r>
            <a:r>
              <a:rPr sz="2180" spc="-89" dirty="0">
                <a:latin typeface="Tahoma"/>
                <a:cs typeface="Tahoma"/>
              </a:rPr>
              <a:t> observations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129" dirty="0">
                <a:latin typeface="Tahoma"/>
                <a:cs typeface="Tahoma"/>
              </a:rPr>
              <a:t>are</a:t>
            </a:r>
            <a:r>
              <a:rPr sz="2180" spc="-50" dirty="0">
                <a:latin typeface="Tahoma"/>
                <a:cs typeface="Tahoma"/>
              </a:rPr>
              <a:t> from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their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average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69" dirty="0">
                <a:latin typeface="Tahoma"/>
                <a:cs typeface="Tahoma"/>
              </a:rPr>
              <a:t>value </a:t>
            </a:r>
            <a:r>
              <a:rPr sz="2180" spc="-99" dirty="0">
                <a:latin typeface="Tahoma"/>
                <a:cs typeface="Tahoma"/>
              </a:rPr>
              <a:t>(spread</a:t>
            </a:r>
            <a:r>
              <a:rPr sz="2180" spc="-59" dirty="0">
                <a:latin typeface="Tahoma"/>
                <a:cs typeface="Tahoma"/>
              </a:rPr>
              <a:t> </a:t>
            </a:r>
            <a:r>
              <a:rPr sz="2180" spc="-50" dirty="0">
                <a:latin typeface="Tahoma"/>
                <a:cs typeface="Tahoma"/>
              </a:rPr>
              <a:t>of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12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data)</a:t>
            </a:r>
            <a:endParaRPr sz="2180" dirty="0">
              <a:latin typeface="Tahoma"/>
              <a:cs typeface="Tahoma"/>
            </a:endParaRPr>
          </a:p>
          <a:p>
            <a:pPr marL="573821">
              <a:lnSpc>
                <a:spcPts val="2239"/>
              </a:lnSpc>
            </a:pPr>
            <a:r>
              <a:rPr sz="1982" dirty="0">
                <a:latin typeface="Tahoma"/>
                <a:cs typeface="Tahoma"/>
              </a:rPr>
              <a:t>Low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-79" dirty="0">
                <a:latin typeface="Tahoma"/>
                <a:cs typeface="Tahoma"/>
              </a:rPr>
              <a:t>variance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297" dirty="0">
                <a:latin typeface="Cambria"/>
                <a:cs typeface="Cambria"/>
              </a:rPr>
              <a:t>→</a:t>
            </a:r>
            <a:r>
              <a:rPr sz="1982" spc="168" dirty="0">
                <a:latin typeface="Cambria"/>
                <a:cs typeface="Cambria"/>
              </a:rPr>
              <a:t> </a:t>
            </a:r>
            <a:r>
              <a:rPr sz="1982" spc="-79" dirty="0">
                <a:latin typeface="Tahoma"/>
                <a:cs typeface="Tahoma"/>
              </a:rPr>
              <a:t>observations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-99" dirty="0">
                <a:latin typeface="Tahoma"/>
                <a:cs typeface="Tahoma"/>
              </a:rPr>
              <a:t>are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-50" dirty="0">
                <a:latin typeface="Tahoma"/>
                <a:cs typeface="Tahoma"/>
              </a:rPr>
              <a:t>relatively</a:t>
            </a:r>
            <a:r>
              <a:rPr sz="1982" spc="-30" dirty="0">
                <a:latin typeface="Tahoma"/>
                <a:cs typeface="Tahoma"/>
              </a:rPr>
              <a:t> </a:t>
            </a:r>
            <a:r>
              <a:rPr sz="1982" spc="-59" dirty="0">
                <a:latin typeface="Tahoma"/>
                <a:cs typeface="Tahoma"/>
              </a:rPr>
              <a:t>close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dirty="0">
                <a:latin typeface="Tahoma"/>
                <a:cs typeface="Tahoma"/>
              </a:rPr>
              <a:t>to</a:t>
            </a:r>
            <a:r>
              <a:rPr sz="1982" spc="-30" dirty="0">
                <a:latin typeface="Tahoma"/>
                <a:cs typeface="Tahoma"/>
              </a:rPr>
              <a:t> </a:t>
            </a:r>
            <a:r>
              <a:rPr sz="1982" spc="-40" dirty="0">
                <a:latin typeface="Tahoma"/>
                <a:cs typeface="Tahoma"/>
              </a:rPr>
              <a:t>the </a:t>
            </a:r>
            <a:r>
              <a:rPr sz="1982" spc="-109" dirty="0">
                <a:latin typeface="Tahoma"/>
                <a:cs typeface="Tahoma"/>
              </a:rPr>
              <a:t>mean</a:t>
            </a:r>
            <a:r>
              <a:rPr sz="1982" spc="-30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value</a:t>
            </a:r>
            <a:endParaRPr sz="1982" dirty="0">
              <a:latin typeface="Tahoma"/>
              <a:cs typeface="Tahoma"/>
            </a:endParaRPr>
          </a:p>
          <a:p>
            <a:pPr marL="573821">
              <a:lnSpc>
                <a:spcPts val="2378"/>
              </a:lnSpc>
            </a:pPr>
            <a:r>
              <a:rPr sz="1982" dirty="0">
                <a:latin typeface="Tahoma"/>
                <a:cs typeface="Tahoma"/>
              </a:rPr>
              <a:t>High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79" dirty="0">
                <a:latin typeface="Tahoma"/>
                <a:cs typeface="Tahoma"/>
              </a:rPr>
              <a:t>variance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297" dirty="0">
                <a:latin typeface="Cambria"/>
                <a:cs typeface="Cambria"/>
              </a:rPr>
              <a:t>→</a:t>
            </a:r>
            <a:r>
              <a:rPr sz="1982" spc="159" dirty="0">
                <a:latin typeface="Cambria"/>
                <a:cs typeface="Cambria"/>
              </a:rPr>
              <a:t> </a:t>
            </a:r>
            <a:r>
              <a:rPr sz="1982" spc="-79" dirty="0">
                <a:latin typeface="Tahoma"/>
                <a:cs typeface="Tahoma"/>
              </a:rPr>
              <a:t>observations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99" dirty="0">
                <a:latin typeface="Tahoma"/>
                <a:cs typeface="Tahoma"/>
              </a:rPr>
              <a:t>are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-50" dirty="0">
                <a:latin typeface="Tahoma"/>
                <a:cs typeface="Tahoma"/>
              </a:rPr>
              <a:t>relat</a:t>
            </a:r>
            <a:r>
              <a:rPr lang="en-US" sz="1982" spc="-50" dirty="0">
                <a:latin typeface="Tahoma"/>
                <a:cs typeface="Tahoma"/>
              </a:rPr>
              <a:t>i</a:t>
            </a:r>
            <a:r>
              <a:rPr sz="1982" spc="-50" dirty="0">
                <a:latin typeface="Tahoma"/>
                <a:cs typeface="Tahoma"/>
              </a:rPr>
              <a:t>vely</a:t>
            </a:r>
            <a:r>
              <a:rPr sz="1982" spc="-40" dirty="0">
                <a:latin typeface="Tahoma"/>
                <a:cs typeface="Tahoma"/>
              </a:rPr>
              <a:t> far </a:t>
            </a:r>
            <a:r>
              <a:rPr sz="1982" spc="-20" dirty="0">
                <a:latin typeface="Tahoma"/>
                <a:cs typeface="Tahoma"/>
              </a:rPr>
              <a:t>from</a:t>
            </a:r>
            <a:r>
              <a:rPr sz="1982" spc="-50" dirty="0">
                <a:latin typeface="Tahoma"/>
                <a:cs typeface="Tahoma"/>
              </a:rPr>
              <a:t> </a:t>
            </a:r>
            <a:r>
              <a:rPr sz="1982" spc="-40" dirty="0">
                <a:latin typeface="Tahoma"/>
                <a:cs typeface="Tahoma"/>
              </a:rPr>
              <a:t>the </a:t>
            </a:r>
            <a:r>
              <a:rPr sz="1982" spc="-109" dirty="0">
                <a:latin typeface="Tahoma"/>
                <a:cs typeface="Tahoma"/>
              </a:rPr>
              <a:t>mean</a:t>
            </a:r>
            <a:r>
              <a:rPr sz="1982" spc="-40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value</a:t>
            </a:r>
            <a:endParaRPr sz="1982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14201" y="5176484"/>
            <a:ext cx="159810" cy="256607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486" spc="-99" dirty="0">
                <a:latin typeface="Cambria"/>
                <a:cs typeface="Cambria"/>
              </a:rPr>
              <a:t>2</a:t>
            </a:r>
            <a:endParaRPr sz="1486">
              <a:latin typeface="Cambria"/>
              <a:cs typeface="Cambria"/>
            </a:endParaRPr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0572" y="729008"/>
            <a:ext cx="14949182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68" dirty="0"/>
              <a:t>Dispersion</a:t>
            </a:r>
            <a:r>
              <a:rPr spc="89" dirty="0"/>
              <a:t> </a:t>
            </a:r>
            <a:r>
              <a:rPr spc="-226" dirty="0"/>
              <a:t>(Standard</a:t>
            </a:r>
            <a:r>
              <a:rPr spc="99" dirty="0"/>
              <a:t> </a:t>
            </a:r>
            <a:r>
              <a:rPr spc="-168" dirty="0"/>
              <a:t>Deviation)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288" y="2493493"/>
            <a:ext cx="133284" cy="1332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02665" y="2332070"/>
            <a:ext cx="7277028" cy="3583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</a:pPr>
            <a:r>
              <a:rPr sz="2180" spc="-258" dirty="0">
                <a:latin typeface="Arial Black"/>
                <a:cs typeface="Arial Black"/>
              </a:rPr>
              <a:t>Standard</a:t>
            </a:r>
            <a:r>
              <a:rPr sz="2180" spc="59" dirty="0">
                <a:latin typeface="Arial Black"/>
                <a:cs typeface="Arial Black"/>
              </a:rPr>
              <a:t> </a:t>
            </a:r>
            <a:r>
              <a:rPr sz="2180" spc="-218" dirty="0">
                <a:latin typeface="Arial Black"/>
                <a:cs typeface="Arial Black"/>
              </a:rPr>
              <a:t>Deviation</a:t>
            </a:r>
            <a:r>
              <a:rPr sz="2180" spc="40" dirty="0">
                <a:latin typeface="Arial Black"/>
                <a:cs typeface="Arial Black"/>
              </a:rPr>
              <a:t> </a:t>
            </a:r>
            <a:r>
              <a:rPr sz="2180" dirty="0">
                <a:latin typeface="Arial Black"/>
                <a:cs typeface="Arial Black"/>
              </a:rPr>
              <a:t>(</a:t>
            </a:r>
            <a:r>
              <a:rPr sz="2180" dirty="0">
                <a:latin typeface="Cambria"/>
                <a:cs typeface="Cambria"/>
              </a:rPr>
              <a:t>𝑠</a:t>
            </a:r>
            <a:r>
              <a:rPr sz="2180" dirty="0">
                <a:latin typeface="Arial Black"/>
                <a:cs typeface="Arial Black"/>
              </a:rPr>
              <a:t>,</a:t>
            </a:r>
            <a:r>
              <a:rPr sz="2180" spc="50" dirty="0">
                <a:latin typeface="Arial Black"/>
                <a:cs typeface="Arial Black"/>
              </a:rPr>
              <a:t> </a:t>
            </a:r>
            <a:r>
              <a:rPr sz="2180" dirty="0">
                <a:latin typeface="Cambria"/>
                <a:cs typeface="Cambria"/>
              </a:rPr>
              <a:t>𝜎</a:t>
            </a:r>
            <a:r>
              <a:rPr sz="2180" dirty="0">
                <a:latin typeface="Arial Black"/>
                <a:cs typeface="Arial Black"/>
              </a:rPr>
              <a:t>):</a:t>
            </a:r>
            <a:r>
              <a:rPr sz="2180" spc="218" dirty="0">
                <a:latin typeface="Arial Black"/>
                <a:cs typeface="Arial Black"/>
              </a:rPr>
              <a:t> </a:t>
            </a:r>
            <a:r>
              <a:rPr sz="2180" spc="-89" dirty="0">
                <a:latin typeface="Tahoma"/>
                <a:cs typeface="Tahoma"/>
              </a:rPr>
              <a:t>standardized</a:t>
            </a:r>
            <a:r>
              <a:rPr sz="2180" spc="30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measure</a:t>
            </a:r>
            <a:r>
              <a:rPr sz="2180" spc="2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of</a:t>
            </a:r>
            <a:r>
              <a:rPr sz="2180" spc="20" dirty="0">
                <a:latin typeface="Tahoma"/>
                <a:cs typeface="Tahoma"/>
              </a:rPr>
              <a:t> </a:t>
            </a:r>
            <a:r>
              <a:rPr sz="2180" spc="-50" dirty="0">
                <a:latin typeface="Tahoma"/>
                <a:cs typeface="Tahoma"/>
              </a:rPr>
              <a:t>variance</a:t>
            </a:r>
            <a:endParaRPr sz="218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288" y="4204419"/>
            <a:ext cx="133284" cy="13328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2277" y="4531186"/>
            <a:ext cx="107386" cy="10738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802666" y="4042995"/>
            <a:ext cx="6866808" cy="639322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lnSpc>
                <a:spcPts val="2596"/>
              </a:lnSpc>
              <a:spcBef>
                <a:spcPts val="178"/>
              </a:spcBef>
            </a:pPr>
            <a:r>
              <a:rPr sz="2180" b="1" i="1" dirty="0">
                <a:latin typeface="Gill Sans MT"/>
                <a:cs typeface="Gill Sans MT"/>
              </a:rPr>
              <a:t>Expressed</a:t>
            </a:r>
            <a:r>
              <a:rPr sz="2180" b="1" i="1" spc="258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in</a:t>
            </a:r>
            <a:r>
              <a:rPr sz="2180" b="1" i="1" spc="268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the</a:t>
            </a:r>
            <a:r>
              <a:rPr sz="2180" b="1" i="1" spc="268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same</a:t>
            </a:r>
            <a:r>
              <a:rPr sz="2180" b="1" i="1" spc="258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units</a:t>
            </a:r>
            <a:r>
              <a:rPr sz="2180" b="1" i="1" spc="268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as</a:t>
            </a:r>
            <a:r>
              <a:rPr sz="2180" b="1" i="1" spc="268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the</a:t>
            </a:r>
            <a:r>
              <a:rPr sz="2180" b="1" i="1" spc="268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mean</a:t>
            </a:r>
            <a:r>
              <a:rPr sz="2180" b="1" i="1" spc="258" dirty="0">
                <a:latin typeface="Gill Sans MT"/>
                <a:cs typeface="Gill Sans MT"/>
              </a:rPr>
              <a:t> </a:t>
            </a:r>
            <a:r>
              <a:rPr sz="2180" b="1" i="1" dirty="0">
                <a:latin typeface="Gill Sans MT"/>
                <a:cs typeface="Gill Sans MT"/>
              </a:rPr>
              <a:t>(i.e.,</a:t>
            </a:r>
            <a:r>
              <a:rPr sz="2180" b="1" i="1" spc="268" dirty="0">
                <a:latin typeface="Gill Sans MT"/>
                <a:cs typeface="Gill Sans MT"/>
              </a:rPr>
              <a:t> </a:t>
            </a:r>
            <a:r>
              <a:rPr sz="2180" b="1" i="1" spc="-20" dirty="0">
                <a:latin typeface="Gill Sans MT"/>
                <a:cs typeface="Gill Sans MT"/>
              </a:rPr>
              <a:t>inches)</a:t>
            </a:r>
            <a:endParaRPr sz="2180">
              <a:latin typeface="Gill Sans MT"/>
              <a:cs typeface="Gill Sans MT"/>
            </a:endParaRPr>
          </a:p>
          <a:p>
            <a:pPr marL="573821">
              <a:lnSpc>
                <a:spcPts val="2358"/>
              </a:lnSpc>
            </a:pPr>
            <a:r>
              <a:rPr sz="1982" spc="-20" dirty="0">
                <a:latin typeface="Tahoma"/>
                <a:cs typeface="Tahoma"/>
              </a:rPr>
              <a:t>Mean</a:t>
            </a:r>
            <a:r>
              <a:rPr sz="1982" spc="-99" dirty="0">
                <a:latin typeface="Tahoma"/>
                <a:cs typeface="Tahoma"/>
              </a:rPr>
              <a:t> </a:t>
            </a:r>
            <a:r>
              <a:rPr sz="1982" spc="-59" dirty="0">
                <a:latin typeface="Tahoma"/>
                <a:cs typeface="Tahoma"/>
              </a:rPr>
              <a:t>distance</a:t>
            </a:r>
            <a:r>
              <a:rPr sz="1982" spc="-89" dirty="0">
                <a:latin typeface="Tahoma"/>
                <a:cs typeface="Tahoma"/>
              </a:rPr>
              <a:t> </a:t>
            </a:r>
            <a:r>
              <a:rPr sz="1982" spc="-20" dirty="0">
                <a:latin typeface="Tahoma"/>
                <a:cs typeface="Tahoma"/>
              </a:rPr>
              <a:t>from</a:t>
            </a:r>
            <a:r>
              <a:rPr sz="1982" spc="-89" dirty="0">
                <a:latin typeface="Tahoma"/>
                <a:cs typeface="Tahoma"/>
              </a:rPr>
              <a:t> </a:t>
            </a:r>
            <a:r>
              <a:rPr sz="1982" spc="-40" dirty="0">
                <a:latin typeface="Tahoma"/>
                <a:cs typeface="Tahoma"/>
              </a:rPr>
              <a:t>the</a:t>
            </a:r>
            <a:r>
              <a:rPr sz="1982" spc="-89" dirty="0">
                <a:latin typeface="Tahoma"/>
                <a:cs typeface="Tahoma"/>
              </a:rPr>
              <a:t> </a:t>
            </a:r>
            <a:r>
              <a:rPr sz="1982" spc="-40" dirty="0">
                <a:latin typeface="Tahoma"/>
                <a:cs typeface="Tahoma"/>
              </a:rPr>
              <a:t>mean</a:t>
            </a:r>
            <a:endParaRPr sz="1982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95" y="286021"/>
            <a:ext cx="9131836" cy="684542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4608004" y="0"/>
                </a:moveTo>
                <a:lnTo>
                  <a:pt x="0" y="0"/>
                </a:lnTo>
                <a:lnTo>
                  <a:pt x="0" y="345185"/>
                </a:lnTo>
                <a:lnTo>
                  <a:pt x="4608004" y="345185"/>
                </a:lnTo>
                <a:lnTo>
                  <a:pt x="4608004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3" name="object 3"/>
          <p:cNvSpPr txBox="1"/>
          <p:nvPr/>
        </p:nvSpPr>
        <p:spPr>
          <a:xfrm>
            <a:off x="193047" y="399796"/>
            <a:ext cx="1760430" cy="461219"/>
          </a:xfrm>
          <a:prstGeom prst="rect">
            <a:avLst/>
          </a:prstGeom>
        </p:spPr>
        <p:txBody>
          <a:bodyPr vert="horz" wrap="square" lIns="0" tIns="33975" rIns="0" bIns="0" rtlCol="0">
            <a:spAutoFit/>
          </a:bodyPr>
          <a:lstStyle/>
          <a:p>
            <a:pPr marL="25168">
              <a:spcBef>
                <a:spcPts val="268"/>
              </a:spcBef>
            </a:pPr>
            <a:r>
              <a:rPr sz="2774" spc="-258" dirty="0">
                <a:solidFill>
                  <a:srgbClr val="CC0000"/>
                </a:solidFill>
                <a:latin typeface="Arial Black"/>
                <a:cs typeface="Arial Black"/>
              </a:rPr>
              <a:t>Dispersion</a:t>
            </a:r>
            <a:endParaRPr sz="2774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2504" y="1592807"/>
            <a:ext cx="7969120" cy="3725970"/>
            <a:chOff x="423036" y="803777"/>
            <a:chExt cx="4021454" cy="1880235"/>
          </a:xfrm>
        </p:grpSpPr>
        <p:sp>
          <p:nvSpPr>
            <p:cNvPr id="5" name="object 5"/>
            <p:cNvSpPr/>
            <p:nvPr/>
          </p:nvSpPr>
          <p:spPr>
            <a:xfrm>
              <a:off x="426528" y="803777"/>
              <a:ext cx="4014470" cy="1863725"/>
            </a:xfrm>
            <a:custGeom>
              <a:avLst/>
              <a:gdLst/>
              <a:ahLst/>
              <a:cxnLst/>
              <a:rect l="l" t="t" r="r" b="b"/>
              <a:pathLst>
                <a:path w="4014470" h="1863725">
                  <a:moveTo>
                    <a:pt x="4014187" y="0"/>
                  </a:moveTo>
                  <a:lnTo>
                    <a:pt x="0" y="0"/>
                  </a:lnTo>
                  <a:lnTo>
                    <a:pt x="0" y="1863400"/>
                  </a:lnTo>
                  <a:lnTo>
                    <a:pt x="4014187" y="1863400"/>
                  </a:lnTo>
                  <a:lnTo>
                    <a:pt x="4014187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6" name="object 6"/>
            <p:cNvSpPr/>
            <p:nvPr/>
          </p:nvSpPr>
          <p:spPr>
            <a:xfrm>
              <a:off x="426528" y="1170821"/>
              <a:ext cx="4014470" cy="1228090"/>
            </a:xfrm>
            <a:custGeom>
              <a:avLst/>
              <a:gdLst/>
              <a:ahLst/>
              <a:cxnLst/>
              <a:rect l="l" t="t" r="r" b="b"/>
              <a:pathLst>
                <a:path w="4014470" h="1228089">
                  <a:moveTo>
                    <a:pt x="0" y="1227515"/>
                  </a:moveTo>
                  <a:lnTo>
                    <a:pt x="4014187" y="1227515"/>
                  </a:lnTo>
                </a:path>
                <a:path w="4014470" h="1228089">
                  <a:moveTo>
                    <a:pt x="0" y="613727"/>
                  </a:moveTo>
                  <a:lnTo>
                    <a:pt x="4014187" y="613727"/>
                  </a:lnTo>
                </a:path>
                <a:path w="4014470" h="1228089">
                  <a:moveTo>
                    <a:pt x="0" y="0"/>
                  </a:moveTo>
                  <a:lnTo>
                    <a:pt x="4014187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7" name="object 7"/>
            <p:cNvSpPr/>
            <p:nvPr/>
          </p:nvSpPr>
          <p:spPr>
            <a:xfrm>
              <a:off x="426528" y="863927"/>
              <a:ext cx="4014470" cy="1228090"/>
            </a:xfrm>
            <a:custGeom>
              <a:avLst/>
              <a:gdLst/>
              <a:ahLst/>
              <a:cxnLst/>
              <a:rect l="l" t="t" r="r" b="b"/>
              <a:pathLst>
                <a:path w="4014470" h="1228089">
                  <a:moveTo>
                    <a:pt x="0" y="1227515"/>
                  </a:moveTo>
                  <a:lnTo>
                    <a:pt x="4014187" y="1227515"/>
                  </a:lnTo>
                </a:path>
                <a:path w="4014470" h="1228089">
                  <a:moveTo>
                    <a:pt x="0" y="613787"/>
                  </a:moveTo>
                  <a:lnTo>
                    <a:pt x="4014187" y="613787"/>
                  </a:lnTo>
                </a:path>
                <a:path w="4014470" h="1228089">
                  <a:moveTo>
                    <a:pt x="0" y="0"/>
                  </a:moveTo>
                  <a:lnTo>
                    <a:pt x="4014187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4882" y="803777"/>
              <a:ext cx="72794" cy="18798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9567" y="803777"/>
              <a:ext cx="72734" cy="187989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114183" y="3335314"/>
            <a:ext cx="653083" cy="3583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</a:pPr>
            <a:r>
              <a:rPr sz="218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18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80" dirty="0">
                <a:solidFill>
                  <a:srgbClr val="0000FF"/>
                </a:solidFill>
                <a:latin typeface="Arial"/>
                <a:cs typeface="Arial"/>
              </a:rPr>
              <a:t>=</a:t>
            </a:r>
            <a:r>
              <a:rPr sz="2180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180" spc="-99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218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0075" y="3335314"/>
            <a:ext cx="653083" cy="358348"/>
          </a:xfrm>
          <a:prstGeom prst="rect">
            <a:avLst/>
          </a:prstGeom>
        </p:spPr>
        <p:txBody>
          <a:bodyPr vert="horz" wrap="square" lIns="0" tIns="22650" rIns="0" bIns="0" rtlCol="0">
            <a:spAutoFit/>
          </a:bodyPr>
          <a:lstStyle/>
          <a:p>
            <a:pPr marL="25168">
              <a:spcBef>
                <a:spcPts val="178"/>
              </a:spcBef>
            </a:pPr>
            <a:r>
              <a:rPr sz="218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18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8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18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80" spc="-99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218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3053" y="3997044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053" y="2780731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70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053" y="1564417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80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16733" y="1712002"/>
            <a:ext cx="32717" cy="2433646"/>
          </a:xfrm>
          <a:custGeom>
            <a:avLst/>
            <a:gdLst/>
            <a:ahLst/>
            <a:cxnLst/>
            <a:rect l="l" t="t" r="r" b="b"/>
            <a:pathLst>
              <a:path w="16509" h="1228089">
                <a:moveTo>
                  <a:pt x="0" y="1227515"/>
                </a:moveTo>
                <a:lnTo>
                  <a:pt x="16497" y="1227515"/>
                </a:lnTo>
              </a:path>
              <a:path w="16509" h="1228089">
                <a:moveTo>
                  <a:pt x="0" y="613787"/>
                </a:moveTo>
                <a:lnTo>
                  <a:pt x="16497" y="613787"/>
                </a:lnTo>
              </a:path>
              <a:path w="16509" h="1228089">
                <a:moveTo>
                  <a:pt x="0" y="0"/>
                </a:moveTo>
                <a:lnTo>
                  <a:pt x="16497" y="0"/>
                </a:lnTo>
              </a:path>
            </a:pathLst>
          </a:custGeom>
          <a:ln w="6442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 sz="3567"/>
          </a:p>
        </p:txBody>
      </p:sp>
      <p:sp>
        <p:nvSpPr>
          <p:cNvPr id="16" name="object 16"/>
          <p:cNvSpPr txBox="1"/>
          <p:nvPr/>
        </p:nvSpPr>
        <p:spPr>
          <a:xfrm>
            <a:off x="2590501" y="5265260"/>
            <a:ext cx="856933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Sample</a:t>
            </a:r>
            <a:r>
              <a:rPr sz="1486" spc="50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1486" spc="-99" dirty="0">
                <a:solidFill>
                  <a:srgbClr val="4D4D4D"/>
                </a:solidFill>
                <a:latin typeface="Arial"/>
                <a:cs typeface="Arial"/>
              </a:rPr>
              <a:t>1</a:t>
            </a:r>
            <a:endParaRPr sz="148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06272" y="5265260"/>
            <a:ext cx="856933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Sample</a:t>
            </a:r>
            <a:r>
              <a:rPr sz="1486" spc="50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1486" spc="-99" dirty="0">
                <a:solidFill>
                  <a:srgbClr val="4D4D4D"/>
                </a:solidFill>
                <a:latin typeface="Arial"/>
                <a:cs typeface="Arial"/>
              </a:rPr>
              <a:t>2</a:t>
            </a:r>
            <a:endParaRPr sz="1486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27074" y="5470247"/>
            <a:ext cx="1600619" cy="284586"/>
          </a:xfrm>
          <a:prstGeom prst="rect">
            <a:avLst/>
          </a:prstGeom>
        </p:spPr>
        <p:txBody>
          <a:bodyPr vert="horz" wrap="square" lIns="0" tIns="25167" rIns="0" bIns="0" rtlCol="0">
            <a:spAutoFit/>
          </a:bodyPr>
          <a:lstStyle/>
          <a:p>
            <a:pPr marL="25168">
              <a:spcBef>
                <a:spcPts val="198"/>
              </a:spcBef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8686" y="3026028"/>
            <a:ext cx="259174" cy="826735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spc="-20" dirty="0">
                <a:latin typeface="Arial"/>
                <a:cs typeface="Arial"/>
              </a:rPr>
              <a:t>Density</a:t>
            </a:r>
            <a:endParaRPr sz="1684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xfrm>
            <a:off x="462026" y="3322490"/>
            <a:ext cx="61214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F2F2F2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r>
              <a:rPr lang="en-US" spc="-80"/>
              <a:t>Professor</a:t>
            </a:r>
            <a:r>
              <a:rPr lang="en-US" spc="100"/>
              <a:t> </a:t>
            </a:r>
            <a:r>
              <a:rPr lang="en-US" spc="-55"/>
              <a:t>Wehde</a:t>
            </a:r>
            <a:endParaRPr spc="-109" dirty="0"/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12700">
              <a:spcBef>
                <a:spcPts val="175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12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8826" y="886052"/>
            <a:ext cx="4358276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58" dirty="0"/>
              <a:t>Visualizing</a:t>
            </a:r>
            <a:r>
              <a:rPr spc="139" dirty="0"/>
              <a:t> </a:t>
            </a:r>
            <a:r>
              <a:rPr spc="-129" dirty="0"/>
              <a:t>Data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44763" y="1905000"/>
            <a:ext cx="8097473" cy="3935372"/>
          </a:xfrm>
          <a:prstGeom prst="rect">
            <a:avLst/>
          </a:prstGeom>
        </p:spPr>
        <p:txBody>
          <a:bodyPr vert="horz" wrap="square" lIns="0" tIns="13842" rIns="0" bIns="0" rtlCol="0">
            <a:spAutoFit/>
          </a:bodyPr>
          <a:lstStyle/>
          <a:p>
            <a:pPr marL="25168" marR="471892" indent="8809">
              <a:lnSpc>
                <a:spcPct val="102699"/>
              </a:lnSpc>
              <a:spcBef>
                <a:spcPts val="109"/>
              </a:spcBef>
            </a:pPr>
            <a:r>
              <a:rPr spc="-129" dirty="0">
                <a:latin typeface="Tahoma"/>
                <a:cs typeface="Tahoma"/>
              </a:rPr>
              <a:t>In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i="1" dirty="0">
                <a:latin typeface="Arial"/>
                <a:cs typeface="Arial"/>
              </a:rPr>
              <a:t>The</a:t>
            </a:r>
            <a:r>
              <a:rPr i="1" spc="-89" dirty="0">
                <a:latin typeface="Arial"/>
                <a:cs typeface="Arial"/>
              </a:rPr>
              <a:t> </a:t>
            </a:r>
            <a:r>
              <a:rPr i="1" spc="-59" dirty="0">
                <a:latin typeface="Arial"/>
                <a:cs typeface="Arial"/>
              </a:rPr>
              <a:t>Visual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spc="-79" dirty="0">
                <a:latin typeface="Arial"/>
                <a:cs typeface="Arial"/>
              </a:rPr>
              <a:t>Display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of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spc="-20" dirty="0">
                <a:latin typeface="Arial"/>
                <a:cs typeface="Arial"/>
              </a:rPr>
              <a:t>Quantitative </a:t>
            </a:r>
            <a:r>
              <a:rPr i="1" spc="-40" dirty="0">
                <a:latin typeface="Arial"/>
                <a:cs typeface="Arial"/>
              </a:rPr>
              <a:t>Information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spc="-69" dirty="0">
                <a:latin typeface="Tahoma"/>
                <a:cs typeface="Tahoma"/>
              </a:rPr>
              <a:t>(1983),</a:t>
            </a:r>
            <a:r>
              <a:rPr spc="-99" dirty="0">
                <a:latin typeface="Tahoma"/>
                <a:cs typeface="Tahoma"/>
              </a:rPr>
              <a:t> </a:t>
            </a:r>
            <a:r>
              <a:rPr spc="-50" dirty="0">
                <a:latin typeface="Tahoma"/>
                <a:cs typeface="Tahoma"/>
              </a:rPr>
              <a:t>Edward </a:t>
            </a:r>
            <a:r>
              <a:rPr spc="-20" dirty="0">
                <a:latin typeface="Tahoma"/>
                <a:cs typeface="Tahoma"/>
              </a:rPr>
              <a:t>Tufte</a:t>
            </a:r>
            <a:r>
              <a:rPr spc="-89" dirty="0">
                <a:latin typeface="Tahoma"/>
                <a:cs typeface="Tahoma"/>
              </a:rPr>
              <a:t> </a:t>
            </a:r>
            <a:r>
              <a:rPr spc="-119" dirty="0">
                <a:latin typeface="Tahoma"/>
                <a:cs typeface="Tahoma"/>
              </a:rPr>
              <a:t>says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that</a:t>
            </a:r>
            <a:r>
              <a:rPr spc="-69" dirty="0">
                <a:latin typeface="Tahoma"/>
                <a:cs typeface="Tahoma"/>
              </a:rPr>
              <a:t> </a:t>
            </a:r>
            <a:r>
              <a:rPr spc="-59" dirty="0">
                <a:latin typeface="Tahoma"/>
                <a:cs typeface="Tahoma"/>
              </a:rPr>
              <a:t>graphical</a:t>
            </a:r>
            <a:r>
              <a:rPr spc="-69" dirty="0">
                <a:latin typeface="Tahoma"/>
                <a:cs typeface="Tahoma"/>
              </a:rPr>
              <a:t> </a:t>
            </a:r>
            <a:r>
              <a:rPr spc="-79" dirty="0">
                <a:latin typeface="Tahoma"/>
                <a:cs typeface="Tahoma"/>
              </a:rPr>
              <a:t>displays</a:t>
            </a:r>
            <a:r>
              <a:rPr spc="-69" dirty="0">
                <a:latin typeface="Tahoma"/>
                <a:cs typeface="Tahoma"/>
              </a:rPr>
              <a:t> </a:t>
            </a:r>
            <a:r>
              <a:rPr spc="-20" dirty="0">
                <a:latin typeface="Tahoma"/>
                <a:cs typeface="Tahoma"/>
              </a:rPr>
              <a:t>should:</a:t>
            </a:r>
            <a:endParaRPr dirty="0">
              <a:latin typeface="Tahoma"/>
              <a:cs typeface="Tahoma"/>
            </a:endParaRPr>
          </a:p>
          <a:p>
            <a:pPr marL="582630">
              <a:lnSpc>
                <a:spcPts val="2328"/>
              </a:lnSpc>
            </a:pPr>
            <a:r>
              <a:rPr sz="1600" spc="-79" dirty="0">
                <a:latin typeface="Tahoma"/>
                <a:cs typeface="Tahoma"/>
              </a:rPr>
              <a:t>Show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the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data</a:t>
            </a:r>
            <a:endParaRPr sz="1600" dirty="0">
              <a:latin typeface="Tahoma"/>
              <a:cs typeface="Tahoma"/>
            </a:endParaRPr>
          </a:p>
          <a:p>
            <a:pPr marL="582630" marR="212664">
              <a:lnSpc>
                <a:spcPts val="2378"/>
              </a:lnSpc>
              <a:spcBef>
                <a:spcPts val="69"/>
              </a:spcBef>
            </a:pPr>
            <a:r>
              <a:rPr sz="1600" spc="-99" dirty="0">
                <a:latin typeface="Tahoma"/>
                <a:cs typeface="Tahoma"/>
              </a:rPr>
              <a:t>Induce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the</a:t>
            </a:r>
            <a:r>
              <a:rPr sz="1600" spc="-99" dirty="0">
                <a:latin typeface="Tahoma"/>
                <a:cs typeface="Tahoma"/>
              </a:rPr>
              <a:t> </a:t>
            </a:r>
            <a:r>
              <a:rPr sz="1600" spc="-89" dirty="0">
                <a:latin typeface="Tahoma"/>
                <a:cs typeface="Tahoma"/>
              </a:rPr>
              <a:t>viewer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to</a:t>
            </a:r>
            <a:r>
              <a:rPr sz="1600" spc="-79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think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about</a:t>
            </a:r>
            <a:r>
              <a:rPr sz="1600" spc="-79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the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spc="-79" dirty="0">
                <a:latin typeface="Tahoma"/>
                <a:cs typeface="Tahoma"/>
              </a:rPr>
              <a:t>substance </a:t>
            </a:r>
            <a:r>
              <a:rPr sz="1600" spc="-59" dirty="0">
                <a:latin typeface="Tahoma"/>
                <a:cs typeface="Tahoma"/>
              </a:rPr>
              <a:t>rather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than</a:t>
            </a:r>
            <a:r>
              <a:rPr sz="1600" spc="-79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about </a:t>
            </a:r>
            <a:r>
              <a:rPr sz="1600" spc="-79" dirty="0">
                <a:latin typeface="Tahoma"/>
                <a:cs typeface="Tahoma"/>
              </a:rPr>
              <a:t>methodology,</a:t>
            </a:r>
            <a:r>
              <a:rPr sz="1600" spc="-50" dirty="0">
                <a:latin typeface="Tahoma"/>
                <a:cs typeface="Tahoma"/>
              </a:rPr>
              <a:t> graphic </a:t>
            </a:r>
            <a:r>
              <a:rPr sz="1600" spc="-79" dirty="0">
                <a:latin typeface="Tahoma"/>
                <a:cs typeface="Tahoma"/>
              </a:rPr>
              <a:t>design,</a:t>
            </a:r>
            <a:r>
              <a:rPr sz="1600" spc="-40" dirty="0">
                <a:latin typeface="Tahoma"/>
                <a:cs typeface="Tahoma"/>
              </a:rPr>
              <a:t> the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59" dirty="0">
                <a:latin typeface="Tahoma"/>
                <a:cs typeface="Tahoma"/>
              </a:rPr>
              <a:t>technology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of</a:t>
            </a:r>
            <a:r>
              <a:rPr sz="1600" spc="-50" dirty="0">
                <a:latin typeface="Tahoma"/>
                <a:cs typeface="Tahoma"/>
              </a:rPr>
              <a:t> graphic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-50" dirty="0">
                <a:latin typeface="Tahoma"/>
                <a:cs typeface="Tahoma"/>
              </a:rPr>
              <a:t>production or </a:t>
            </a:r>
            <a:r>
              <a:rPr sz="1600" spc="-79" dirty="0">
                <a:latin typeface="Tahoma"/>
                <a:cs typeface="Tahoma"/>
              </a:rPr>
              <a:t>something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else</a:t>
            </a:r>
            <a:endParaRPr sz="1600" dirty="0">
              <a:latin typeface="Tahoma"/>
              <a:cs typeface="Tahoma"/>
            </a:endParaRPr>
          </a:p>
          <a:p>
            <a:pPr marL="582630">
              <a:lnSpc>
                <a:spcPts val="2269"/>
              </a:lnSpc>
            </a:pPr>
            <a:r>
              <a:rPr sz="1600" dirty="0">
                <a:latin typeface="Tahoma"/>
                <a:cs typeface="Tahoma"/>
              </a:rPr>
              <a:t>Avoid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spc="-50" dirty="0">
                <a:latin typeface="Tahoma"/>
                <a:cs typeface="Tahoma"/>
              </a:rPr>
              <a:t>distorting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what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the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data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99" dirty="0">
                <a:latin typeface="Tahoma"/>
                <a:cs typeface="Tahoma"/>
              </a:rPr>
              <a:t>have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to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50" dirty="0">
                <a:latin typeface="Tahoma"/>
                <a:cs typeface="Tahoma"/>
              </a:rPr>
              <a:t>say</a:t>
            </a:r>
            <a:endParaRPr sz="1600" dirty="0">
              <a:latin typeface="Tahoma"/>
              <a:cs typeface="Tahoma"/>
            </a:endParaRPr>
          </a:p>
          <a:p>
            <a:pPr marL="582630" marR="3344773">
              <a:lnSpc>
                <a:spcPts val="2378"/>
              </a:lnSpc>
              <a:spcBef>
                <a:spcPts val="79"/>
              </a:spcBef>
            </a:pPr>
            <a:r>
              <a:rPr sz="1600" spc="-50" dirty="0">
                <a:latin typeface="Tahoma"/>
                <a:cs typeface="Tahoma"/>
              </a:rPr>
              <a:t>Present </a:t>
            </a:r>
            <a:r>
              <a:rPr sz="1600" spc="-69" dirty="0">
                <a:latin typeface="Tahoma"/>
                <a:cs typeface="Tahoma"/>
              </a:rPr>
              <a:t>many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89" dirty="0">
                <a:latin typeface="Tahoma"/>
                <a:cs typeface="Tahoma"/>
              </a:rPr>
              <a:t>numbers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in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small </a:t>
            </a:r>
            <a:r>
              <a:rPr sz="1600" spc="-99" dirty="0">
                <a:latin typeface="Tahoma"/>
                <a:cs typeface="Tahoma"/>
              </a:rPr>
              <a:t>space </a:t>
            </a:r>
            <a:r>
              <a:rPr sz="1600" dirty="0">
                <a:latin typeface="Tahoma"/>
                <a:cs typeface="Tahoma"/>
              </a:rPr>
              <a:t>Make</a:t>
            </a:r>
            <a:r>
              <a:rPr sz="1600" spc="-119" dirty="0">
                <a:latin typeface="Tahoma"/>
                <a:cs typeface="Tahoma"/>
              </a:rPr>
              <a:t> </a:t>
            </a:r>
            <a:r>
              <a:rPr sz="1600" spc="-69" dirty="0">
                <a:latin typeface="Tahoma"/>
                <a:cs typeface="Tahoma"/>
              </a:rPr>
              <a:t>large</a:t>
            </a:r>
            <a:r>
              <a:rPr sz="1600" spc="-79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data</a:t>
            </a:r>
            <a:r>
              <a:rPr sz="1600" spc="-89" dirty="0">
                <a:latin typeface="Tahoma"/>
                <a:cs typeface="Tahoma"/>
              </a:rPr>
              <a:t> sets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coherent</a:t>
            </a:r>
            <a:endParaRPr sz="1600" dirty="0">
              <a:latin typeface="Tahoma"/>
              <a:cs typeface="Tahoma"/>
            </a:endParaRPr>
          </a:p>
          <a:p>
            <a:pPr marL="582630">
              <a:lnSpc>
                <a:spcPts val="2279"/>
              </a:lnSpc>
            </a:pPr>
            <a:r>
              <a:rPr sz="1600" spc="-69" dirty="0">
                <a:latin typeface="Tahoma"/>
                <a:cs typeface="Tahoma"/>
              </a:rPr>
              <a:t>Encourage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the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168" dirty="0">
                <a:latin typeface="Tahoma"/>
                <a:cs typeface="Tahoma"/>
              </a:rPr>
              <a:t>eye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to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89" dirty="0">
                <a:latin typeface="Tahoma"/>
                <a:cs typeface="Tahoma"/>
              </a:rPr>
              <a:t>compare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-59" dirty="0">
                <a:latin typeface="Tahoma"/>
                <a:cs typeface="Tahoma"/>
              </a:rPr>
              <a:t>different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99" dirty="0">
                <a:latin typeface="Tahoma"/>
                <a:cs typeface="Tahoma"/>
              </a:rPr>
              <a:t>pieces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of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data</a:t>
            </a:r>
            <a:endParaRPr sz="1600" dirty="0">
              <a:latin typeface="Tahoma"/>
              <a:cs typeface="Tahoma"/>
            </a:endParaRPr>
          </a:p>
          <a:p>
            <a:pPr marL="582630" marR="13842">
              <a:lnSpc>
                <a:spcPts val="2378"/>
              </a:lnSpc>
              <a:spcBef>
                <a:spcPts val="69"/>
              </a:spcBef>
            </a:pPr>
            <a:r>
              <a:rPr sz="1600" spc="-59" dirty="0">
                <a:latin typeface="Tahoma"/>
                <a:cs typeface="Tahoma"/>
              </a:rPr>
              <a:t>Reveal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the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data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at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89" dirty="0">
                <a:latin typeface="Tahoma"/>
                <a:cs typeface="Tahoma"/>
              </a:rPr>
              <a:t>several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79" dirty="0">
                <a:latin typeface="Tahoma"/>
                <a:cs typeface="Tahoma"/>
              </a:rPr>
              <a:t>levels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of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detail,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from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69" dirty="0">
                <a:latin typeface="Tahoma"/>
                <a:cs typeface="Tahoma"/>
              </a:rPr>
              <a:t>broad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spc="-79" dirty="0">
                <a:latin typeface="Tahoma"/>
                <a:cs typeface="Tahoma"/>
              </a:rPr>
              <a:t>overview</a:t>
            </a:r>
            <a:r>
              <a:rPr sz="1600" spc="-59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to</a:t>
            </a:r>
            <a:r>
              <a:rPr sz="1600" spc="-69" dirty="0">
                <a:latin typeface="Tahoma"/>
                <a:cs typeface="Tahoma"/>
              </a:rPr>
              <a:t> </a:t>
            </a:r>
            <a:r>
              <a:rPr sz="1600" spc="-50" dirty="0">
                <a:latin typeface="Tahoma"/>
                <a:cs typeface="Tahoma"/>
              </a:rPr>
              <a:t>the </a:t>
            </a:r>
            <a:r>
              <a:rPr sz="1600" spc="-40" dirty="0">
                <a:latin typeface="Tahoma"/>
                <a:cs typeface="Tahoma"/>
              </a:rPr>
              <a:t>fine</a:t>
            </a:r>
            <a:r>
              <a:rPr sz="1600" spc="-109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structure</a:t>
            </a:r>
            <a:endParaRPr sz="1600" dirty="0">
              <a:latin typeface="Tahoma"/>
              <a:cs typeface="Tahoma"/>
            </a:endParaRPr>
          </a:p>
          <a:p>
            <a:pPr marL="582630">
              <a:lnSpc>
                <a:spcPts val="2279"/>
              </a:lnSpc>
            </a:pPr>
            <a:r>
              <a:rPr sz="1600" spc="-99" dirty="0">
                <a:latin typeface="Tahoma"/>
                <a:cs typeface="Tahoma"/>
              </a:rPr>
              <a:t>Serve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-89" dirty="0">
                <a:latin typeface="Tahoma"/>
                <a:cs typeface="Tahoma"/>
              </a:rPr>
              <a:t>reasonably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-59" dirty="0">
                <a:latin typeface="Tahoma"/>
                <a:cs typeface="Tahoma"/>
              </a:rPr>
              <a:t>clear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-79" dirty="0">
                <a:latin typeface="Tahoma"/>
                <a:cs typeface="Tahoma"/>
              </a:rPr>
              <a:t>purpose:</a:t>
            </a:r>
            <a:r>
              <a:rPr sz="1600" spc="188" dirty="0">
                <a:latin typeface="Tahoma"/>
                <a:cs typeface="Tahoma"/>
              </a:rPr>
              <a:t> </a:t>
            </a:r>
            <a:r>
              <a:rPr sz="1600" spc="-59" dirty="0">
                <a:latin typeface="Tahoma"/>
                <a:cs typeface="Tahoma"/>
              </a:rPr>
              <a:t>description,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-59" dirty="0">
                <a:latin typeface="Tahoma"/>
                <a:cs typeface="Tahoma"/>
              </a:rPr>
              <a:t>exploration,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tabulation </a:t>
            </a:r>
            <a:r>
              <a:rPr sz="1600" spc="-50" dirty="0">
                <a:latin typeface="Tahoma"/>
                <a:cs typeface="Tahoma"/>
              </a:rPr>
              <a:t>or</a:t>
            </a:r>
            <a:endParaRPr sz="1600" dirty="0">
              <a:latin typeface="Tahoma"/>
              <a:cs typeface="Tahoma"/>
            </a:endParaRPr>
          </a:p>
          <a:p>
            <a:pPr marL="582630">
              <a:lnSpc>
                <a:spcPts val="2368"/>
              </a:lnSpc>
            </a:pPr>
            <a:r>
              <a:rPr sz="1600" spc="-20" dirty="0">
                <a:latin typeface="Tahoma"/>
                <a:cs typeface="Tahoma"/>
              </a:rPr>
              <a:t>decoration</a:t>
            </a:r>
            <a:endParaRPr sz="1600" dirty="0">
              <a:latin typeface="Tahoma"/>
              <a:cs typeface="Tahoma"/>
            </a:endParaRPr>
          </a:p>
          <a:p>
            <a:pPr marL="582630" marR="320887">
              <a:lnSpc>
                <a:spcPts val="2378"/>
              </a:lnSpc>
              <a:spcBef>
                <a:spcPts val="79"/>
              </a:spcBef>
            </a:pPr>
            <a:r>
              <a:rPr sz="1600" dirty="0">
                <a:latin typeface="Tahoma"/>
                <a:cs typeface="Tahoma"/>
              </a:rPr>
              <a:t>Be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59" dirty="0">
                <a:latin typeface="Tahoma"/>
                <a:cs typeface="Tahoma"/>
              </a:rPr>
              <a:t>closely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59" dirty="0">
                <a:latin typeface="Tahoma"/>
                <a:cs typeface="Tahoma"/>
              </a:rPr>
              <a:t>integrated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with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the </a:t>
            </a:r>
            <a:r>
              <a:rPr sz="1600" spc="-20" dirty="0">
                <a:latin typeface="Tahoma"/>
                <a:cs typeface="Tahoma"/>
              </a:rPr>
              <a:t>statistical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40" dirty="0">
                <a:latin typeface="Tahoma"/>
                <a:cs typeface="Tahoma"/>
              </a:rPr>
              <a:t>and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59" dirty="0">
                <a:latin typeface="Tahoma"/>
                <a:cs typeface="Tahoma"/>
              </a:rPr>
              <a:t>verbal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69" dirty="0">
                <a:latin typeface="Tahoma"/>
                <a:cs typeface="Tahoma"/>
              </a:rPr>
              <a:t>descriptions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of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99" dirty="0">
                <a:latin typeface="Tahoma"/>
                <a:cs typeface="Tahoma"/>
              </a:rPr>
              <a:t>a </a:t>
            </a:r>
            <a:r>
              <a:rPr sz="1600" spc="-20" dirty="0">
                <a:latin typeface="Tahoma"/>
                <a:cs typeface="Tahoma"/>
              </a:rPr>
              <a:t>data</a:t>
            </a:r>
            <a:r>
              <a:rPr sz="1600" spc="-129" dirty="0">
                <a:latin typeface="Tahoma"/>
                <a:cs typeface="Tahoma"/>
              </a:rPr>
              <a:t> </a:t>
            </a:r>
            <a:r>
              <a:rPr sz="1600" spc="-50" dirty="0">
                <a:latin typeface="Tahoma"/>
                <a:cs typeface="Tahoma"/>
              </a:rPr>
              <a:t>set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13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1029636"/>
            <a:ext cx="6324600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58" dirty="0"/>
              <a:t>Visualizing</a:t>
            </a:r>
            <a:r>
              <a:rPr spc="50" dirty="0"/>
              <a:t> </a:t>
            </a:r>
            <a:r>
              <a:rPr spc="-149" dirty="0"/>
              <a:t>Data</a:t>
            </a:r>
            <a:r>
              <a:rPr spc="59" dirty="0"/>
              <a:t> </a:t>
            </a:r>
            <a:r>
              <a:rPr spc="119" dirty="0"/>
              <a:t>-</a:t>
            </a:r>
            <a:r>
              <a:rPr spc="59" dirty="0"/>
              <a:t> </a:t>
            </a:r>
            <a:r>
              <a:rPr spc="-258" dirty="0"/>
              <a:t>Rules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191" y="2263166"/>
            <a:ext cx="233246" cy="23324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02666" y="2161814"/>
            <a:ext cx="7923821" cy="1715533"/>
          </a:xfrm>
          <a:prstGeom prst="rect">
            <a:avLst/>
          </a:prstGeom>
        </p:spPr>
        <p:txBody>
          <a:bodyPr vert="horz" wrap="square" lIns="0" tIns="13842" rIns="0" bIns="0" rtlCol="0">
            <a:spAutoFit/>
          </a:bodyPr>
          <a:lstStyle/>
          <a:p>
            <a:pPr marL="25168" marR="4952982">
              <a:lnSpc>
                <a:spcPct val="102600"/>
              </a:lnSpc>
              <a:spcBef>
                <a:spcPts val="109"/>
              </a:spcBef>
            </a:pPr>
            <a:r>
              <a:rPr sz="2180" spc="-59" dirty="0">
                <a:latin typeface="Tahoma"/>
                <a:cs typeface="Tahoma"/>
              </a:rPr>
              <a:t>Always</a:t>
            </a:r>
            <a:r>
              <a:rPr sz="2180" spc="-89" dirty="0">
                <a:latin typeface="Tahoma"/>
                <a:cs typeface="Tahoma"/>
              </a:rPr>
              <a:t> </a:t>
            </a:r>
            <a:r>
              <a:rPr sz="2180" spc="-59" dirty="0">
                <a:latin typeface="Tahoma"/>
                <a:cs typeface="Tahoma"/>
              </a:rPr>
              <a:t>include</a:t>
            </a:r>
            <a:r>
              <a:rPr sz="2180" spc="-8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a</a:t>
            </a:r>
            <a:r>
              <a:rPr sz="2180" spc="-8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title </a:t>
            </a:r>
            <a:r>
              <a:rPr sz="2180" spc="-59" dirty="0">
                <a:latin typeface="Tahoma"/>
                <a:cs typeface="Tahoma"/>
              </a:rPr>
              <a:t>Always</a:t>
            </a:r>
            <a:r>
              <a:rPr sz="2180" spc="-99" dirty="0">
                <a:latin typeface="Tahoma"/>
                <a:cs typeface="Tahoma"/>
              </a:rPr>
              <a:t> </a:t>
            </a:r>
            <a:r>
              <a:rPr sz="2180" spc="-59" dirty="0">
                <a:latin typeface="Tahoma"/>
                <a:cs typeface="Tahoma"/>
              </a:rPr>
              <a:t>include</a:t>
            </a:r>
            <a:r>
              <a:rPr sz="2180" spc="-99" dirty="0">
                <a:latin typeface="Tahoma"/>
                <a:cs typeface="Tahoma"/>
              </a:rPr>
              <a:t> </a:t>
            </a:r>
            <a:r>
              <a:rPr sz="2180" spc="-50" dirty="0">
                <a:latin typeface="Tahoma"/>
                <a:cs typeface="Tahoma"/>
              </a:rPr>
              <a:t>axis</a:t>
            </a:r>
            <a:r>
              <a:rPr sz="2180" spc="-99" dirty="0">
                <a:latin typeface="Tahoma"/>
                <a:cs typeface="Tahoma"/>
              </a:rPr>
              <a:t> </a:t>
            </a:r>
            <a:r>
              <a:rPr sz="2180" spc="-79" dirty="0">
                <a:latin typeface="Tahoma"/>
                <a:cs typeface="Tahoma"/>
              </a:rPr>
              <a:t>labels</a:t>
            </a:r>
            <a:endParaRPr sz="2180">
              <a:latin typeface="Tahoma"/>
              <a:cs typeface="Tahoma"/>
            </a:endParaRPr>
          </a:p>
          <a:p>
            <a:pPr marL="25168">
              <a:spcBef>
                <a:spcPts val="69"/>
              </a:spcBef>
            </a:pPr>
            <a:r>
              <a:rPr sz="2180" spc="-99" dirty="0">
                <a:latin typeface="Tahoma"/>
                <a:cs typeface="Tahoma"/>
              </a:rPr>
              <a:t>Include</a:t>
            </a:r>
            <a:r>
              <a:rPr sz="2180" spc="-4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a</a:t>
            </a:r>
            <a:r>
              <a:rPr sz="2180" spc="-40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legend</a:t>
            </a:r>
            <a:r>
              <a:rPr sz="2180" spc="-40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when</a:t>
            </a:r>
            <a:r>
              <a:rPr sz="2180" spc="-3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necessary</a:t>
            </a:r>
            <a:endParaRPr sz="2180">
              <a:latin typeface="Tahoma"/>
              <a:cs typeface="Tahoma"/>
            </a:endParaRPr>
          </a:p>
          <a:p>
            <a:pPr marL="25168" marR="10067">
              <a:lnSpc>
                <a:spcPct val="102600"/>
              </a:lnSpc>
            </a:pPr>
            <a:r>
              <a:rPr sz="2180" spc="-20" dirty="0">
                <a:latin typeface="Tahoma"/>
                <a:cs typeface="Tahoma"/>
              </a:rPr>
              <a:t>Avoid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59" dirty="0">
                <a:latin typeface="Tahoma"/>
                <a:cs typeface="Tahoma"/>
              </a:rPr>
              <a:t>chartjunk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89" dirty="0">
                <a:latin typeface="Tahoma"/>
                <a:cs typeface="Tahoma"/>
              </a:rPr>
              <a:t>(elements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that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109" dirty="0">
                <a:latin typeface="Tahoma"/>
                <a:cs typeface="Tahoma"/>
              </a:rPr>
              <a:t>are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not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necessary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to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comprehend</a:t>
            </a:r>
            <a:r>
              <a:rPr sz="2180" spc="-40" dirty="0">
                <a:latin typeface="Tahoma"/>
                <a:cs typeface="Tahoma"/>
              </a:rPr>
              <a:t> </a:t>
            </a:r>
            <a:r>
              <a:rPr sz="2180" spc="-50" dirty="0">
                <a:latin typeface="Tahoma"/>
                <a:cs typeface="Tahoma"/>
              </a:rPr>
              <a:t>the </a:t>
            </a:r>
            <a:r>
              <a:rPr sz="2180" spc="-59" dirty="0">
                <a:latin typeface="Tahoma"/>
                <a:cs typeface="Tahoma"/>
              </a:rPr>
              <a:t>information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in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plot)</a:t>
            </a:r>
            <a:endParaRPr sz="218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191" y="2604147"/>
            <a:ext cx="233246" cy="23324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8191" y="2945127"/>
            <a:ext cx="233246" cy="23324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8191" y="3286152"/>
            <a:ext cx="233246" cy="23324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8272" y="2245509"/>
            <a:ext cx="133385" cy="1243451"/>
          </a:xfrm>
          <a:prstGeom prst="rect">
            <a:avLst/>
          </a:prstGeom>
        </p:spPr>
        <p:txBody>
          <a:bodyPr vert="horz" wrap="square" lIns="0" tIns="23909" rIns="0" bIns="0" rtlCol="0">
            <a:spAutoFit/>
          </a:bodyPr>
          <a:lstStyle/>
          <a:p>
            <a:pPr marL="25168">
              <a:spcBef>
                <a:spcPts val="188"/>
              </a:spcBef>
            </a:pPr>
            <a:r>
              <a:rPr sz="1189" spc="-99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1189">
              <a:latin typeface="Arial Black"/>
              <a:cs typeface="Arial Black"/>
            </a:endParaRPr>
          </a:p>
          <a:p>
            <a:pPr marL="25168">
              <a:spcBef>
                <a:spcPts val="1258"/>
              </a:spcBef>
            </a:pPr>
            <a:r>
              <a:rPr sz="1189" spc="-99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1189">
              <a:latin typeface="Arial Black"/>
              <a:cs typeface="Arial Black"/>
            </a:endParaRPr>
          </a:p>
          <a:p>
            <a:pPr marL="25168">
              <a:spcBef>
                <a:spcPts val="1248"/>
              </a:spcBef>
            </a:pPr>
            <a:r>
              <a:rPr sz="1189" spc="-99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1189">
              <a:latin typeface="Arial Black"/>
              <a:cs typeface="Arial Black"/>
            </a:endParaRPr>
          </a:p>
          <a:p>
            <a:pPr marL="25168">
              <a:spcBef>
                <a:spcPts val="1258"/>
              </a:spcBef>
            </a:pPr>
            <a:r>
              <a:rPr sz="1189" spc="-99" dirty="0">
                <a:solidFill>
                  <a:srgbClr val="FFFFFF"/>
                </a:solidFill>
                <a:latin typeface="Arial Black"/>
                <a:cs typeface="Arial Black"/>
              </a:rPr>
              <a:t>4</a:t>
            </a:r>
            <a:endParaRPr sz="1189">
              <a:latin typeface="Arial Black"/>
              <a:cs typeface="Arial Black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8191" y="3968139"/>
            <a:ext cx="233246" cy="23324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8272" y="3947146"/>
            <a:ext cx="133385" cy="207141"/>
          </a:xfrm>
          <a:prstGeom prst="rect">
            <a:avLst/>
          </a:prstGeom>
        </p:spPr>
        <p:txBody>
          <a:bodyPr vert="horz" wrap="square" lIns="0" tIns="23909" rIns="0" bIns="0" rtlCol="0">
            <a:spAutoFit/>
          </a:bodyPr>
          <a:lstStyle/>
          <a:p>
            <a:pPr marL="25168">
              <a:spcBef>
                <a:spcPts val="188"/>
              </a:spcBef>
            </a:pPr>
            <a:r>
              <a:rPr sz="1189" spc="-99" dirty="0">
                <a:solidFill>
                  <a:srgbClr val="FFFFFF"/>
                </a:solidFill>
                <a:latin typeface="Arial Black"/>
                <a:cs typeface="Arial Black"/>
              </a:rPr>
              <a:t>5</a:t>
            </a:r>
            <a:endParaRPr sz="1189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2666" y="3866777"/>
            <a:ext cx="7858387" cy="1053364"/>
          </a:xfrm>
          <a:prstGeom prst="rect">
            <a:avLst/>
          </a:prstGeom>
        </p:spPr>
        <p:txBody>
          <a:bodyPr vert="horz" wrap="square" lIns="0" tIns="13842" rIns="0" bIns="0" rtlCol="0">
            <a:spAutoFit/>
          </a:bodyPr>
          <a:lstStyle/>
          <a:p>
            <a:pPr marL="25168" marR="10067">
              <a:lnSpc>
                <a:spcPct val="102600"/>
              </a:lnSpc>
              <a:spcBef>
                <a:spcPts val="109"/>
              </a:spcBef>
            </a:pPr>
            <a:r>
              <a:rPr sz="2180" spc="-129" dirty="0">
                <a:latin typeface="Tahoma"/>
                <a:cs typeface="Tahoma"/>
              </a:rPr>
              <a:t>In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59" dirty="0">
                <a:latin typeface="Tahoma"/>
                <a:cs typeface="Tahoma"/>
              </a:rPr>
              <a:t>bivariate</a:t>
            </a:r>
            <a:r>
              <a:rPr sz="2180" spc="-109" dirty="0">
                <a:latin typeface="Tahoma"/>
                <a:cs typeface="Tahoma"/>
              </a:rPr>
              <a:t> </a:t>
            </a:r>
            <a:r>
              <a:rPr sz="2180" spc="-40" dirty="0">
                <a:latin typeface="Tahoma"/>
                <a:cs typeface="Tahoma"/>
              </a:rPr>
              <a:t>plots,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99" dirty="0">
                <a:latin typeface="Tahoma"/>
                <a:cs typeface="Tahoma"/>
              </a:rPr>
              <a:t>dependent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79" dirty="0">
                <a:latin typeface="Tahoma"/>
                <a:cs typeface="Tahoma"/>
              </a:rPr>
              <a:t>variable </a:t>
            </a:r>
            <a:r>
              <a:rPr sz="2180" dirty="0">
                <a:latin typeface="Tahoma"/>
                <a:cs typeface="Tahoma"/>
              </a:rPr>
              <a:t>(</a:t>
            </a:r>
            <a:r>
              <a:rPr sz="2180" dirty="0">
                <a:latin typeface="Cambria"/>
                <a:cs typeface="Cambria"/>
              </a:rPr>
              <a:t>𝑦</a:t>
            </a:r>
            <a:r>
              <a:rPr sz="2180" dirty="0">
                <a:latin typeface="Tahoma"/>
                <a:cs typeface="Tahoma"/>
              </a:rPr>
              <a:t>)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goes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on</a:t>
            </a:r>
            <a:r>
              <a:rPr sz="2180" spc="-79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69" dirty="0">
                <a:latin typeface="Tahoma"/>
                <a:cs typeface="Tahoma"/>
              </a:rPr>
              <a:t> </a:t>
            </a:r>
            <a:r>
              <a:rPr sz="2180" spc="-99" dirty="0">
                <a:latin typeface="Tahoma"/>
                <a:cs typeface="Tahoma"/>
              </a:rPr>
              <a:t>y-</a:t>
            </a:r>
            <a:r>
              <a:rPr sz="2180" spc="-50" dirty="0">
                <a:latin typeface="Tahoma"/>
                <a:cs typeface="Tahoma"/>
              </a:rPr>
              <a:t>axis</a:t>
            </a:r>
            <a:r>
              <a:rPr sz="2180" spc="-69" dirty="0">
                <a:latin typeface="Tahoma"/>
                <a:cs typeface="Tahoma"/>
              </a:rPr>
              <a:t> and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89" dirty="0">
                <a:latin typeface="Tahoma"/>
                <a:cs typeface="Tahoma"/>
              </a:rPr>
              <a:t>independent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79" dirty="0">
                <a:latin typeface="Tahoma"/>
                <a:cs typeface="Tahoma"/>
              </a:rPr>
              <a:t>variable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dirty="0">
                <a:latin typeface="Tahoma"/>
                <a:cs typeface="Tahoma"/>
              </a:rPr>
              <a:t>(</a:t>
            </a:r>
            <a:r>
              <a:rPr sz="2180" dirty="0">
                <a:latin typeface="Cambria"/>
                <a:cs typeface="Cambria"/>
              </a:rPr>
              <a:t>𝑥</a:t>
            </a:r>
            <a:r>
              <a:rPr sz="2180" dirty="0">
                <a:latin typeface="Tahoma"/>
                <a:cs typeface="Tahoma"/>
              </a:rPr>
              <a:t>)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goes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on</a:t>
            </a:r>
            <a:r>
              <a:rPr sz="2180" spc="-4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the</a:t>
            </a:r>
            <a:r>
              <a:rPr sz="2180" spc="-50" dirty="0">
                <a:latin typeface="Tahoma"/>
                <a:cs typeface="Tahoma"/>
              </a:rPr>
              <a:t> </a:t>
            </a:r>
            <a:r>
              <a:rPr sz="2180" spc="-99" dirty="0">
                <a:latin typeface="Tahoma"/>
                <a:cs typeface="Tahoma"/>
              </a:rPr>
              <a:t>x-</a:t>
            </a:r>
            <a:r>
              <a:rPr sz="2180" spc="-40" dirty="0">
                <a:latin typeface="Tahoma"/>
                <a:cs typeface="Tahoma"/>
              </a:rPr>
              <a:t>axis</a:t>
            </a:r>
            <a:endParaRPr sz="2180">
              <a:latin typeface="Tahoma"/>
              <a:cs typeface="Tahoma"/>
            </a:endParaRPr>
          </a:p>
          <a:p>
            <a:pPr marL="25168">
              <a:spcBef>
                <a:spcPts val="69"/>
              </a:spcBef>
            </a:pPr>
            <a:r>
              <a:rPr sz="2180" dirty="0">
                <a:latin typeface="Tahoma"/>
                <a:cs typeface="Tahoma"/>
              </a:rPr>
              <a:t>Don’t</a:t>
            </a:r>
            <a:r>
              <a:rPr sz="2180" spc="-30" dirty="0">
                <a:latin typeface="Tahoma"/>
                <a:cs typeface="Tahoma"/>
              </a:rPr>
              <a:t> </a:t>
            </a:r>
            <a:r>
              <a:rPr sz="2180" spc="-119" dirty="0">
                <a:latin typeface="Tahoma"/>
                <a:cs typeface="Tahoma"/>
              </a:rPr>
              <a:t>use</a:t>
            </a:r>
            <a:r>
              <a:rPr sz="2180" spc="-20" dirty="0">
                <a:latin typeface="Tahoma"/>
                <a:cs typeface="Tahoma"/>
              </a:rPr>
              <a:t> </a:t>
            </a:r>
            <a:r>
              <a:rPr sz="2180" spc="-40" dirty="0">
                <a:latin typeface="Tahoma"/>
                <a:cs typeface="Tahoma"/>
              </a:rPr>
              <a:t>pie</a:t>
            </a:r>
            <a:r>
              <a:rPr sz="2180" spc="-30" dirty="0">
                <a:latin typeface="Tahoma"/>
                <a:cs typeface="Tahoma"/>
              </a:rPr>
              <a:t> </a:t>
            </a:r>
            <a:r>
              <a:rPr sz="2180" spc="-20" dirty="0">
                <a:latin typeface="Tahoma"/>
                <a:cs typeface="Tahoma"/>
              </a:rPr>
              <a:t>charts</a:t>
            </a:r>
            <a:endParaRPr sz="218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8191" y="4650103"/>
            <a:ext cx="233246" cy="23324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98272" y="4630782"/>
            <a:ext cx="133385" cy="207141"/>
          </a:xfrm>
          <a:prstGeom prst="rect">
            <a:avLst/>
          </a:prstGeom>
        </p:spPr>
        <p:txBody>
          <a:bodyPr vert="horz" wrap="square" lIns="0" tIns="23909" rIns="0" bIns="0" rtlCol="0">
            <a:spAutoFit/>
          </a:bodyPr>
          <a:lstStyle/>
          <a:p>
            <a:pPr marL="25168">
              <a:spcBef>
                <a:spcPts val="188"/>
              </a:spcBef>
            </a:pPr>
            <a:r>
              <a:rPr sz="1189" spc="-99" dirty="0">
                <a:solidFill>
                  <a:srgbClr val="FFFFFF"/>
                </a:solidFill>
                <a:latin typeface="Arial Black"/>
                <a:cs typeface="Arial Black"/>
              </a:rPr>
              <a:t>6</a:t>
            </a:r>
            <a:endParaRPr sz="1189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462026" y="3322490"/>
            <a:ext cx="61214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F2F2F2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r>
              <a:rPr lang="en-US" spc="-80"/>
              <a:t>Professor</a:t>
            </a:r>
            <a:r>
              <a:rPr lang="en-US" spc="100"/>
              <a:t> </a:t>
            </a:r>
            <a:r>
              <a:rPr lang="en-US" spc="-55"/>
              <a:t>Wehde</a:t>
            </a:r>
            <a:endParaRPr spc="-109" dirty="0"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14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607" y="432465"/>
            <a:ext cx="8946785" cy="711415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z="4400" spc="-258" dirty="0"/>
              <a:t>Visualizing</a:t>
            </a:r>
            <a:r>
              <a:rPr sz="4400" spc="109" dirty="0"/>
              <a:t> </a:t>
            </a:r>
            <a:r>
              <a:rPr sz="4400" spc="-277" dirty="0"/>
              <a:t>Single</a:t>
            </a:r>
            <a:r>
              <a:rPr sz="4400" spc="109" dirty="0"/>
              <a:t> </a:t>
            </a:r>
            <a:r>
              <a:rPr sz="4400" spc="-258" dirty="0"/>
              <a:t>Continuous</a:t>
            </a:r>
            <a:r>
              <a:rPr sz="4400" spc="109" dirty="0"/>
              <a:t> </a:t>
            </a:r>
            <a:r>
              <a:rPr sz="4400" spc="-268" dirty="0"/>
              <a:t>Variables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75901" y="1949204"/>
            <a:ext cx="3533443" cy="3369858"/>
            <a:chOff x="490352" y="983626"/>
            <a:chExt cx="1783080" cy="1700530"/>
          </a:xfrm>
        </p:grpSpPr>
        <p:sp>
          <p:nvSpPr>
            <p:cNvPr id="4" name="object 4"/>
            <p:cNvSpPr/>
            <p:nvPr/>
          </p:nvSpPr>
          <p:spPr>
            <a:xfrm>
              <a:off x="506850" y="983626"/>
              <a:ext cx="1766570" cy="1684020"/>
            </a:xfrm>
            <a:custGeom>
              <a:avLst/>
              <a:gdLst/>
              <a:ahLst/>
              <a:cxnLst/>
              <a:rect l="l" t="t" r="r" b="b"/>
              <a:pathLst>
                <a:path w="1766570" h="1684020">
                  <a:moveTo>
                    <a:pt x="1766280" y="0"/>
                  </a:moveTo>
                  <a:lnTo>
                    <a:pt x="0" y="0"/>
                  </a:lnTo>
                  <a:lnTo>
                    <a:pt x="0" y="1683551"/>
                  </a:lnTo>
                  <a:lnTo>
                    <a:pt x="1766280" y="1683551"/>
                  </a:lnTo>
                  <a:lnTo>
                    <a:pt x="1766280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" name="object 5"/>
            <p:cNvSpPr/>
            <p:nvPr/>
          </p:nvSpPr>
          <p:spPr>
            <a:xfrm>
              <a:off x="506850" y="983626"/>
              <a:ext cx="1766570" cy="1684020"/>
            </a:xfrm>
            <a:custGeom>
              <a:avLst/>
              <a:gdLst/>
              <a:ahLst/>
              <a:cxnLst/>
              <a:rect l="l" t="t" r="r" b="b"/>
              <a:pathLst>
                <a:path w="1766570" h="1684020">
                  <a:moveTo>
                    <a:pt x="0" y="1410074"/>
                  </a:moveTo>
                  <a:lnTo>
                    <a:pt x="1766280" y="1410074"/>
                  </a:lnTo>
                </a:path>
                <a:path w="1766570" h="1684020">
                  <a:moveTo>
                    <a:pt x="0" y="1016296"/>
                  </a:moveTo>
                  <a:lnTo>
                    <a:pt x="1766280" y="1016296"/>
                  </a:lnTo>
                </a:path>
                <a:path w="1766570" h="1684020">
                  <a:moveTo>
                    <a:pt x="0" y="622458"/>
                  </a:moveTo>
                  <a:lnTo>
                    <a:pt x="1766280" y="622458"/>
                  </a:lnTo>
                </a:path>
                <a:path w="1766570" h="1684020">
                  <a:moveTo>
                    <a:pt x="0" y="228680"/>
                  </a:moveTo>
                  <a:lnTo>
                    <a:pt x="1766280" y="228680"/>
                  </a:lnTo>
                </a:path>
                <a:path w="1766570" h="1684020">
                  <a:moveTo>
                    <a:pt x="198334" y="1683551"/>
                  </a:moveTo>
                  <a:lnTo>
                    <a:pt x="198334" y="0"/>
                  </a:lnTo>
                </a:path>
                <a:path w="1766570" h="1684020">
                  <a:moveTo>
                    <a:pt x="670626" y="1683551"/>
                  </a:moveTo>
                  <a:lnTo>
                    <a:pt x="670626" y="0"/>
                  </a:lnTo>
                </a:path>
                <a:path w="1766570" h="1684020">
                  <a:moveTo>
                    <a:pt x="1142919" y="1683551"/>
                  </a:moveTo>
                  <a:lnTo>
                    <a:pt x="1142919" y="0"/>
                  </a:lnTo>
                </a:path>
                <a:path w="1766570" h="1684020">
                  <a:moveTo>
                    <a:pt x="1615152" y="1683551"/>
                  </a:moveTo>
                  <a:lnTo>
                    <a:pt x="1615152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6" name="object 6"/>
            <p:cNvSpPr/>
            <p:nvPr/>
          </p:nvSpPr>
          <p:spPr>
            <a:xfrm>
              <a:off x="506850" y="983626"/>
              <a:ext cx="1766570" cy="1684020"/>
            </a:xfrm>
            <a:custGeom>
              <a:avLst/>
              <a:gdLst/>
              <a:ahLst/>
              <a:cxnLst/>
              <a:rect l="l" t="t" r="r" b="b"/>
              <a:pathLst>
                <a:path w="1766570" h="1684020">
                  <a:moveTo>
                    <a:pt x="0" y="1607023"/>
                  </a:moveTo>
                  <a:lnTo>
                    <a:pt x="1766280" y="1607023"/>
                  </a:lnTo>
                </a:path>
                <a:path w="1766570" h="1684020">
                  <a:moveTo>
                    <a:pt x="0" y="1213185"/>
                  </a:moveTo>
                  <a:lnTo>
                    <a:pt x="1766280" y="1213185"/>
                  </a:lnTo>
                </a:path>
                <a:path w="1766570" h="1684020">
                  <a:moveTo>
                    <a:pt x="0" y="819407"/>
                  </a:moveTo>
                  <a:lnTo>
                    <a:pt x="1766280" y="819407"/>
                  </a:lnTo>
                </a:path>
                <a:path w="1766570" h="1684020">
                  <a:moveTo>
                    <a:pt x="0" y="425569"/>
                  </a:moveTo>
                  <a:lnTo>
                    <a:pt x="1766280" y="425569"/>
                  </a:lnTo>
                </a:path>
                <a:path w="1766570" h="1684020">
                  <a:moveTo>
                    <a:pt x="0" y="31731"/>
                  </a:moveTo>
                  <a:lnTo>
                    <a:pt x="1766280" y="31731"/>
                  </a:lnTo>
                </a:path>
                <a:path w="1766570" h="1684020">
                  <a:moveTo>
                    <a:pt x="434480" y="1683551"/>
                  </a:moveTo>
                  <a:lnTo>
                    <a:pt x="434480" y="0"/>
                  </a:lnTo>
                </a:path>
                <a:path w="1766570" h="1684020">
                  <a:moveTo>
                    <a:pt x="906773" y="1683551"/>
                  </a:moveTo>
                  <a:lnTo>
                    <a:pt x="906773" y="0"/>
                  </a:lnTo>
                </a:path>
                <a:path w="1766570" h="1684020">
                  <a:moveTo>
                    <a:pt x="1379005" y="1683551"/>
                  </a:moveTo>
                  <a:lnTo>
                    <a:pt x="1379005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7" name="object 7"/>
            <p:cNvSpPr/>
            <p:nvPr/>
          </p:nvSpPr>
          <p:spPr>
            <a:xfrm>
              <a:off x="587110" y="1060154"/>
              <a:ext cx="1605915" cy="1530985"/>
            </a:xfrm>
            <a:custGeom>
              <a:avLst/>
              <a:gdLst/>
              <a:ahLst/>
              <a:cxnLst/>
              <a:rect l="l" t="t" r="r" b="b"/>
              <a:pathLst>
                <a:path w="1605914" h="1530985">
                  <a:moveTo>
                    <a:pt x="663040" y="0"/>
                  </a:moveTo>
                  <a:lnTo>
                    <a:pt x="631610" y="30587"/>
                  </a:lnTo>
                  <a:lnTo>
                    <a:pt x="615895" y="70205"/>
                  </a:lnTo>
                  <a:lnTo>
                    <a:pt x="600180" y="123311"/>
                  </a:lnTo>
                  <a:lnTo>
                    <a:pt x="584465" y="185569"/>
                  </a:lnTo>
                  <a:lnTo>
                    <a:pt x="568810" y="251861"/>
                  </a:lnTo>
                  <a:lnTo>
                    <a:pt x="553095" y="317310"/>
                  </a:lnTo>
                  <a:lnTo>
                    <a:pt x="543642" y="354881"/>
                  </a:lnTo>
                  <a:lnTo>
                    <a:pt x="527927" y="413286"/>
                  </a:lnTo>
                  <a:lnTo>
                    <a:pt x="502819" y="496678"/>
                  </a:lnTo>
                  <a:lnTo>
                    <a:pt x="483913" y="554721"/>
                  </a:lnTo>
                  <a:lnTo>
                    <a:pt x="465067" y="613306"/>
                  </a:lnTo>
                  <a:lnTo>
                    <a:pt x="449352" y="664425"/>
                  </a:lnTo>
                  <a:lnTo>
                    <a:pt x="433637" y="718253"/>
                  </a:lnTo>
                  <a:lnTo>
                    <a:pt x="414791" y="785689"/>
                  </a:lnTo>
                  <a:lnTo>
                    <a:pt x="351991" y="1015152"/>
                  </a:lnTo>
                  <a:lnTo>
                    <a:pt x="336276" y="1069342"/>
                  </a:lnTo>
                  <a:lnTo>
                    <a:pt x="320561" y="1119919"/>
                  </a:lnTo>
                  <a:lnTo>
                    <a:pt x="307977" y="1156767"/>
                  </a:lnTo>
                  <a:lnTo>
                    <a:pt x="292262" y="1197289"/>
                  </a:lnTo>
                  <a:lnTo>
                    <a:pt x="270285" y="1242869"/>
                  </a:lnTo>
                  <a:lnTo>
                    <a:pt x="245117" y="1280139"/>
                  </a:lnTo>
                  <a:lnTo>
                    <a:pt x="207425" y="1315904"/>
                  </a:lnTo>
                  <a:lnTo>
                    <a:pt x="194841" y="1325418"/>
                  </a:lnTo>
                  <a:lnTo>
                    <a:pt x="175995" y="1340169"/>
                  </a:lnTo>
                  <a:lnTo>
                    <a:pt x="144565" y="1370515"/>
                  </a:lnTo>
                  <a:lnTo>
                    <a:pt x="103743" y="1420671"/>
                  </a:lnTo>
                  <a:lnTo>
                    <a:pt x="91158" y="1435904"/>
                  </a:lnTo>
                  <a:lnTo>
                    <a:pt x="62859" y="1464324"/>
                  </a:lnTo>
                  <a:lnTo>
                    <a:pt x="25168" y="1487144"/>
                  </a:lnTo>
                  <a:lnTo>
                    <a:pt x="0" y="1496837"/>
                  </a:lnTo>
                  <a:lnTo>
                    <a:pt x="0" y="1530495"/>
                  </a:lnTo>
                  <a:lnTo>
                    <a:pt x="1605759" y="1530495"/>
                  </a:lnTo>
                  <a:lnTo>
                    <a:pt x="1605759" y="1523752"/>
                  </a:lnTo>
                  <a:lnTo>
                    <a:pt x="1590044" y="1523932"/>
                  </a:lnTo>
                  <a:lnTo>
                    <a:pt x="1546030" y="1526040"/>
                  </a:lnTo>
                  <a:lnTo>
                    <a:pt x="1524053" y="1526642"/>
                  </a:lnTo>
                  <a:lnTo>
                    <a:pt x="1483170" y="1525257"/>
                  </a:lnTo>
                  <a:lnTo>
                    <a:pt x="1436025" y="1519958"/>
                  </a:lnTo>
                  <a:lnTo>
                    <a:pt x="1392071" y="1510566"/>
                  </a:lnTo>
                  <a:lnTo>
                    <a:pt x="1351188" y="1491298"/>
                  </a:lnTo>
                  <a:lnTo>
                    <a:pt x="1316627" y="1461674"/>
                  </a:lnTo>
                  <a:lnTo>
                    <a:pt x="1285197" y="1423742"/>
                  </a:lnTo>
                  <a:lnTo>
                    <a:pt x="1250636" y="1374489"/>
                  </a:lnTo>
                  <a:lnTo>
                    <a:pt x="1219206" y="1326140"/>
                  </a:lnTo>
                  <a:lnTo>
                    <a:pt x="1197229" y="1289231"/>
                  </a:lnTo>
                  <a:lnTo>
                    <a:pt x="1178383" y="1254369"/>
                  </a:lnTo>
                  <a:lnTo>
                    <a:pt x="1121845" y="1138102"/>
                  </a:lnTo>
                  <a:lnTo>
                    <a:pt x="1106130" y="1106793"/>
                  </a:lnTo>
                  <a:lnTo>
                    <a:pt x="1080962" y="1058203"/>
                  </a:lnTo>
                  <a:lnTo>
                    <a:pt x="1062116" y="1019547"/>
                  </a:lnTo>
                  <a:lnTo>
                    <a:pt x="1046401" y="982698"/>
                  </a:lnTo>
                  <a:lnTo>
                    <a:pt x="1030686" y="939106"/>
                  </a:lnTo>
                  <a:lnTo>
                    <a:pt x="1018102" y="898584"/>
                  </a:lnTo>
                  <a:lnTo>
                    <a:pt x="1005578" y="852824"/>
                  </a:lnTo>
                  <a:lnTo>
                    <a:pt x="992994" y="802187"/>
                  </a:lnTo>
                  <a:lnTo>
                    <a:pt x="980410" y="747816"/>
                  </a:lnTo>
                  <a:lnTo>
                    <a:pt x="936457" y="546713"/>
                  </a:lnTo>
                  <a:lnTo>
                    <a:pt x="920742" y="478012"/>
                  </a:lnTo>
                  <a:lnTo>
                    <a:pt x="905027" y="414008"/>
                  </a:lnTo>
                  <a:lnTo>
                    <a:pt x="892442" y="367104"/>
                  </a:lnTo>
                  <a:lnTo>
                    <a:pt x="876727" y="314661"/>
                  </a:lnTo>
                  <a:lnTo>
                    <a:pt x="861012" y="270044"/>
                  </a:lnTo>
                  <a:lnTo>
                    <a:pt x="845298" y="233918"/>
                  </a:lnTo>
                  <a:lnTo>
                    <a:pt x="823321" y="196888"/>
                  </a:lnTo>
                  <a:lnTo>
                    <a:pt x="779307" y="151068"/>
                  </a:lnTo>
                  <a:lnTo>
                    <a:pt x="773045" y="144746"/>
                  </a:lnTo>
                  <a:lnTo>
                    <a:pt x="747877" y="113738"/>
                  </a:lnTo>
                  <a:lnTo>
                    <a:pt x="703923" y="40280"/>
                  </a:lnTo>
                  <a:lnTo>
                    <a:pt x="697601" y="30346"/>
                  </a:lnTo>
                  <a:lnTo>
                    <a:pt x="669362" y="1324"/>
                  </a:lnTo>
                  <a:lnTo>
                    <a:pt x="666171" y="361"/>
                  </a:lnTo>
                  <a:lnTo>
                    <a:pt x="663040" y="0"/>
                  </a:lnTo>
                  <a:close/>
                </a:path>
              </a:pathLst>
            </a:custGeom>
            <a:solidFill>
              <a:srgbClr val="0000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8" name="object 8"/>
            <p:cNvSpPr/>
            <p:nvPr/>
          </p:nvSpPr>
          <p:spPr>
            <a:xfrm>
              <a:off x="587110" y="1060154"/>
              <a:ext cx="1605915" cy="1530985"/>
            </a:xfrm>
            <a:custGeom>
              <a:avLst/>
              <a:gdLst/>
              <a:ahLst/>
              <a:cxnLst/>
              <a:rect l="l" t="t" r="r" b="b"/>
              <a:pathLst>
                <a:path w="1605914" h="1530985">
                  <a:moveTo>
                    <a:pt x="0" y="1496837"/>
                  </a:moveTo>
                  <a:lnTo>
                    <a:pt x="37752" y="1481122"/>
                  </a:lnTo>
                  <a:lnTo>
                    <a:pt x="69182" y="1458845"/>
                  </a:lnTo>
                  <a:lnTo>
                    <a:pt x="81705" y="1446381"/>
                  </a:lnTo>
                  <a:lnTo>
                    <a:pt x="84897" y="1443009"/>
                  </a:lnTo>
                  <a:lnTo>
                    <a:pt x="100551" y="1424524"/>
                  </a:lnTo>
                  <a:lnTo>
                    <a:pt x="103743" y="1420671"/>
                  </a:lnTo>
                  <a:lnTo>
                    <a:pt x="106873" y="1416697"/>
                  </a:lnTo>
                  <a:lnTo>
                    <a:pt x="110004" y="1412723"/>
                  </a:lnTo>
                  <a:lnTo>
                    <a:pt x="113135" y="1408749"/>
                  </a:lnTo>
                  <a:lnTo>
                    <a:pt x="116266" y="1404775"/>
                  </a:lnTo>
                  <a:lnTo>
                    <a:pt x="119458" y="1400741"/>
                  </a:lnTo>
                  <a:lnTo>
                    <a:pt x="122588" y="1396828"/>
                  </a:lnTo>
                  <a:lnTo>
                    <a:pt x="125719" y="1392854"/>
                  </a:lnTo>
                  <a:lnTo>
                    <a:pt x="128850" y="1389000"/>
                  </a:lnTo>
                  <a:lnTo>
                    <a:pt x="131981" y="1385147"/>
                  </a:lnTo>
                  <a:lnTo>
                    <a:pt x="135173" y="1381353"/>
                  </a:lnTo>
                  <a:lnTo>
                    <a:pt x="163411" y="1351248"/>
                  </a:lnTo>
                  <a:lnTo>
                    <a:pt x="169733" y="1345588"/>
                  </a:lnTo>
                  <a:lnTo>
                    <a:pt x="172864" y="1342819"/>
                  </a:lnTo>
                  <a:lnTo>
                    <a:pt x="191710" y="1327826"/>
                  </a:lnTo>
                  <a:lnTo>
                    <a:pt x="194841" y="1325418"/>
                  </a:lnTo>
                  <a:lnTo>
                    <a:pt x="197972" y="1323069"/>
                  </a:lnTo>
                  <a:lnTo>
                    <a:pt x="201163" y="1320661"/>
                  </a:lnTo>
                  <a:lnTo>
                    <a:pt x="204294" y="1318313"/>
                  </a:lnTo>
                  <a:lnTo>
                    <a:pt x="235724" y="1290796"/>
                  </a:lnTo>
                  <a:lnTo>
                    <a:pt x="260832" y="1258524"/>
                  </a:lnTo>
                  <a:lnTo>
                    <a:pt x="279678" y="1224986"/>
                  </a:lnTo>
                  <a:lnTo>
                    <a:pt x="295393" y="1189703"/>
                  </a:lnTo>
                  <a:lnTo>
                    <a:pt x="311108" y="1147856"/>
                  </a:lnTo>
                  <a:lnTo>
                    <a:pt x="323692" y="1110164"/>
                  </a:lnTo>
                  <a:lnTo>
                    <a:pt x="333085" y="1079758"/>
                  </a:lnTo>
                  <a:lnTo>
                    <a:pt x="336276" y="1069342"/>
                  </a:lnTo>
                  <a:lnTo>
                    <a:pt x="339407" y="1058744"/>
                  </a:lnTo>
                  <a:lnTo>
                    <a:pt x="342538" y="1047967"/>
                  </a:lnTo>
                  <a:lnTo>
                    <a:pt x="345669" y="1037129"/>
                  </a:lnTo>
                  <a:lnTo>
                    <a:pt x="348800" y="1026170"/>
                  </a:lnTo>
                  <a:lnTo>
                    <a:pt x="351991" y="1015152"/>
                  </a:lnTo>
                  <a:lnTo>
                    <a:pt x="355122" y="1003953"/>
                  </a:lnTo>
                  <a:lnTo>
                    <a:pt x="358253" y="992754"/>
                  </a:lnTo>
                  <a:lnTo>
                    <a:pt x="361384" y="981434"/>
                  </a:lnTo>
                  <a:lnTo>
                    <a:pt x="364515" y="970114"/>
                  </a:lnTo>
                  <a:lnTo>
                    <a:pt x="367646" y="958734"/>
                  </a:lnTo>
                  <a:lnTo>
                    <a:pt x="370837" y="947294"/>
                  </a:lnTo>
                  <a:lnTo>
                    <a:pt x="373968" y="935794"/>
                  </a:lnTo>
                  <a:lnTo>
                    <a:pt x="377099" y="924294"/>
                  </a:lnTo>
                  <a:lnTo>
                    <a:pt x="380230" y="912733"/>
                  </a:lnTo>
                  <a:lnTo>
                    <a:pt x="383361" y="901173"/>
                  </a:lnTo>
                  <a:lnTo>
                    <a:pt x="386552" y="889613"/>
                  </a:lnTo>
                  <a:lnTo>
                    <a:pt x="389683" y="877992"/>
                  </a:lnTo>
                  <a:lnTo>
                    <a:pt x="392814" y="866431"/>
                  </a:lnTo>
                  <a:lnTo>
                    <a:pt x="395945" y="854871"/>
                  </a:lnTo>
                  <a:lnTo>
                    <a:pt x="399076" y="843250"/>
                  </a:lnTo>
                  <a:lnTo>
                    <a:pt x="402267" y="831690"/>
                  </a:lnTo>
                  <a:lnTo>
                    <a:pt x="405398" y="820190"/>
                  </a:lnTo>
                  <a:lnTo>
                    <a:pt x="408529" y="808629"/>
                  </a:lnTo>
                  <a:lnTo>
                    <a:pt x="411660" y="797189"/>
                  </a:lnTo>
                  <a:lnTo>
                    <a:pt x="414791" y="785689"/>
                  </a:lnTo>
                  <a:lnTo>
                    <a:pt x="417982" y="774309"/>
                  </a:lnTo>
                  <a:lnTo>
                    <a:pt x="421113" y="762989"/>
                  </a:lnTo>
                  <a:lnTo>
                    <a:pt x="424244" y="751670"/>
                  </a:lnTo>
                  <a:lnTo>
                    <a:pt x="427375" y="740471"/>
                  </a:lnTo>
                  <a:lnTo>
                    <a:pt x="430506" y="729332"/>
                  </a:lnTo>
                  <a:lnTo>
                    <a:pt x="433637" y="718253"/>
                  </a:lnTo>
                  <a:lnTo>
                    <a:pt x="436828" y="707295"/>
                  </a:lnTo>
                  <a:lnTo>
                    <a:pt x="439959" y="696396"/>
                  </a:lnTo>
                  <a:lnTo>
                    <a:pt x="443090" y="685679"/>
                  </a:lnTo>
                  <a:lnTo>
                    <a:pt x="446221" y="675022"/>
                  </a:lnTo>
                  <a:lnTo>
                    <a:pt x="449352" y="664425"/>
                  </a:lnTo>
                  <a:lnTo>
                    <a:pt x="452543" y="654008"/>
                  </a:lnTo>
                  <a:lnTo>
                    <a:pt x="455674" y="643652"/>
                  </a:lnTo>
                  <a:lnTo>
                    <a:pt x="458805" y="633416"/>
                  </a:lnTo>
                  <a:lnTo>
                    <a:pt x="461936" y="623301"/>
                  </a:lnTo>
                  <a:lnTo>
                    <a:pt x="465067" y="613306"/>
                  </a:lnTo>
                  <a:lnTo>
                    <a:pt x="468258" y="603371"/>
                  </a:lnTo>
                  <a:lnTo>
                    <a:pt x="471389" y="593496"/>
                  </a:lnTo>
                  <a:lnTo>
                    <a:pt x="474520" y="583742"/>
                  </a:lnTo>
                  <a:lnTo>
                    <a:pt x="477651" y="574048"/>
                  </a:lnTo>
                  <a:lnTo>
                    <a:pt x="480782" y="564354"/>
                  </a:lnTo>
                  <a:lnTo>
                    <a:pt x="483913" y="554721"/>
                  </a:lnTo>
                  <a:lnTo>
                    <a:pt x="487104" y="545147"/>
                  </a:lnTo>
                  <a:lnTo>
                    <a:pt x="490235" y="535513"/>
                  </a:lnTo>
                  <a:lnTo>
                    <a:pt x="493366" y="525880"/>
                  </a:lnTo>
                  <a:lnTo>
                    <a:pt x="496497" y="516186"/>
                  </a:lnTo>
                  <a:lnTo>
                    <a:pt x="499628" y="506492"/>
                  </a:lnTo>
                  <a:lnTo>
                    <a:pt x="502819" y="496678"/>
                  </a:lnTo>
                  <a:lnTo>
                    <a:pt x="505950" y="486743"/>
                  </a:lnTo>
                  <a:lnTo>
                    <a:pt x="509081" y="476748"/>
                  </a:lnTo>
                  <a:lnTo>
                    <a:pt x="512212" y="466572"/>
                  </a:lnTo>
                  <a:lnTo>
                    <a:pt x="515343" y="456276"/>
                  </a:lnTo>
                  <a:lnTo>
                    <a:pt x="518534" y="445800"/>
                  </a:lnTo>
                  <a:lnTo>
                    <a:pt x="531058" y="402026"/>
                  </a:lnTo>
                  <a:lnTo>
                    <a:pt x="534189" y="390526"/>
                  </a:lnTo>
                  <a:lnTo>
                    <a:pt x="537380" y="378845"/>
                  </a:lnTo>
                  <a:lnTo>
                    <a:pt x="540511" y="366984"/>
                  </a:lnTo>
                  <a:lnTo>
                    <a:pt x="543642" y="354881"/>
                  </a:lnTo>
                  <a:lnTo>
                    <a:pt x="546773" y="342538"/>
                  </a:lnTo>
                  <a:lnTo>
                    <a:pt x="549904" y="330014"/>
                  </a:lnTo>
                  <a:lnTo>
                    <a:pt x="553095" y="317310"/>
                  </a:lnTo>
                  <a:lnTo>
                    <a:pt x="556226" y="304485"/>
                  </a:lnTo>
                  <a:lnTo>
                    <a:pt x="559357" y="291479"/>
                  </a:lnTo>
                  <a:lnTo>
                    <a:pt x="562488" y="278354"/>
                  </a:lnTo>
                  <a:lnTo>
                    <a:pt x="565619" y="265107"/>
                  </a:lnTo>
                  <a:lnTo>
                    <a:pt x="568810" y="251861"/>
                  </a:lnTo>
                  <a:lnTo>
                    <a:pt x="578203" y="211941"/>
                  </a:lnTo>
                  <a:lnTo>
                    <a:pt x="587656" y="172684"/>
                  </a:lnTo>
                  <a:lnTo>
                    <a:pt x="590787" y="159979"/>
                  </a:lnTo>
                  <a:lnTo>
                    <a:pt x="603371" y="111871"/>
                  </a:lnTo>
                  <a:lnTo>
                    <a:pt x="615895" y="70205"/>
                  </a:lnTo>
                  <a:lnTo>
                    <a:pt x="631610" y="30587"/>
                  </a:lnTo>
                  <a:lnTo>
                    <a:pt x="656778" y="842"/>
                  </a:lnTo>
                  <a:lnTo>
                    <a:pt x="663040" y="0"/>
                  </a:lnTo>
                  <a:lnTo>
                    <a:pt x="666171" y="361"/>
                  </a:lnTo>
                  <a:lnTo>
                    <a:pt x="697601" y="30346"/>
                  </a:lnTo>
                  <a:lnTo>
                    <a:pt x="716447" y="61776"/>
                  </a:lnTo>
                  <a:lnTo>
                    <a:pt x="719638" y="67315"/>
                  </a:lnTo>
                  <a:lnTo>
                    <a:pt x="735353" y="94229"/>
                  </a:lnTo>
                  <a:lnTo>
                    <a:pt x="738484" y="99347"/>
                  </a:lnTo>
                  <a:lnTo>
                    <a:pt x="760461" y="130597"/>
                  </a:lnTo>
                  <a:lnTo>
                    <a:pt x="785629" y="157029"/>
                  </a:lnTo>
                  <a:lnTo>
                    <a:pt x="788760" y="159979"/>
                  </a:lnTo>
                  <a:lnTo>
                    <a:pt x="791891" y="162869"/>
                  </a:lnTo>
                  <a:lnTo>
                    <a:pt x="795022" y="165820"/>
                  </a:lnTo>
                  <a:lnTo>
                    <a:pt x="798153" y="168770"/>
                  </a:lnTo>
                  <a:lnTo>
                    <a:pt x="826452" y="201344"/>
                  </a:lnTo>
                  <a:lnTo>
                    <a:pt x="848428" y="240481"/>
                  </a:lnTo>
                  <a:lnTo>
                    <a:pt x="864143" y="278354"/>
                  </a:lnTo>
                  <a:lnTo>
                    <a:pt x="876727" y="314661"/>
                  </a:lnTo>
                  <a:lnTo>
                    <a:pt x="889312" y="356025"/>
                  </a:lnTo>
                  <a:lnTo>
                    <a:pt x="901835" y="401966"/>
                  </a:lnTo>
                  <a:lnTo>
                    <a:pt x="905027" y="414008"/>
                  </a:lnTo>
                  <a:lnTo>
                    <a:pt x="908157" y="426412"/>
                  </a:lnTo>
                  <a:lnTo>
                    <a:pt x="911288" y="439056"/>
                  </a:lnTo>
                  <a:lnTo>
                    <a:pt x="914419" y="451821"/>
                  </a:lnTo>
                  <a:lnTo>
                    <a:pt x="917550" y="464826"/>
                  </a:lnTo>
                  <a:lnTo>
                    <a:pt x="920742" y="478012"/>
                  </a:lnTo>
                  <a:lnTo>
                    <a:pt x="923872" y="491439"/>
                  </a:lnTo>
                  <a:lnTo>
                    <a:pt x="927003" y="505047"/>
                  </a:lnTo>
                  <a:lnTo>
                    <a:pt x="930134" y="518775"/>
                  </a:lnTo>
                  <a:lnTo>
                    <a:pt x="933265" y="532623"/>
                  </a:lnTo>
                  <a:lnTo>
                    <a:pt x="936457" y="546713"/>
                  </a:lnTo>
                  <a:lnTo>
                    <a:pt x="939587" y="560862"/>
                  </a:lnTo>
                  <a:lnTo>
                    <a:pt x="942718" y="575072"/>
                  </a:lnTo>
                  <a:lnTo>
                    <a:pt x="945849" y="589462"/>
                  </a:lnTo>
                  <a:lnTo>
                    <a:pt x="948980" y="603853"/>
                  </a:lnTo>
                  <a:lnTo>
                    <a:pt x="952171" y="618363"/>
                  </a:lnTo>
                  <a:lnTo>
                    <a:pt x="955302" y="632874"/>
                  </a:lnTo>
                  <a:lnTo>
                    <a:pt x="958433" y="647385"/>
                  </a:lnTo>
                  <a:lnTo>
                    <a:pt x="961564" y="661896"/>
                  </a:lnTo>
                  <a:lnTo>
                    <a:pt x="964695" y="676406"/>
                  </a:lnTo>
                  <a:lnTo>
                    <a:pt x="967826" y="690857"/>
                  </a:lnTo>
                  <a:lnTo>
                    <a:pt x="971017" y="705247"/>
                  </a:lnTo>
                  <a:lnTo>
                    <a:pt x="974148" y="719578"/>
                  </a:lnTo>
                  <a:lnTo>
                    <a:pt x="977279" y="733727"/>
                  </a:lnTo>
                  <a:lnTo>
                    <a:pt x="980410" y="747816"/>
                  </a:lnTo>
                  <a:lnTo>
                    <a:pt x="983541" y="761665"/>
                  </a:lnTo>
                  <a:lnTo>
                    <a:pt x="986732" y="775393"/>
                  </a:lnTo>
                  <a:lnTo>
                    <a:pt x="989863" y="788880"/>
                  </a:lnTo>
                  <a:lnTo>
                    <a:pt x="999256" y="828017"/>
                  </a:lnTo>
                  <a:lnTo>
                    <a:pt x="1011840" y="876306"/>
                  </a:lnTo>
                  <a:lnTo>
                    <a:pt x="1024424" y="919537"/>
                  </a:lnTo>
                  <a:lnTo>
                    <a:pt x="1037008" y="957470"/>
                  </a:lnTo>
                  <a:lnTo>
                    <a:pt x="1052723" y="998112"/>
                  </a:lnTo>
                  <a:lnTo>
                    <a:pt x="1068378" y="1032914"/>
                  </a:lnTo>
                  <a:lnTo>
                    <a:pt x="1071569" y="1039357"/>
                  </a:lnTo>
                  <a:lnTo>
                    <a:pt x="1074700" y="1045739"/>
                  </a:lnTo>
                  <a:lnTo>
                    <a:pt x="1077831" y="1052001"/>
                  </a:lnTo>
                  <a:lnTo>
                    <a:pt x="1080962" y="1058203"/>
                  </a:lnTo>
                  <a:lnTo>
                    <a:pt x="1084093" y="1064284"/>
                  </a:lnTo>
                  <a:lnTo>
                    <a:pt x="1087284" y="1070365"/>
                  </a:lnTo>
                  <a:lnTo>
                    <a:pt x="1090415" y="1076446"/>
                  </a:lnTo>
                  <a:lnTo>
                    <a:pt x="1093546" y="1082467"/>
                  </a:lnTo>
                  <a:lnTo>
                    <a:pt x="1096677" y="1088549"/>
                  </a:lnTo>
                  <a:lnTo>
                    <a:pt x="1099808" y="1094570"/>
                  </a:lnTo>
                  <a:lnTo>
                    <a:pt x="1118654" y="1131780"/>
                  </a:lnTo>
                  <a:lnTo>
                    <a:pt x="1121845" y="1138102"/>
                  </a:lnTo>
                  <a:lnTo>
                    <a:pt x="1124976" y="1144545"/>
                  </a:lnTo>
                  <a:lnTo>
                    <a:pt x="1128107" y="1150987"/>
                  </a:lnTo>
                  <a:lnTo>
                    <a:pt x="1131238" y="1157490"/>
                  </a:lnTo>
                  <a:lnTo>
                    <a:pt x="1134369" y="1164053"/>
                  </a:lnTo>
                  <a:lnTo>
                    <a:pt x="1137560" y="1170616"/>
                  </a:lnTo>
                  <a:lnTo>
                    <a:pt x="1140691" y="1177179"/>
                  </a:lnTo>
                  <a:lnTo>
                    <a:pt x="1143822" y="1183802"/>
                  </a:lnTo>
                  <a:lnTo>
                    <a:pt x="1146953" y="1190365"/>
                  </a:lnTo>
                  <a:lnTo>
                    <a:pt x="1150084" y="1196988"/>
                  </a:lnTo>
                  <a:lnTo>
                    <a:pt x="1153275" y="1203551"/>
                  </a:lnTo>
                  <a:lnTo>
                    <a:pt x="1156406" y="1210054"/>
                  </a:lnTo>
                  <a:lnTo>
                    <a:pt x="1159537" y="1216557"/>
                  </a:lnTo>
                  <a:lnTo>
                    <a:pt x="1162668" y="1223059"/>
                  </a:lnTo>
                  <a:lnTo>
                    <a:pt x="1165799" y="1229442"/>
                  </a:lnTo>
                  <a:lnTo>
                    <a:pt x="1168930" y="1235764"/>
                  </a:lnTo>
                  <a:lnTo>
                    <a:pt x="1172121" y="1242026"/>
                  </a:lnTo>
                  <a:lnTo>
                    <a:pt x="1175252" y="1248228"/>
                  </a:lnTo>
                  <a:lnTo>
                    <a:pt x="1178383" y="1254369"/>
                  </a:lnTo>
                  <a:lnTo>
                    <a:pt x="1181514" y="1260390"/>
                  </a:lnTo>
                  <a:lnTo>
                    <a:pt x="1184645" y="1266351"/>
                  </a:lnTo>
                  <a:lnTo>
                    <a:pt x="1187836" y="1272191"/>
                  </a:lnTo>
                  <a:lnTo>
                    <a:pt x="1190967" y="1277972"/>
                  </a:lnTo>
                  <a:lnTo>
                    <a:pt x="1194098" y="1283631"/>
                  </a:lnTo>
                  <a:lnTo>
                    <a:pt x="1197229" y="1289231"/>
                  </a:lnTo>
                  <a:lnTo>
                    <a:pt x="1200360" y="1294710"/>
                  </a:lnTo>
                  <a:lnTo>
                    <a:pt x="1203551" y="1300129"/>
                  </a:lnTo>
                  <a:lnTo>
                    <a:pt x="1206682" y="1305488"/>
                  </a:lnTo>
                  <a:lnTo>
                    <a:pt x="1225528" y="1336135"/>
                  </a:lnTo>
                  <a:lnTo>
                    <a:pt x="1228659" y="1341072"/>
                  </a:lnTo>
                  <a:lnTo>
                    <a:pt x="1231790" y="1345949"/>
                  </a:lnTo>
                  <a:lnTo>
                    <a:pt x="1234921" y="1350766"/>
                  </a:lnTo>
                  <a:lnTo>
                    <a:pt x="1238112" y="1355583"/>
                  </a:lnTo>
                  <a:lnTo>
                    <a:pt x="1241243" y="1360340"/>
                  </a:lnTo>
                  <a:lnTo>
                    <a:pt x="1244374" y="1365096"/>
                  </a:lnTo>
                  <a:lnTo>
                    <a:pt x="1247505" y="1369793"/>
                  </a:lnTo>
                  <a:lnTo>
                    <a:pt x="1250636" y="1374489"/>
                  </a:lnTo>
                  <a:lnTo>
                    <a:pt x="1253827" y="1379126"/>
                  </a:lnTo>
                  <a:lnTo>
                    <a:pt x="1256958" y="1383762"/>
                  </a:lnTo>
                  <a:lnTo>
                    <a:pt x="1260089" y="1388338"/>
                  </a:lnTo>
                  <a:lnTo>
                    <a:pt x="1263220" y="1392914"/>
                  </a:lnTo>
                  <a:lnTo>
                    <a:pt x="1266351" y="1397490"/>
                  </a:lnTo>
                  <a:lnTo>
                    <a:pt x="1269542" y="1401945"/>
                  </a:lnTo>
                  <a:lnTo>
                    <a:pt x="1288388" y="1427896"/>
                  </a:lnTo>
                  <a:lnTo>
                    <a:pt x="1291519" y="1431991"/>
                  </a:lnTo>
                  <a:lnTo>
                    <a:pt x="1316627" y="1461674"/>
                  </a:lnTo>
                  <a:lnTo>
                    <a:pt x="1348057" y="1489131"/>
                  </a:lnTo>
                  <a:lnTo>
                    <a:pt x="1382618" y="1507314"/>
                  </a:lnTo>
                  <a:lnTo>
                    <a:pt x="1395202" y="1511469"/>
                  </a:lnTo>
                  <a:lnTo>
                    <a:pt x="1398333" y="1512372"/>
                  </a:lnTo>
                  <a:lnTo>
                    <a:pt x="1401464" y="1513215"/>
                  </a:lnTo>
                  <a:lnTo>
                    <a:pt x="1404655" y="1513998"/>
                  </a:lnTo>
                  <a:lnTo>
                    <a:pt x="1407786" y="1514780"/>
                  </a:lnTo>
                  <a:lnTo>
                    <a:pt x="1410917" y="1515443"/>
                  </a:lnTo>
                  <a:lnTo>
                    <a:pt x="1414048" y="1516105"/>
                  </a:lnTo>
                  <a:lnTo>
                    <a:pt x="1417179" y="1516767"/>
                  </a:lnTo>
                  <a:lnTo>
                    <a:pt x="1420370" y="1517369"/>
                  </a:lnTo>
                  <a:lnTo>
                    <a:pt x="1423501" y="1517911"/>
                  </a:lnTo>
                  <a:lnTo>
                    <a:pt x="1426632" y="1518453"/>
                  </a:lnTo>
                  <a:lnTo>
                    <a:pt x="1429763" y="1518995"/>
                  </a:lnTo>
                  <a:lnTo>
                    <a:pt x="1432894" y="1519477"/>
                  </a:lnTo>
                  <a:lnTo>
                    <a:pt x="1436025" y="1519958"/>
                  </a:lnTo>
                  <a:lnTo>
                    <a:pt x="1439216" y="1520380"/>
                  </a:lnTo>
                  <a:lnTo>
                    <a:pt x="1442347" y="1520862"/>
                  </a:lnTo>
                  <a:lnTo>
                    <a:pt x="1445478" y="1521283"/>
                  </a:lnTo>
                  <a:lnTo>
                    <a:pt x="1448609" y="1521644"/>
                  </a:lnTo>
                  <a:lnTo>
                    <a:pt x="1451740" y="1522066"/>
                  </a:lnTo>
                  <a:lnTo>
                    <a:pt x="1454931" y="1522427"/>
                  </a:lnTo>
                  <a:lnTo>
                    <a:pt x="1458062" y="1522788"/>
                  </a:lnTo>
                  <a:lnTo>
                    <a:pt x="1461193" y="1523150"/>
                  </a:lnTo>
                  <a:lnTo>
                    <a:pt x="1464324" y="1523511"/>
                  </a:lnTo>
                  <a:lnTo>
                    <a:pt x="1467455" y="1523812"/>
                  </a:lnTo>
                  <a:lnTo>
                    <a:pt x="1470646" y="1524113"/>
                  </a:lnTo>
                  <a:lnTo>
                    <a:pt x="1473777" y="1524414"/>
                  </a:lnTo>
                  <a:lnTo>
                    <a:pt x="1476908" y="1524715"/>
                  </a:lnTo>
                  <a:lnTo>
                    <a:pt x="1480039" y="1524956"/>
                  </a:lnTo>
                  <a:lnTo>
                    <a:pt x="1483170" y="1525257"/>
                  </a:lnTo>
                  <a:lnTo>
                    <a:pt x="1486301" y="1525438"/>
                  </a:lnTo>
                  <a:lnTo>
                    <a:pt x="1489492" y="1525678"/>
                  </a:lnTo>
                  <a:lnTo>
                    <a:pt x="1492623" y="1525859"/>
                  </a:lnTo>
                  <a:lnTo>
                    <a:pt x="1495754" y="1526040"/>
                  </a:lnTo>
                  <a:lnTo>
                    <a:pt x="1498885" y="1526220"/>
                  </a:lnTo>
                  <a:lnTo>
                    <a:pt x="1502016" y="1526341"/>
                  </a:lnTo>
                  <a:lnTo>
                    <a:pt x="1505207" y="1526461"/>
                  </a:lnTo>
                  <a:lnTo>
                    <a:pt x="1508338" y="1526521"/>
                  </a:lnTo>
                  <a:lnTo>
                    <a:pt x="1511469" y="1526582"/>
                  </a:lnTo>
                  <a:lnTo>
                    <a:pt x="1514600" y="1526642"/>
                  </a:lnTo>
                  <a:lnTo>
                    <a:pt x="1517731" y="1526642"/>
                  </a:lnTo>
                  <a:lnTo>
                    <a:pt x="1520922" y="1526642"/>
                  </a:lnTo>
                  <a:lnTo>
                    <a:pt x="1524053" y="1526642"/>
                  </a:lnTo>
                  <a:lnTo>
                    <a:pt x="1527184" y="1526582"/>
                  </a:lnTo>
                  <a:lnTo>
                    <a:pt x="1530315" y="1526582"/>
                  </a:lnTo>
                  <a:lnTo>
                    <a:pt x="1533446" y="1526461"/>
                  </a:lnTo>
                  <a:lnTo>
                    <a:pt x="1536637" y="1526401"/>
                  </a:lnTo>
                  <a:lnTo>
                    <a:pt x="1539768" y="1526281"/>
                  </a:lnTo>
                  <a:lnTo>
                    <a:pt x="1542899" y="1526160"/>
                  </a:lnTo>
                  <a:lnTo>
                    <a:pt x="1546030" y="1526040"/>
                  </a:lnTo>
                  <a:lnTo>
                    <a:pt x="1549161" y="1525859"/>
                  </a:lnTo>
                  <a:lnTo>
                    <a:pt x="1552292" y="1525678"/>
                  </a:lnTo>
                  <a:lnTo>
                    <a:pt x="1555483" y="1525558"/>
                  </a:lnTo>
                  <a:lnTo>
                    <a:pt x="1558614" y="1525377"/>
                  </a:lnTo>
                  <a:lnTo>
                    <a:pt x="1561745" y="1525197"/>
                  </a:lnTo>
                  <a:lnTo>
                    <a:pt x="1564876" y="1525016"/>
                  </a:lnTo>
                  <a:lnTo>
                    <a:pt x="1568007" y="1524896"/>
                  </a:lnTo>
                  <a:lnTo>
                    <a:pt x="1571198" y="1524715"/>
                  </a:lnTo>
                  <a:lnTo>
                    <a:pt x="1574329" y="1524534"/>
                  </a:lnTo>
                  <a:lnTo>
                    <a:pt x="1577460" y="1524414"/>
                  </a:lnTo>
                  <a:lnTo>
                    <a:pt x="1580591" y="1524294"/>
                  </a:lnTo>
                  <a:lnTo>
                    <a:pt x="1583722" y="1524173"/>
                  </a:lnTo>
                  <a:lnTo>
                    <a:pt x="1586913" y="1524053"/>
                  </a:lnTo>
                  <a:lnTo>
                    <a:pt x="1590044" y="1523932"/>
                  </a:lnTo>
                  <a:lnTo>
                    <a:pt x="1593175" y="1523872"/>
                  </a:lnTo>
                  <a:lnTo>
                    <a:pt x="1596306" y="1523812"/>
                  </a:lnTo>
                  <a:lnTo>
                    <a:pt x="1599437" y="1523752"/>
                  </a:lnTo>
                  <a:lnTo>
                    <a:pt x="1602567" y="1523752"/>
                  </a:lnTo>
                  <a:lnTo>
                    <a:pt x="1605759" y="1523752"/>
                  </a:lnTo>
                  <a:lnTo>
                    <a:pt x="1605759" y="1530495"/>
                  </a:lnTo>
                  <a:lnTo>
                    <a:pt x="0" y="1530495"/>
                  </a:lnTo>
                  <a:lnTo>
                    <a:pt x="0" y="1496837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9" name="object 9"/>
            <p:cNvSpPr/>
            <p:nvPr/>
          </p:nvSpPr>
          <p:spPr>
            <a:xfrm>
              <a:off x="490352" y="1015357"/>
              <a:ext cx="1395730" cy="1668780"/>
            </a:xfrm>
            <a:custGeom>
              <a:avLst/>
              <a:gdLst/>
              <a:ahLst/>
              <a:cxnLst/>
              <a:rect l="l" t="t" r="r" b="b"/>
              <a:pathLst>
                <a:path w="1395730" h="1668780">
                  <a:moveTo>
                    <a:pt x="0" y="1575292"/>
                  </a:moveTo>
                  <a:lnTo>
                    <a:pt x="16497" y="1575292"/>
                  </a:lnTo>
                </a:path>
                <a:path w="1395730" h="1668780">
                  <a:moveTo>
                    <a:pt x="0" y="1181454"/>
                  </a:moveTo>
                  <a:lnTo>
                    <a:pt x="16497" y="1181454"/>
                  </a:lnTo>
                </a:path>
                <a:path w="1395730" h="1668780">
                  <a:moveTo>
                    <a:pt x="0" y="787676"/>
                  </a:moveTo>
                  <a:lnTo>
                    <a:pt x="16497" y="787676"/>
                  </a:lnTo>
                </a:path>
                <a:path w="1395730" h="1668780">
                  <a:moveTo>
                    <a:pt x="0" y="393838"/>
                  </a:moveTo>
                  <a:lnTo>
                    <a:pt x="16497" y="393838"/>
                  </a:lnTo>
                </a:path>
                <a:path w="1395730" h="1668780">
                  <a:moveTo>
                    <a:pt x="0" y="0"/>
                  </a:moveTo>
                  <a:lnTo>
                    <a:pt x="16497" y="0"/>
                  </a:lnTo>
                </a:path>
                <a:path w="1395730" h="1668780">
                  <a:moveTo>
                    <a:pt x="450978" y="1668318"/>
                  </a:moveTo>
                  <a:lnTo>
                    <a:pt x="450978" y="1651820"/>
                  </a:lnTo>
                </a:path>
                <a:path w="1395730" h="1668780">
                  <a:moveTo>
                    <a:pt x="923270" y="1668318"/>
                  </a:moveTo>
                  <a:lnTo>
                    <a:pt x="923270" y="1651820"/>
                  </a:lnTo>
                </a:path>
                <a:path w="1395730" h="1668780">
                  <a:moveTo>
                    <a:pt x="1395503" y="1668318"/>
                  </a:moveTo>
                  <a:lnTo>
                    <a:pt x="1395503" y="1651820"/>
                  </a:lnTo>
                </a:path>
              </a:pathLst>
            </a:custGeom>
            <a:ln w="644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53053" y="4986177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0.00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3053" y="4205849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0.05</a:t>
            </a:r>
            <a:endParaRPr sz="1486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3053" y="3425397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0.10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053" y="2644948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0.15</a:t>
            </a:r>
            <a:endParaRPr sz="148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3053" y="1864617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40" dirty="0">
                <a:solidFill>
                  <a:srgbClr val="4D4D4D"/>
                </a:solidFill>
                <a:latin typeface="Arial"/>
                <a:cs typeface="Arial"/>
              </a:rPr>
              <a:t>0.20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38344" y="5265260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62</a:t>
            </a:r>
            <a:endParaRPr sz="1486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74144" y="5265260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66</a:t>
            </a:r>
            <a:endParaRPr sz="148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10064" y="5265260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70</a:t>
            </a:r>
            <a:endParaRPr sz="1486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58959" y="5470247"/>
            <a:ext cx="1600619" cy="284586"/>
          </a:xfrm>
          <a:prstGeom prst="rect">
            <a:avLst/>
          </a:prstGeom>
        </p:spPr>
        <p:txBody>
          <a:bodyPr vert="horz" wrap="square" lIns="0" tIns="25167" rIns="0" bIns="0" rtlCol="0">
            <a:spAutoFit/>
          </a:bodyPr>
          <a:lstStyle/>
          <a:p>
            <a:pPr marL="25168">
              <a:spcBef>
                <a:spcPts val="198"/>
              </a:spcBef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8686" y="3204169"/>
            <a:ext cx="259174" cy="826735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spc="-20" dirty="0">
                <a:latin typeface="Arial"/>
                <a:cs typeface="Arial"/>
              </a:rPr>
              <a:t>Density</a:t>
            </a:r>
            <a:endParaRPr sz="1684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0666" y="1323054"/>
            <a:ext cx="1843481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dirty="0">
                <a:latin typeface="Arial"/>
                <a:cs typeface="Arial"/>
              </a:rPr>
              <a:t>Density</a:t>
            </a:r>
            <a:r>
              <a:rPr sz="2378" b="1" spc="178" dirty="0">
                <a:latin typeface="Arial"/>
                <a:cs typeface="Arial"/>
              </a:rPr>
              <a:t> </a:t>
            </a:r>
            <a:r>
              <a:rPr sz="2378" b="1" spc="-40" dirty="0">
                <a:latin typeface="Arial"/>
                <a:cs typeface="Arial"/>
              </a:rPr>
              <a:t>Plot</a:t>
            </a:r>
            <a:endParaRPr sz="2378" dirty="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218202" y="1949204"/>
            <a:ext cx="3586294" cy="3369858"/>
            <a:chOff x="2631143" y="983626"/>
            <a:chExt cx="1809750" cy="1700530"/>
          </a:xfrm>
        </p:grpSpPr>
        <p:sp>
          <p:nvSpPr>
            <p:cNvPr id="22" name="object 22"/>
            <p:cNvSpPr/>
            <p:nvPr/>
          </p:nvSpPr>
          <p:spPr>
            <a:xfrm>
              <a:off x="2647641" y="983626"/>
              <a:ext cx="1793239" cy="1684020"/>
            </a:xfrm>
            <a:custGeom>
              <a:avLst/>
              <a:gdLst/>
              <a:ahLst/>
              <a:cxnLst/>
              <a:rect l="l" t="t" r="r" b="b"/>
              <a:pathLst>
                <a:path w="1793239" h="1684020">
                  <a:moveTo>
                    <a:pt x="1793074" y="0"/>
                  </a:moveTo>
                  <a:lnTo>
                    <a:pt x="0" y="0"/>
                  </a:lnTo>
                  <a:lnTo>
                    <a:pt x="0" y="1683551"/>
                  </a:lnTo>
                  <a:lnTo>
                    <a:pt x="1793074" y="1683551"/>
                  </a:lnTo>
                  <a:lnTo>
                    <a:pt x="1793074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3" name="object 23"/>
            <p:cNvSpPr/>
            <p:nvPr/>
          </p:nvSpPr>
          <p:spPr>
            <a:xfrm>
              <a:off x="2647641" y="983626"/>
              <a:ext cx="1793239" cy="1684020"/>
            </a:xfrm>
            <a:custGeom>
              <a:avLst/>
              <a:gdLst/>
              <a:ahLst/>
              <a:cxnLst/>
              <a:rect l="l" t="t" r="r" b="b"/>
              <a:pathLst>
                <a:path w="1793239" h="1684020">
                  <a:moveTo>
                    <a:pt x="0" y="1399055"/>
                  </a:moveTo>
                  <a:lnTo>
                    <a:pt x="1793074" y="1399055"/>
                  </a:lnTo>
                </a:path>
                <a:path w="1793239" h="1684020">
                  <a:moveTo>
                    <a:pt x="0" y="983180"/>
                  </a:moveTo>
                  <a:lnTo>
                    <a:pt x="1793074" y="983180"/>
                  </a:lnTo>
                </a:path>
                <a:path w="1793239" h="1684020">
                  <a:moveTo>
                    <a:pt x="0" y="567244"/>
                  </a:moveTo>
                  <a:lnTo>
                    <a:pt x="1793074" y="567244"/>
                  </a:lnTo>
                </a:path>
                <a:path w="1793239" h="1684020">
                  <a:moveTo>
                    <a:pt x="0" y="151369"/>
                  </a:moveTo>
                  <a:lnTo>
                    <a:pt x="1793074" y="151369"/>
                  </a:lnTo>
                </a:path>
                <a:path w="1793239" h="1684020">
                  <a:moveTo>
                    <a:pt x="516186" y="1683551"/>
                  </a:moveTo>
                  <a:lnTo>
                    <a:pt x="516186" y="0"/>
                  </a:lnTo>
                </a:path>
                <a:path w="1793239" h="1684020">
                  <a:moveTo>
                    <a:pt x="1059527" y="1683551"/>
                  </a:moveTo>
                  <a:lnTo>
                    <a:pt x="1059527" y="0"/>
                  </a:lnTo>
                </a:path>
                <a:path w="1793239" h="1684020">
                  <a:moveTo>
                    <a:pt x="1602929" y="1683551"/>
                  </a:moveTo>
                  <a:lnTo>
                    <a:pt x="1602929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4" name="object 24"/>
            <p:cNvSpPr/>
            <p:nvPr/>
          </p:nvSpPr>
          <p:spPr>
            <a:xfrm>
              <a:off x="2647641" y="983626"/>
              <a:ext cx="1793239" cy="1684020"/>
            </a:xfrm>
            <a:custGeom>
              <a:avLst/>
              <a:gdLst/>
              <a:ahLst/>
              <a:cxnLst/>
              <a:rect l="l" t="t" r="r" b="b"/>
              <a:pathLst>
                <a:path w="1793239" h="1684020">
                  <a:moveTo>
                    <a:pt x="0" y="1607023"/>
                  </a:moveTo>
                  <a:lnTo>
                    <a:pt x="1793074" y="1607023"/>
                  </a:lnTo>
                </a:path>
                <a:path w="1793239" h="1684020">
                  <a:moveTo>
                    <a:pt x="0" y="1191088"/>
                  </a:moveTo>
                  <a:lnTo>
                    <a:pt x="1793074" y="1191088"/>
                  </a:lnTo>
                </a:path>
                <a:path w="1793239" h="1684020">
                  <a:moveTo>
                    <a:pt x="0" y="775212"/>
                  </a:moveTo>
                  <a:lnTo>
                    <a:pt x="1793074" y="775212"/>
                  </a:lnTo>
                </a:path>
                <a:path w="1793239" h="1684020">
                  <a:moveTo>
                    <a:pt x="0" y="359337"/>
                  </a:moveTo>
                  <a:lnTo>
                    <a:pt x="1793074" y="359337"/>
                  </a:lnTo>
                </a:path>
                <a:path w="1793239" h="1684020">
                  <a:moveTo>
                    <a:pt x="244515" y="1683551"/>
                  </a:moveTo>
                  <a:lnTo>
                    <a:pt x="244515" y="0"/>
                  </a:lnTo>
                </a:path>
                <a:path w="1793239" h="1684020">
                  <a:moveTo>
                    <a:pt x="787856" y="1683551"/>
                  </a:moveTo>
                  <a:lnTo>
                    <a:pt x="787856" y="0"/>
                  </a:lnTo>
                </a:path>
                <a:path w="1793239" h="1684020">
                  <a:moveTo>
                    <a:pt x="1331258" y="1683551"/>
                  </a:moveTo>
                  <a:lnTo>
                    <a:pt x="1331258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5" name="object 25"/>
            <p:cNvSpPr/>
            <p:nvPr/>
          </p:nvSpPr>
          <p:spPr>
            <a:xfrm>
              <a:off x="2729166" y="2557353"/>
              <a:ext cx="109220" cy="33655"/>
            </a:xfrm>
            <a:custGeom>
              <a:avLst/>
              <a:gdLst/>
              <a:ahLst/>
              <a:cxnLst/>
              <a:rect l="l" t="t" r="r" b="b"/>
              <a:pathLst>
                <a:path w="109219" h="33655">
                  <a:moveTo>
                    <a:pt x="108680" y="0"/>
                  </a:moveTo>
                  <a:lnTo>
                    <a:pt x="0" y="0"/>
                  </a:lnTo>
                  <a:lnTo>
                    <a:pt x="0" y="33296"/>
                  </a:lnTo>
                  <a:lnTo>
                    <a:pt x="108680" y="33296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6" name="object 26"/>
            <p:cNvSpPr/>
            <p:nvPr/>
          </p:nvSpPr>
          <p:spPr>
            <a:xfrm>
              <a:off x="2729166" y="2557353"/>
              <a:ext cx="109220" cy="33655"/>
            </a:xfrm>
            <a:custGeom>
              <a:avLst/>
              <a:gdLst/>
              <a:ahLst/>
              <a:cxnLst/>
              <a:rect l="l" t="t" r="r" b="b"/>
              <a:pathLst>
                <a:path w="109219" h="33655">
                  <a:moveTo>
                    <a:pt x="0" y="33296"/>
                  </a:moveTo>
                  <a:lnTo>
                    <a:pt x="108680" y="33296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33296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7" name="object 27"/>
            <p:cNvSpPr/>
            <p:nvPr/>
          </p:nvSpPr>
          <p:spPr>
            <a:xfrm>
              <a:off x="2837846" y="2440906"/>
              <a:ext cx="109220" cy="149860"/>
            </a:xfrm>
            <a:custGeom>
              <a:avLst/>
              <a:gdLst/>
              <a:ahLst/>
              <a:cxnLst/>
              <a:rect l="l" t="t" r="r" b="b"/>
              <a:pathLst>
                <a:path w="109219" h="149860">
                  <a:moveTo>
                    <a:pt x="108680" y="0"/>
                  </a:moveTo>
                  <a:lnTo>
                    <a:pt x="0" y="0"/>
                  </a:lnTo>
                  <a:lnTo>
                    <a:pt x="0" y="149744"/>
                  </a:lnTo>
                  <a:lnTo>
                    <a:pt x="108680" y="149744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8" name="object 28"/>
            <p:cNvSpPr/>
            <p:nvPr/>
          </p:nvSpPr>
          <p:spPr>
            <a:xfrm>
              <a:off x="2837846" y="2440906"/>
              <a:ext cx="109220" cy="149860"/>
            </a:xfrm>
            <a:custGeom>
              <a:avLst/>
              <a:gdLst/>
              <a:ahLst/>
              <a:cxnLst/>
              <a:rect l="l" t="t" r="r" b="b"/>
              <a:pathLst>
                <a:path w="109219" h="149860">
                  <a:moveTo>
                    <a:pt x="0" y="149744"/>
                  </a:moveTo>
                  <a:lnTo>
                    <a:pt x="108680" y="149744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149744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9" name="object 29"/>
            <p:cNvSpPr/>
            <p:nvPr/>
          </p:nvSpPr>
          <p:spPr>
            <a:xfrm>
              <a:off x="2946527" y="2349446"/>
              <a:ext cx="109220" cy="241300"/>
            </a:xfrm>
            <a:custGeom>
              <a:avLst/>
              <a:gdLst/>
              <a:ahLst/>
              <a:cxnLst/>
              <a:rect l="l" t="t" r="r" b="b"/>
              <a:pathLst>
                <a:path w="109219" h="241300">
                  <a:moveTo>
                    <a:pt x="108680" y="0"/>
                  </a:moveTo>
                  <a:lnTo>
                    <a:pt x="0" y="0"/>
                  </a:lnTo>
                  <a:lnTo>
                    <a:pt x="0" y="241204"/>
                  </a:lnTo>
                  <a:lnTo>
                    <a:pt x="108680" y="241204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0" name="object 30"/>
            <p:cNvSpPr/>
            <p:nvPr/>
          </p:nvSpPr>
          <p:spPr>
            <a:xfrm>
              <a:off x="2946527" y="2349446"/>
              <a:ext cx="109220" cy="241300"/>
            </a:xfrm>
            <a:custGeom>
              <a:avLst/>
              <a:gdLst/>
              <a:ahLst/>
              <a:cxnLst/>
              <a:rect l="l" t="t" r="r" b="b"/>
              <a:pathLst>
                <a:path w="109219" h="241300">
                  <a:moveTo>
                    <a:pt x="0" y="241204"/>
                  </a:moveTo>
                  <a:lnTo>
                    <a:pt x="108680" y="241204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241204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1" name="object 31"/>
            <p:cNvSpPr/>
            <p:nvPr/>
          </p:nvSpPr>
          <p:spPr>
            <a:xfrm>
              <a:off x="3055147" y="2049958"/>
              <a:ext cx="109220" cy="541020"/>
            </a:xfrm>
            <a:custGeom>
              <a:avLst/>
              <a:gdLst/>
              <a:ahLst/>
              <a:cxnLst/>
              <a:rect l="l" t="t" r="r" b="b"/>
              <a:pathLst>
                <a:path w="109219" h="541019">
                  <a:moveTo>
                    <a:pt x="108680" y="0"/>
                  </a:moveTo>
                  <a:lnTo>
                    <a:pt x="0" y="0"/>
                  </a:lnTo>
                  <a:lnTo>
                    <a:pt x="0" y="540692"/>
                  </a:lnTo>
                  <a:lnTo>
                    <a:pt x="108680" y="540692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2" name="object 32"/>
            <p:cNvSpPr/>
            <p:nvPr/>
          </p:nvSpPr>
          <p:spPr>
            <a:xfrm>
              <a:off x="3055147" y="2049958"/>
              <a:ext cx="109220" cy="541020"/>
            </a:xfrm>
            <a:custGeom>
              <a:avLst/>
              <a:gdLst/>
              <a:ahLst/>
              <a:cxnLst/>
              <a:rect l="l" t="t" r="r" b="b"/>
              <a:pathLst>
                <a:path w="109219" h="541019">
                  <a:moveTo>
                    <a:pt x="0" y="540692"/>
                  </a:moveTo>
                  <a:lnTo>
                    <a:pt x="108680" y="540692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540692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3" name="object 33"/>
            <p:cNvSpPr/>
            <p:nvPr/>
          </p:nvSpPr>
          <p:spPr>
            <a:xfrm>
              <a:off x="3163827" y="1567549"/>
              <a:ext cx="109220" cy="1023619"/>
            </a:xfrm>
            <a:custGeom>
              <a:avLst/>
              <a:gdLst/>
              <a:ahLst/>
              <a:cxnLst/>
              <a:rect l="l" t="t" r="r" b="b"/>
              <a:pathLst>
                <a:path w="109220" h="1023619">
                  <a:moveTo>
                    <a:pt x="108680" y="0"/>
                  </a:moveTo>
                  <a:lnTo>
                    <a:pt x="0" y="0"/>
                  </a:lnTo>
                  <a:lnTo>
                    <a:pt x="0" y="1023100"/>
                  </a:lnTo>
                  <a:lnTo>
                    <a:pt x="108680" y="1023100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4" name="object 34"/>
            <p:cNvSpPr/>
            <p:nvPr/>
          </p:nvSpPr>
          <p:spPr>
            <a:xfrm>
              <a:off x="3163827" y="1567549"/>
              <a:ext cx="109220" cy="1023619"/>
            </a:xfrm>
            <a:custGeom>
              <a:avLst/>
              <a:gdLst/>
              <a:ahLst/>
              <a:cxnLst/>
              <a:rect l="l" t="t" r="r" b="b"/>
              <a:pathLst>
                <a:path w="109220" h="1023619">
                  <a:moveTo>
                    <a:pt x="0" y="1023100"/>
                  </a:moveTo>
                  <a:lnTo>
                    <a:pt x="108680" y="1023100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1023100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5" name="object 35"/>
            <p:cNvSpPr/>
            <p:nvPr/>
          </p:nvSpPr>
          <p:spPr>
            <a:xfrm>
              <a:off x="3272508" y="1060154"/>
              <a:ext cx="109220" cy="1530985"/>
            </a:xfrm>
            <a:custGeom>
              <a:avLst/>
              <a:gdLst/>
              <a:ahLst/>
              <a:cxnLst/>
              <a:rect l="l" t="t" r="r" b="b"/>
              <a:pathLst>
                <a:path w="109220" h="1530985">
                  <a:moveTo>
                    <a:pt x="108680" y="0"/>
                  </a:moveTo>
                  <a:lnTo>
                    <a:pt x="0" y="0"/>
                  </a:lnTo>
                  <a:lnTo>
                    <a:pt x="0" y="1530495"/>
                  </a:lnTo>
                  <a:lnTo>
                    <a:pt x="108680" y="1530495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6" name="object 36"/>
            <p:cNvSpPr/>
            <p:nvPr/>
          </p:nvSpPr>
          <p:spPr>
            <a:xfrm>
              <a:off x="3272508" y="1060154"/>
              <a:ext cx="109220" cy="1530985"/>
            </a:xfrm>
            <a:custGeom>
              <a:avLst/>
              <a:gdLst/>
              <a:ahLst/>
              <a:cxnLst/>
              <a:rect l="l" t="t" r="r" b="b"/>
              <a:pathLst>
                <a:path w="109220" h="1530985">
                  <a:moveTo>
                    <a:pt x="0" y="1530495"/>
                  </a:moveTo>
                  <a:lnTo>
                    <a:pt x="108680" y="1530495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1530495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7" name="object 37"/>
            <p:cNvSpPr/>
            <p:nvPr/>
          </p:nvSpPr>
          <p:spPr>
            <a:xfrm>
              <a:off x="3381188" y="1060154"/>
              <a:ext cx="109220" cy="1530985"/>
            </a:xfrm>
            <a:custGeom>
              <a:avLst/>
              <a:gdLst/>
              <a:ahLst/>
              <a:cxnLst/>
              <a:rect l="l" t="t" r="r" b="b"/>
              <a:pathLst>
                <a:path w="109220" h="1530985">
                  <a:moveTo>
                    <a:pt x="108680" y="0"/>
                  </a:moveTo>
                  <a:lnTo>
                    <a:pt x="0" y="0"/>
                  </a:lnTo>
                  <a:lnTo>
                    <a:pt x="0" y="1530495"/>
                  </a:lnTo>
                  <a:lnTo>
                    <a:pt x="108680" y="1530495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8" name="object 38"/>
            <p:cNvSpPr/>
            <p:nvPr/>
          </p:nvSpPr>
          <p:spPr>
            <a:xfrm>
              <a:off x="3381188" y="1060154"/>
              <a:ext cx="109220" cy="1530985"/>
            </a:xfrm>
            <a:custGeom>
              <a:avLst/>
              <a:gdLst/>
              <a:ahLst/>
              <a:cxnLst/>
              <a:rect l="l" t="t" r="r" b="b"/>
              <a:pathLst>
                <a:path w="109220" h="1530985">
                  <a:moveTo>
                    <a:pt x="0" y="1530495"/>
                  </a:moveTo>
                  <a:lnTo>
                    <a:pt x="108680" y="1530495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1530495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9" name="object 39"/>
            <p:cNvSpPr/>
            <p:nvPr/>
          </p:nvSpPr>
          <p:spPr>
            <a:xfrm>
              <a:off x="3489868" y="1151614"/>
              <a:ext cx="109220" cy="1439545"/>
            </a:xfrm>
            <a:custGeom>
              <a:avLst/>
              <a:gdLst/>
              <a:ahLst/>
              <a:cxnLst/>
              <a:rect l="l" t="t" r="r" b="b"/>
              <a:pathLst>
                <a:path w="109220" h="1439545">
                  <a:moveTo>
                    <a:pt x="108680" y="0"/>
                  </a:moveTo>
                  <a:lnTo>
                    <a:pt x="0" y="0"/>
                  </a:lnTo>
                  <a:lnTo>
                    <a:pt x="0" y="1439035"/>
                  </a:lnTo>
                  <a:lnTo>
                    <a:pt x="108680" y="1439035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0" name="object 40"/>
            <p:cNvSpPr/>
            <p:nvPr/>
          </p:nvSpPr>
          <p:spPr>
            <a:xfrm>
              <a:off x="3489868" y="1151614"/>
              <a:ext cx="109220" cy="1439545"/>
            </a:xfrm>
            <a:custGeom>
              <a:avLst/>
              <a:gdLst/>
              <a:ahLst/>
              <a:cxnLst/>
              <a:rect l="l" t="t" r="r" b="b"/>
              <a:pathLst>
                <a:path w="109220" h="1439545">
                  <a:moveTo>
                    <a:pt x="0" y="1439035"/>
                  </a:moveTo>
                  <a:lnTo>
                    <a:pt x="108680" y="1439035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1439035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1" name="object 41"/>
            <p:cNvSpPr/>
            <p:nvPr/>
          </p:nvSpPr>
          <p:spPr>
            <a:xfrm>
              <a:off x="3598548" y="1659010"/>
              <a:ext cx="109220" cy="932180"/>
            </a:xfrm>
            <a:custGeom>
              <a:avLst/>
              <a:gdLst/>
              <a:ahLst/>
              <a:cxnLst/>
              <a:rect l="l" t="t" r="r" b="b"/>
              <a:pathLst>
                <a:path w="109220" h="932180">
                  <a:moveTo>
                    <a:pt x="108680" y="0"/>
                  </a:moveTo>
                  <a:lnTo>
                    <a:pt x="0" y="0"/>
                  </a:lnTo>
                  <a:lnTo>
                    <a:pt x="0" y="931640"/>
                  </a:lnTo>
                  <a:lnTo>
                    <a:pt x="108680" y="931640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2" name="object 42"/>
            <p:cNvSpPr/>
            <p:nvPr/>
          </p:nvSpPr>
          <p:spPr>
            <a:xfrm>
              <a:off x="3598548" y="1659010"/>
              <a:ext cx="109220" cy="932180"/>
            </a:xfrm>
            <a:custGeom>
              <a:avLst/>
              <a:gdLst/>
              <a:ahLst/>
              <a:cxnLst/>
              <a:rect l="l" t="t" r="r" b="b"/>
              <a:pathLst>
                <a:path w="109220" h="932180">
                  <a:moveTo>
                    <a:pt x="0" y="931640"/>
                  </a:moveTo>
                  <a:lnTo>
                    <a:pt x="108680" y="931640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931640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3" name="object 43"/>
            <p:cNvSpPr/>
            <p:nvPr/>
          </p:nvSpPr>
          <p:spPr>
            <a:xfrm>
              <a:off x="3707169" y="2033339"/>
              <a:ext cx="109220" cy="557530"/>
            </a:xfrm>
            <a:custGeom>
              <a:avLst/>
              <a:gdLst/>
              <a:ahLst/>
              <a:cxnLst/>
              <a:rect l="l" t="t" r="r" b="b"/>
              <a:pathLst>
                <a:path w="109220" h="557530">
                  <a:moveTo>
                    <a:pt x="108680" y="0"/>
                  </a:moveTo>
                  <a:lnTo>
                    <a:pt x="0" y="0"/>
                  </a:lnTo>
                  <a:lnTo>
                    <a:pt x="0" y="557310"/>
                  </a:lnTo>
                  <a:lnTo>
                    <a:pt x="108680" y="557310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4" name="object 44"/>
            <p:cNvSpPr/>
            <p:nvPr/>
          </p:nvSpPr>
          <p:spPr>
            <a:xfrm>
              <a:off x="3707169" y="2033339"/>
              <a:ext cx="109220" cy="557530"/>
            </a:xfrm>
            <a:custGeom>
              <a:avLst/>
              <a:gdLst/>
              <a:ahLst/>
              <a:cxnLst/>
              <a:rect l="l" t="t" r="r" b="b"/>
              <a:pathLst>
                <a:path w="109220" h="557530">
                  <a:moveTo>
                    <a:pt x="0" y="557310"/>
                  </a:moveTo>
                  <a:lnTo>
                    <a:pt x="108680" y="557310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557310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5" name="object 45"/>
            <p:cNvSpPr/>
            <p:nvPr/>
          </p:nvSpPr>
          <p:spPr>
            <a:xfrm>
              <a:off x="3815849" y="2349446"/>
              <a:ext cx="109220" cy="241300"/>
            </a:xfrm>
            <a:custGeom>
              <a:avLst/>
              <a:gdLst/>
              <a:ahLst/>
              <a:cxnLst/>
              <a:rect l="l" t="t" r="r" b="b"/>
              <a:pathLst>
                <a:path w="109220" h="241300">
                  <a:moveTo>
                    <a:pt x="108680" y="0"/>
                  </a:moveTo>
                  <a:lnTo>
                    <a:pt x="0" y="0"/>
                  </a:lnTo>
                  <a:lnTo>
                    <a:pt x="0" y="241204"/>
                  </a:lnTo>
                  <a:lnTo>
                    <a:pt x="108680" y="241204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6" name="object 46"/>
            <p:cNvSpPr/>
            <p:nvPr/>
          </p:nvSpPr>
          <p:spPr>
            <a:xfrm>
              <a:off x="3815849" y="2349446"/>
              <a:ext cx="109220" cy="241300"/>
            </a:xfrm>
            <a:custGeom>
              <a:avLst/>
              <a:gdLst/>
              <a:ahLst/>
              <a:cxnLst/>
              <a:rect l="l" t="t" r="r" b="b"/>
              <a:pathLst>
                <a:path w="109220" h="241300">
                  <a:moveTo>
                    <a:pt x="0" y="241204"/>
                  </a:moveTo>
                  <a:lnTo>
                    <a:pt x="108680" y="241204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241204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7" name="object 47"/>
            <p:cNvSpPr/>
            <p:nvPr/>
          </p:nvSpPr>
          <p:spPr>
            <a:xfrm>
              <a:off x="3924529" y="2507499"/>
              <a:ext cx="109220" cy="83185"/>
            </a:xfrm>
            <a:custGeom>
              <a:avLst/>
              <a:gdLst/>
              <a:ahLst/>
              <a:cxnLst/>
              <a:rect l="l" t="t" r="r" b="b"/>
              <a:pathLst>
                <a:path w="109220" h="83185">
                  <a:moveTo>
                    <a:pt x="108680" y="0"/>
                  </a:moveTo>
                  <a:lnTo>
                    <a:pt x="0" y="0"/>
                  </a:lnTo>
                  <a:lnTo>
                    <a:pt x="0" y="83150"/>
                  </a:lnTo>
                  <a:lnTo>
                    <a:pt x="108680" y="83150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8" name="object 48"/>
            <p:cNvSpPr/>
            <p:nvPr/>
          </p:nvSpPr>
          <p:spPr>
            <a:xfrm>
              <a:off x="3924529" y="2507499"/>
              <a:ext cx="109220" cy="83185"/>
            </a:xfrm>
            <a:custGeom>
              <a:avLst/>
              <a:gdLst/>
              <a:ahLst/>
              <a:cxnLst/>
              <a:rect l="l" t="t" r="r" b="b"/>
              <a:pathLst>
                <a:path w="109220" h="83185">
                  <a:moveTo>
                    <a:pt x="0" y="83150"/>
                  </a:moveTo>
                  <a:lnTo>
                    <a:pt x="108680" y="83150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83150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9" name="object 49"/>
            <p:cNvSpPr/>
            <p:nvPr/>
          </p:nvSpPr>
          <p:spPr>
            <a:xfrm>
              <a:off x="4033210" y="2582341"/>
              <a:ext cx="109220" cy="8890"/>
            </a:xfrm>
            <a:custGeom>
              <a:avLst/>
              <a:gdLst/>
              <a:ahLst/>
              <a:cxnLst/>
              <a:rect l="l" t="t" r="r" b="b"/>
              <a:pathLst>
                <a:path w="109220" h="8889">
                  <a:moveTo>
                    <a:pt x="108680" y="0"/>
                  </a:moveTo>
                  <a:lnTo>
                    <a:pt x="0" y="0"/>
                  </a:lnTo>
                  <a:lnTo>
                    <a:pt x="0" y="8309"/>
                  </a:lnTo>
                  <a:lnTo>
                    <a:pt x="108680" y="8309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0" name="object 50"/>
            <p:cNvSpPr/>
            <p:nvPr/>
          </p:nvSpPr>
          <p:spPr>
            <a:xfrm>
              <a:off x="4033210" y="2582341"/>
              <a:ext cx="109220" cy="8890"/>
            </a:xfrm>
            <a:custGeom>
              <a:avLst/>
              <a:gdLst/>
              <a:ahLst/>
              <a:cxnLst/>
              <a:rect l="l" t="t" r="r" b="b"/>
              <a:pathLst>
                <a:path w="109220" h="8889">
                  <a:moveTo>
                    <a:pt x="0" y="8309"/>
                  </a:moveTo>
                  <a:lnTo>
                    <a:pt x="108680" y="8309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8309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1" name="object 51"/>
            <p:cNvSpPr/>
            <p:nvPr/>
          </p:nvSpPr>
          <p:spPr>
            <a:xfrm>
              <a:off x="4141890" y="2590650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108680" y="0"/>
                  </a:moveTo>
                  <a:lnTo>
                    <a:pt x="0" y="0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2" name="object 52"/>
            <p:cNvSpPr/>
            <p:nvPr/>
          </p:nvSpPr>
          <p:spPr>
            <a:xfrm>
              <a:off x="4141890" y="2590650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0" y="0"/>
                  </a:moveTo>
                  <a:lnTo>
                    <a:pt x="108680" y="0"/>
                  </a:lnTo>
                  <a:lnTo>
                    <a:pt x="0" y="0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3" name="object 53"/>
            <p:cNvSpPr/>
            <p:nvPr/>
          </p:nvSpPr>
          <p:spPr>
            <a:xfrm>
              <a:off x="4250570" y="2582341"/>
              <a:ext cx="109220" cy="8890"/>
            </a:xfrm>
            <a:custGeom>
              <a:avLst/>
              <a:gdLst/>
              <a:ahLst/>
              <a:cxnLst/>
              <a:rect l="l" t="t" r="r" b="b"/>
              <a:pathLst>
                <a:path w="109220" h="8889">
                  <a:moveTo>
                    <a:pt x="108680" y="0"/>
                  </a:moveTo>
                  <a:lnTo>
                    <a:pt x="0" y="0"/>
                  </a:lnTo>
                  <a:lnTo>
                    <a:pt x="0" y="8309"/>
                  </a:lnTo>
                  <a:lnTo>
                    <a:pt x="108680" y="8309"/>
                  </a:lnTo>
                  <a:lnTo>
                    <a:pt x="108680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4" name="object 54"/>
            <p:cNvSpPr/>
            <p:nvPr/>
          </p:nvSpPr>
          <p:spPr>
            <a:xfrm>
              <a:off x="4250570" y="2582341"/>
              <a:ext cx="109220" cy="8890"/>
            </a:xfrm>
            <a:custGeom>
              <a:avLst/>
              <a:gdLst/>
              <a:ahLst/>
              <a:cxnLst/>
              <a:rect l="l" t="t" r="r" b="b"/>
              <a:pathLst>
                <a:path w="109220" h="8889">
                  <a:moveTo>
                    <a:pt x="0" y="8309"/>
                  </a:moveTo>
                  <a:lnTo>
                    <a:pt x="108680" y="8309"/>
                  </a:lnTo>
                  <a:lnTo>
                    <a:pt x="108680" y="0"/>
                  </a:lnTo>
                  <a:lnTo>
                    <a:pt x="0" y="0"/>
                  </a:lnTo>
                  <a:lnTo>
                    <a:pt x="0" y="8309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5" name="object 55"/>
            <p:cNvSpPr/>
            <p:nvPr/>
          </p:nvSpPr>
          <p:spPr>
            <a:xfrm>
              <a:off x="2631143" y="1342964"/>
              <a:ext cx="1348105" cy="1341120"/>
            </a:xfrm>
            <a:custGeom>
              <a:avLst/>
              <a:gdLst/>
              <a:ahLst/>
              <a:cxnLst/>
              <a:rect l="l" t="t" r="r" b="b"/>
              <a:pathLst>
                <a:path w="1348104" h="1341120">
                  <a:moveTo>
                    <a:pt x="0" y="1247686"/>
                  </a:moveTo>
                  <a:lnTo>
                    <a:pt x="16497" y="1247686"/>
                  </a:lnTo>
                </a:path>
                <a:path w="1348104" h="1341120">
                  <a:moveTo>
                    <a:pt x="0" y="831750"/>
                  </a:moveTo>
                  <a:lnTo>
                    <a:pt x="16497" y="831750"/>
                  </a:lnTo>
                </a:path>
                <a:path w="1348104" h="1341120">
                  <a:moveTo>
                    <a:pt x="0" y="415875"/>
                  </a:moveTo>
                  <a:lnTo>
                    <a:pt x="16497" y="415875"/>
                  </a:lnTo>
                </a:path>
                <a:path w="1348104" h="1341120">
                  <a:moveTo>
                    <a:pt x="0" y="0"/>
                  </a:moveTo>
                  <a:lnTo>
                    <a:pt x="16497" y="0"/>
                  </a:lnTo>
                </a:path>
                <a:path w="1348104" h="1341120">
                  <a:moveTo>
                    <a:pt x="261013" y="1340711"/>
                  </a:moveTo>
                  <a:lnTo>
                    <a:pt x="261013" y="1324213"/>
                  </a:lnTo>
                </a:path>
                <a:path w="1348104" h="1341120">
                  <a:moveTo>
                    <a:pt x="804354" y="1340711"/>
                  </a:moveTo>
                  <a:lnTo>
                    <a:pt x="804354" y="1324213"/>
                  </a:lnTo>
                </a:path>
                <a:path w="1348104" h="1341120">
                  <a:moveTo>
                    <a:pt x="1347756" y="1340711"/>
                  </a:moveTo>
                  <a:lnTo>
                    <a:pt x="1347756" y="1324213"/>
                  </a:lnTo>
                </a:path>
              </a:pathLst>
            </a:custGeom>
            <a:ln w="644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5060835" y="4986178"/>
            <a:ext cx="157294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99" dirty="0">
                <a:solidFill>
                  <a:srgbClr val="4D4D4D"/>
                </a:solidFill>
                <a:latin typeface="Arial"/>
                <a:cs typeface="Arial"/>
              </a:rPr>
              <a:t>0</a:t>
            </a:r>
            <a:endParaRPr sz="1486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954642" y="4162058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50</a:t>
            </a:r>
            <a:endParaRPr sz="1486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848451" y="3337820"/>
            <a:ext cx="369954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100</a:t>
            </a:r>
            <a:endParaRPr sz="1486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48451" y="2513699"/>
            <a:ext cx="369954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150</a:t>
            </a:r>
            <a:endParaRPr sz="1486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604202" y="5265260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60</a:t>
            </a:r>
            <a:endParaRPr sz="1486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227752" y="5265261"/>
            <a:ext cx="1793147" cy="488348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478184">
              <a:lnSpc>
                <a:spcPts val="1694"/>
              </a:lnSpc>
              <a:spcBef>
                <a:spcPts val="208"/>
              </a:spcBef>
              <a:tabLst>
                <a:tab pos="1554099" algn="l"/>
              </a:tabLst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65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70</a:t>
            </a:r>
            <a:endParaRPr sz="1486">
              <a:latin typeface="Arial"/>
              <a:cs typeface="Arial"/>
            </a:endParaRPr>
          </a:p>
          <a:p>
            <a:pPr marL="25168">
              <a:lnSpc>
                <a:spcPts val="1932"/>
              </a:lnSpc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74083" y="3050168"/>
            <a:ext cx="259174" cy="1135030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spc="-20" dirty="0">
                <a:latin typeface="Arial"/>
                <a:cs typeface="Arial"/>
              </a:rPr>
              <a:t>Frequency</a:t>
            </a:r>
            <a:endParaRPr sz="1684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206119" y="1287293"/>
            <a:ext cx="1585519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spc="-20" dirty="0">
                <a:latin typeface="Arial"/>
                <a:cs typeface="Arial"/>
              </a:rPr>
              <a:t>Histogram</a:t>
            </a:r>
            <a:endParaRPr sz="2378" dirty="0">
              <a:latin typeface="Arial"/>
              <a:cs typeface="Arial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ftr" sz="quarter" idx="5"/>
          </p:nvPr>
        </p:nvSpPr>
        <p:spPr>
          <a:xfrm>
            <a:off x="462026" y="3322490"/>
            <a:ext cx="61214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F2F2F2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r>
              <a:rPr lang="en-US" spc="-80"/>
              <a:t>Professor</a:t>
            </a:r>
            <a:r>
              <a:rPr lang="en-US" spc="100"/>
              <a:t> </a:t>
            </a:r>
            <a:r>
              <a:rPr lang="en-US" spc="-55"/>
              <a:t>Wehde</a:t>
            </a:r>
            <a:endParaRPr spc="-109" dirty="0"/>
          </a:p>
        </p:txBody>
      </p:sp>
      <p:sp>
        <p:nvSpPr>
          <p:cNvPr id="70" name="object 70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15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114" y="469445"/>
            <a:ext cx="14949182" cy="772971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58" dirty="0"/>
              <a:t>Visualizing</a:t>
            </a:r>
            <a:r>
              <a:rPr spc="119" dirty="0"/>
              <a:t> </a:t>
            </a:r>
            <a:r>
              <a:rPr spc="-277" dirty="0"/>
              <a:t>Single</a:t>
            </a:r>
            <a:r>
              <a:rPr spc="129" dirty="0"/>
              <a:t> </a:t>
            </a:r>
            <a:r>
              <a:rPr spc="-277" dirty="0"/>
              <a:t>Discrete</a:t>
            </a:r>
            <a:r>
              <a:rPr spc="119" dirty="0"/>
              <a:t> </a:t>
            </a:r>
            <a:r>
              <a:rPr spc="-268" dirty="0"/>
              <a:t>Variables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22805" y="1949204"/>
            <a:ext cx="7882296" cy="3369858"/>
            <a:chOff x="463558" y="983626"/>
            <a:chExt cx="3977640" cy="1700530"/>
          </a:xfrm>
        </p:grpSpPr>
        <p:sp>
          <p:nvSpPr>
            <p:cNvPr id="4" name="object 4"/>
            <p:cNvSpPr/>
            <p:nvPr/>
          </p:nvSpPr>
          <p:spPr>
            <a:xfrm>
              <a:off x="480056" y="983626"/>
              <a:ext cx="3961129" cy="1684020"/>
            </a:xfrm>
            <a:custGeom>
              <a:avLst/>
              <a:gdLst/>
              <a:ahLst/>
              <a:cxnLst/>
              <a:rect l="l" t="t" r="r" b="b"/>
              <a:pathLst>
                <a:path w="3961129" h="1684020">
                  <a:moveTo>
                    <a:pt x="3960659" y="0"/>
                  </a:moveTo>
                  <a:lnTo>
                    <a:pt x="0" y="0"/>
                  </a:lnTo>
                  <a:lnTo>
                    <a:pt x="0" y="1683551"/>
                  </a:lnTo>
                  <a:lnTo>
                    <a:pt x="3960659" y="1683551"/>
                  </a:lnTo>
                  <a:lnTo>
                    <a:pt x="3960659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" name="object 5"/>
            <p:cNvSpPr/>
            <p:nvPr/>
          </p:nvSpPr>
          <p:spPr>
            <a:xfrm>
              <a:off x="480056" y="1287269"/>
              <a:ext cx="3961129" cy="1117600"/>
            </a:xfrm>
            <a:custGeom>
              <a:avLst/>
              <a:gdLst/>
              <a:ahLst/>
              <a:cxnLst/>
              <a:rect l="l" t="t" r="r" b="b"/>
              <a:pathLst>
                <a:path w="3961129" h="1117600">
                  <a:moveTo>
                    <a:pt x="0" y="1117149"/>
                  </a:moveTo>
                  <a:lnTo>
                    <a:pt x="3960659" y="1117149"/>
                  </a:lnTo>
                </a:path>
                <a:path w="3961129" h="1117600">
                  <a:moveTo>
                    <a:pt x="0" y="744806"/>
                  </a:moveTo>
                  <a:lnTo>
                    <a:pt x="3960659" y="744806"/>
                  </a:lnTo>
                </a:path>
                <a:path w="3961129" h="1117600">
                  <a:moveTo>
                    <a:pt x="0" y="372403"/>
                  </a:moveTo>
                  <a:lnTo>
                    <a:pt x="3960659" y="372403"/>
                  </a:lnTo>
                </a:path>
                <a:path w="3961129" h="1117600">
                  <a:moveTo>
                    <a:pt x="0" y="0"/>
                  </a:moveTo>
                  <a:lnTo>
                    <a:pt x="3960659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6" name="object 6"/>
            <p:cNvSpPr/>
            <p:nvPr/>
          </p:nvSpPr>
          <p:spPr>
            <a:xfrm>
              <a:off x="480056" y="983626"/>
              <a:ext cx="3961129" cy="1684020"/>
            </a:xfrm>
            <a:custGeom>
              <a:avLst/>
              <a:gdLst/>
              <a:ahLst/>
              <a:cxnLst/>
              <a:rect l="l" t="t" r="r" b="b"/>
              <a:pathLst>
                <a:path w="3961129" h="1684020">
                  <a:moveTo>
                    <a:pt x="0" y="1607023"/>
                  </a:moveTo>
                  <a:lnTo>
                    <a:pt x="3960659" y="1607023"/>
                  </a:lnTo>
                </a:path>
                <a:path w="3961129" h="1684020">
                  <a:moveTo>
                    <a:pt x="0" y="1234620"/>
                  </a:moveTo>
                  <a:lnTo>
                    <a:pt x="3960659" y="1234620"/>
                  </a:lnTo>
                </a:path>
                <a:path w="3961129" h="1684020">
                  <a:moveTo>
                    <a:pt x="0" y="862217"/>
                  </a:moveTo>
                  <a:lnTo>
                    <a:pt x="3960659" y="862217"/>
                  </a:lnTo>
                </a:path>
                <a:path w="3961129" h="1684020">
                  <a:moveTo>
                    <a:pt x="0" y="489874"/>
                  </a:moveTo>
                  <a:lnTo>
                    <a:pt x="3960659" y="489874"/>
                  </a:lnTo>
                </a:path>
                <a:path w="3961129" h="1684020">
                  <a:moveTo>
                    <a:pt x="0" y="117471"/>
                  </a:moveTo>
                  <a:lnTo>
                    <a:pt x="3960659" y="117471"/>
                  </a:lnTo>
                </a:path>
                <a:path w="3961129" h="1684020">
                  <a:moveTo>
                    <a:pt x="330075" y="1683551"/>
                  </a:moveTo>
                  <a:lnTo>
                    <a:pt x="330075" y="0"/>
                  </a:lnTo>
                </a:path>
                <a:path w="3961129" h="1684020">
                  <a:moveTo>
                    <a:pt x="880160" y="1683551"/>
                  </a:moveTo>
                  <a:lnTo>
                    <a:pt x="880160" y="0"/>
                  </a:lnTo>
                </a:path>
                <a:path w="3961129" h="1684020">
                  <a:moveTo>
                    <a:pt x="1430244" y="1683551"/>
                  </a:moveTo>
                  <a:lnTo>
                    <a:pt x="1430244" y="0"/>
                  </a:lnTo>
                </a:path>
                <a:path w="3961129" h="1684020">
                  <a:moveTo>
                    <a:pt x="1980329" y="1683551"/>
                  </a:moveTo>
                  <a:lnTo>
                    <a:pt x="1980329" y="0"/>
                  </a:lnTo>
                </a:path>
                <a:path w="3961129" h="1684020">
                  <a:moveTo>
                    <a:pt x="2530414" y="1683551"/>
                  </a:moveTo>
                  <a:lnTo>
                    <a:pt x="2530414" y="0"/>
                  </a:lnTo>
                </a:path>
                <a:path w="3961129" h="1684020">
                  <a:moveTo>
                    <a:pt x="3080499" y="1683551"/>
                  </a:moveTo>
                  <a:lnTo>
                    <a:pt x="3080499" y="0"/>
                  </a:lnTo>
                </a:path>
                <a:path w="3961129" h="1684020">
                  <a:moveTo>
                    <a:pt x="3630584" y="1683551"/>
                  </a:moveTo>
                  <a:lnTo>
                    <a:pt x="3630584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7" name="object 7"/>
            <p:cNvSpPr/>
            <p:nvPr/>
          </p:nvSpPr>
          <p:spPr>
            <a:xfrm>
              <a:off x="562605" y="2560845"/>
              <a:ext cx="495300" cy="29845"/>
            </a:xfrm>
            <a:custGeom>
              <a:avLst/>
              <a:gdLst/>
              <a:ahLst/>
              <a:cxnLst/>
              <a:rect l="l" t="t" r="r" b="b"/>
              <a:pathLst>
                <a:path w="495300" h="29844">
                  <a:moveTo>
                    <a:pt x="495052" y="0"/>
                  </a:moveTo>
                  <a:lnTo>
                    <a:pt x="0" y="0"/>
                  </a:lnTo>
                  <a:lnTo>
                    <a:pt x="0" y="29804"/>
                  </a:lnTo>
                  <a:lnTo>
                    <a:pt x="495052" y="29804"/>
                  </a:lnTo>
                  <a:lnTo>
                    <a:pt x="495052" y="0"/>
                  </a:lnTo>
                  <a:close/>
                </a:path>
              </a:pathLst>
            </a:custGeom>
            <a:solidFill>
              <a:srgbClr val="A020F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8" name="object 8"/>
            <p:cNvSpPr/>
            <p:nvPr/>
          </p:nvSpPr>
          <p:spPr>
            <a:xfrm>
              <a:off x="562605" y="2560845"/>
              <a:ext cx="495300" cy="29845"/>
            </a:xfrm>
            <a:custGeom>
              <a:avLst/>
              <a:gdLst/>
              <a:ahLst/>
              <a:cxnLst/>
              <a:rect l="l" t="t" r="r" b="b"/>
              <a:pathLst>
                <a:path w="495300" h="29844">
                  <a:moveTo>
                    <a:pt x="0" y="29804"/>
                  </a:moveTo>
                  <a:lnTo>
                    <a:pt x="495052" y="29804"/>
                  </a:lnTo>
                  <a:lnTo>
                    <a:pt x="495052" y="0"/>
                  </a:lnTo>
                  <a:lnTo>
                    <a:pt x="0" y="0"/>
                  </a:lnTo>
                  <a:lnTo>
                    <a:pt x="0" y="29804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9" name="object 9"/>
            <p:cNvSpPr/>
            <p:nvPr/>
          </p:nvSpPr>
          <p:spPr>
            <a:xfrm>
              <a:off x="1112690" y="2188502"/>
              <a:ext cx="495300" cy="402590"/>
            </a:xfrm>
            <a:custGeom>
              <a:avLst/>
              <a:gdLst/>
              <a:ahLst/>
              <a:cxnLst/>
              <a:rect l="l" t="t" r="r" b="b"/>
              <a:pathLst>
                <a:path w="495300" h="402589">
                  <a:moveTo>
                    <a:pt x="495052" y="0"/>
                  </a:moveTo>
                  <a:lnTo>
                    <a:pt x="0" y="0"/>
                  </a:lnTo>
                  <a:lnTo>
                    <a:pt x="0" y="402147"/>
                  </a:lnTo>
                  <a:lnTo>
                    <a:pt x="495052" y="402147"/>
                  </a:lnTo>
                  <a:lnTo>
                    <a:pt x="495052" y="0"/>
                  </a:lnTo>
                  <a:close/>
                </a:path>
              </a:pathLst>
            </a:custGeom>
            <a:solidFill>
              <a:srgbClr val="A020F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0" name="object 10"/>
            <p:cNvSpPr/>
            <p:nvPr/>
          </p:nvSpPr>
          <p:spPr>
            <a:xfrm>
              <a:off x="1112690" y="2188502"/>
              <a:ext cx="495300" cy="402590"/>
            </a:xfrm>
            <a:custGeom>
              <a:avLst/>
              <a:gdLst/>
              <a:ahLst/>
              <a:cxnLst/>
              <a:rect l="l" t="t" r="r" b="b"/>
              <a:pathLst>
                <a:path w="495300" h="402589">
                  <a:moveTo>
                    <a:pt x="0" y="402147"/>
                  </a:moveTo>
                  <a:lnTo>
                    <a:pt x="495052" y="402147"/>
                  </a:lnTo>
                  <a:lnTo>
                    <a:pt x="495052" y="0"/>
                  </a:lnTo>
                  <a:lnTo>
                    <a:pt x="0" y="0"/>
                  </a:lnTo>
                  <a:lnTo>
                    <a:pt x="0" y="402147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1" name="object 11"/>
            <p:cNvSpPr/>
            <p:nvPr/>
          </p:nvSpPr>
          <p:spPr>
            <a:xfrm>
              <a:off x="1662775" y="1060154"/>
              <a:ext cx="495300" cy="1530985"/>
            </a:xfrm>
            <a:custGeom>
              <a:avLst/>
              <a:gdLst/>
              <a:ahLst/>
              <a:cxnLst/>
              <a:rect l="l" t="t" r="r" b="b"/>
              <a:pathLst>
                <a:path w="495300" h="1530985">
                  <a:moveTo>
                    <a:pt x="495052" y="0"/>
                  </a:moveTo>
                  <a:lnTo>
                    <a:pt x="0" y="0"/>
                  </a:lnTo>
                  <a:lnTo>
                    <a:pt x="0" y="1530495"/>
                  </a:lnTo>
                  <a:lnTo>
                    <a:pt x="495052" y="1530495"/>
                  </a:lnTo>
                  <a:lnTo>
                    <a:pt x="495052" y="0"/>
                  </a:lnTo>
                  <a:close/>
                </a:path>
              </a:pathLst>
            </a:custGeom>
            <a:solidFill>
              <a:srgbClr val="A020F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2" name="object 12"/>
            <p:cNvSpPr/>
            <p:nvPr/>
          </p:nvSpPr>
          <p:spPr>
            <a:xfrm>
              <a:off x="1662775" y="1060154"/>
              <a:ext cx="495300" cy="1530985"/>
            </a:xfrm>
            <a:custGeom>
              <a:avLst/>
              <a:gdLst/>
              <a:ahLst/>
              <a:cxnLst/>
              <a:rect l="l" t="t" r="r" b="b"/>
              <a:pathLst>
                <a:path w="495300" h="1530985">
                  <a:moveTo>
                    <a:pt x="0" y="1530495"/>
                  </a:moveTo>
                  <a:lnTo>
                    <a:pt x="495052" y="1530495"/>
                  </a:lnTo>
                  <a:lnTo>
                    <a:pt x="495052" y="0"/>
                  </a:lnTo>
                  <a:lnTo>
                    <a:pt x="0" y="0"/>
                  </a:lnTo>
                  <a:lnTo>
                    <a:pt x="0" y="1530495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3" name="object 13"/>
            <p:cNvSpPr/>
            <p:nvPr/>
          </p:nvSpPr>
          <p:spPr>
            <a:xfrm>
              <a:off x="2212859" y="1231453"/>
              <a:ext cx="495300" cy="1359535"/>
            </a:xfrm>
            <a:custGeom>
              <a:avLst/>
              <a:gdLst/>
              <a:ahLst/>
              <a:cxnLst/>
              <a:rect l="l" t="t" r="r" b="b"/>
              <a:pathLst>
                <a:path w="495300" h="1359535">
                  <a:moveTo>
                    <a:pt x="495052" y="0"/>
                  </a:moveTo>
                  <a:lnTo>
                    <a:pt x="0" y="0"/>
                  </a:lnTo>
                  <a:lnTo>
                    <a:pt x="0" y="1359196"/>
                  </a:lnTo>
                  <a:lnTo>
                    <a:pt x="495052" y="1359196"/>
                  </a:lnTo>
                  <a:lnTo>
                    <a:pt x="495052" y="0"/>
                  </a:lnTo>
                  <a:close/>
                </a:path>
              </a:pathLst>
            </a:custGeom>
            <a:solidFill>
              <a:srgbClr val="A020F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4" name="object 14"/>
            <p:cNvSpPr/>
            <p:nvPr/>
          </p:nvSpPr>
          <p:spPr>
            <a:xfrm>
              <a:off x="2212859" y="1231453"/>
              <a:ext cx="495300" cy="1359535"/>
            </a:xfrm>
            <a:custGeom>
              <a:avLst/>
              <a:gdLst/>
              <a:ahLst/>
              <a:cxnLst/>
              <a:rect l="l" t="t" r="r" b="b"/>
              <a:pathLst>
                <a:path w="495300" h="1359535">
                  <a:moveTo>
                    <a:pt x="0" y="1359196"/>
                  </a:moveTo>
                  <a:lnTo>
                    <a:pt x="495052" y="1359196"/>
                  </a:lnTo>
                  <a:lnTo>
                    <a:pt x="495052" y="0"/>
                  </a:lnTo>
                  <a:lnTo>
                    <a:pt x="0" y="0"/>
                  </a:lnTo>
                  <a:lnTo>
                    <a:pt x="0" y="1359196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5" name="object 15"/>
            <p:cNvSpPr/>
            <p:nvPr/>
          </p:nvSpPr>
          <p:spPr>
            <a:xfrm>
              <a:off x="2762944" y="2203374"/>
              <a:ext cx="495300" cy="387350"/>
            </a:xfrm>
            <a:custGeom>
              <a:avLst/>
              <a:gdLst/>
              <a:ahLst/>
              <a:cxnLst/>
              <a:rect l="l" t="t" r="r" b="b"/>
              <a:pathLst>
                <a:path w="495300" h="387350">
                  <a:moveTo>
                    <a:pt x="495052" y="0"/>
                  </a:moveTo>
                  <a:lnTo>
                    <a:pt x="0" y="0"/>
                  </a:lnTo>
                  <a:lnTo>
                    <a:pt x="0" y="387275"/>
                  </a:lnTo>
                  <a:lnTo>
                    <a:pt x="495052" y="387275"/>
                  </a:lnTo>
                  <a:lnTo>
                    <a:pt x="495052" y="0"/>
                  </a:lnTo>
                  <a:close/>
                </a:path>
              </a:pathLst>
            </a:custGeom>
            <a:solidFill>
              <a:srgbClr val="A020F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6" name="object 16"/>
            <p:cNvSpPr/>
            <p:nvPr/>
          </p:nvSpPr>
          <p:spPr>
            <a:xfrm>
              <a:off x="2762944" y="2203374"/>
              <a:ext cx="495300" cy="387350"/>
            </a:xfrm>
            <a:custGeom>
              <a:avLst/>
              <a:gdLst/>
              <a:ahLst/>
              <a:cxnLst/>
              <a:rect l="l" t="t" r="r" b="b"/>
              <a:pathLst>
                <a:path w="495300" h="387350">
                  <a:moveTo>
                    <a:pt x="0" y="387275"/>
                  </a:moveTo>
                  <a:lnTo>
                    <a:pt x="495052" y="387275"/>
                  </a:lnTo>
                  <a:lnTo>
                    <a:pt x="495052" y="0"/>
                  </a:lnTo>
                  <a:lnTo>
                    <a:pt x="0" y="0"/>
                  </a:lnTo>
                  <a:lnTo>
                    <a:pt x="0" y="387275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7" name="object 17"/>
            <p:cNvSpPr/>
            <p:nvPr/>
          </p:nvSpPr>
          <p:spPr>
            <a:xfrm>
              <a:off x="3313029" y="2579450"/>
              <a:ext cx="495300" cy="11430"/>
            </a:xfrm>
            <a:custGeom>
              <a:avLst/>
              <a:gdLst/>
              <a:ahLst/>
              <a:cxnLst/>
              <a:rect l="l" t="t" r="r" b="b"/>
              <a:pathLst>
                <a:path w="495300" h="11430">
                  <a:moveTo>
                    <a:pt x="495052" y="0"/>
                  </a:moveTo>
                  <a:lnTo>
                    <a:pt x="0" y="0"/>
                  </a:lnTo>
                  <a:lnTo>
                    <a:pt x="0" y="11199"/>
                  </a:lnTo>
                  <a:lnTo>
                    <a:pt x="495052" y="11199"/>
                  </a:lnTo>
                  <a:lnTo>
                    <a:pt x="495052" y="0"/>
                  </a:lnTo>
                  <a:close/>
                </a:path>
              </a:pathLst>
            </a:custGeom>
            <a:solidFill>
              <a:srgbClr val="A020F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8" name="object 18"/>
            <p:cNvSpPr/>
            <p:nvPr/>
          </p:nvSpPr>
          <p:spPr>
            <a:xfrm>
              <a:off x="3313029" y="2579450"/>
              <a:ext cx="495300" cy="11430"/>
            </a:xfrm>
            <a:custGeom>
              <a:avLst/>
              <a:gdLst/>
              <a:ahLst/>
              <a:cxnLst/>
              <a:rect l="l" t="t" r="r" b="b"/>
              <a:pathLst>
                <a:path w="495300" h="11430">
                  <a:moveTo>
                    <a:pt x="0" y="11199"/>
                  </a:moveTo>
                  <a:lnTo>
                    <a:pt x="495052" y="11199"/>
                  </a:lnTo>
                  <a:lnTo>
                    <a:pt x="495052" y="0"/>
                  </a:lnTo>
                  <a:lnTo>
                    <a:pt x="0" y="0"/>
                  </a:lnTo>
                  <a:lnTo>
                    <a:pt x="0" y="11199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9" name="object 19"/>
            <p:cNvSpPr/>
            <p:nvPr/>
          </p:nvSpPr>
          <p:spPr>
            <a:xfrm>
              <a:off x="3863115" y="2586917"/>
              <a:ext cx="495300" cy="3810"/>
            </a:xfrm>
            <a:custGeom>
              <a:avLst/>
              <a:gdLst/>
              <a:ahLst/>
              <a:cxnLst/>
              <a:rect l="l" t="t" r="r" b="b"/>
              <a:pathLst>
                <a:path w="495300" h="3810">
                  <a:moveTo>
                    <a:pt x="495052" y="0"/>
                  </a:moveTo>
                  <a:lnTo>
                    <a:pt x="0" y="0"/>
                  </a:lnTo>
                  <a:lnTo>
                    <a:pt x="0" y="3733"/>
                  </a:lnTo>
                  <a:lnTo>
                    <a:pt x="495052" y="3733"/>
                  </a:lnTo>
                  <a:lnTo>
                    <a:pt x="495052" y="0"/>
                  </a:lnTo>
                  <a:close/>
                </a:path>
              </a:pathLst>
            </a:custGeom>
            <a:solidFill>
              <a:srgbClr val="A020F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0" name="object 20"/>
            <p:cNvSpPr/>
            <p:nvPr/>
          </p:nvSpPr>
          <p:spPr>
            <a:xfrm>
              <a:off x="3863115" y="2586917"/>
              <a:ext cx="495300" cy="3810"/>
            </a:xfrm>
            <a:custGeom>
              <a:avLst/>
              <a:gdLst/>
              <a:ahLst/>
              <a:cxnLst/>
              <a:rect l="l" t="t" r="r" b="b"/>
              <a:pathLst>
                <a:path w="495300" h="3810">
                  <a:moveTo>
                    <a:pt x="0" y="3733"/>
                  </a:moveTo>
                  <a:lnTo>
                    <a:pt x="495052" y="3733"/>
                  </a:lnTo>
                  <a:lnTo>
                    <a:pt x="495052" y="0"/>
                  </a:lnTo>
                  <a:lnTo>
                    <a:pt x="0" y="0"/>
                  </a:lnTo>
                  <a:lnTo>
                    <a:pt x="0" y="3733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1" name="object 21"/>
            <p:cNvSpPr/>
            <p:nvPr/>
          </p:nvSpPr>
          <p:spPr>
            <a:xfrm>
              <a:off x="463558" y="1101097"/>
              <a:ext cx="3647440" cy="1583055"/>
            </a:xfrm>
            <a:custGeom>
              <a:avLst/>
              <a:gdLst/>
              <a:ahLst/>
              <a:cxnLst/>
              <a:rect l="l" t="t" r="r" b="b"/>
              <a:pathLst>
                <a:path w="3647440" h="1583055">
                  <a:moveTo>
                    <a:pt x="0" y="1489552"/>
                  </a:moveTo>
                  <a:lnTo>
                    <a:pt x="16497" y="1489552"/>
                  </a:lnTo>
                </a:path>
                <a:path w="3647440" h="1583055">
                  <a:moveTo>
                    <a:pt x="0" y="1117149"/>
                  </a:moveTo>
                  <a:lnTo>
                    <a:pt x="16497" y="1117149"/>
                  </a:lnTo>
                </a:path>
                <a:path w="3647440" h="1583055">
                  <a:moveTo>
                    <a:pt x="0" y="744746"/>
                  </a:moveTo>
                  <a:lnTo>
                    <a:pt x="16497" y="744746"/>
                  </a:lnTo>
                </a:path>
                <a:path w="3647440" h="1583055">
                  <a:moveTo>
                    <a:pt x="0" y="372403"/>
                  </a:moveTo>
                  <a:lnTo>
                    <a:pt x="16497" y="372403"/>
                  </a:lnTo>
                </a:path>
                <a:path w="3647440" h="1583055">
                  <a:moveTo>
                    <a:pt x="0" y="0"/>
                  </a:moveTo>
                  <a:lnTo>
                    <a:pt x="16497" y="0"/>
                  </a:lnTo>
                </a:path>
                <a:path w="3647440" h="1583055">
                  <a:moveTo>
                    <a:pt x="346572" y="1582578"/>
                  </a:moveTo>
                  <a:lnTo>
                    <a:pt x="346572" y="1566080"/>
                  </a:lnTo>
                </a:path>
                <a:path w="3647440" h="1583055">
                  <a:moveTo>
                    <a:pt x="896657" y="1582578"/>
                  </a:moveTo>
                  <a:lnTo>
                    <a:pt x="896657" y="1566080"/>
                  </a:lnTo>
                </a:path>
                <a:path w="3647440" h="1583055">
                  <a:moveTo>
                    <a:pt x="1446742" y="1582578"/>
                  </a:moveTo>
                  <a:lnTo>
                    <a:pt x="1446742" y="1566080"/>
                  </a:lnTo>
                </a:path>
                <a:path w="3647440" h="1583055">
                  <a:moveTo>
                    <a:pt x="1996827" y="1582578"/>
                  </a:moveTo>
                  <a:lnTo>
                    <a:pt x="1996827" y="1566080"/>
                  </a:lnTo>
                </a:path>
                <a:path w="3647440" h="1583055">
                  <a:moveTo>
                    <a:pt x="2546912" y="1582578"/>
                  </a:moveTo>
                  <a:lnTo>
                    <a:pt x="2546912" y="1566080"/>
                  </a:lnTo>
                </a:path>
                <a:path w="3647440" h="1583055">
                  <a:moveTo>
                    <a:pt x="3096997" y="1582578"/>
                  </a:moveTo>
                  <a:lnTo>
                    <a:pt x="3096997" y="1566080"/>
                  </a:lnTo>
                </a:path>
                <a:path w="3647440" h="1583055">
                  <a:moveTo>
                    <a:pt x="3647082" y="1582578"/>
                  </a:moveTo>
                  <a:lnTo>
                    <a:pt x="3647082" y="1566080"/>
                  </a:lnTo>
                </a:path>
              </a:pathLst>
            </a:custGeom>
            <a:ln w="644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53053" y="2034406"/>
            <a:ext cx="369954" cy="3306940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R="10067" algn="r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400</a:t>
            </a:r>
            <a:endParaRPr sz="1486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86">
              <a:latin typeface="Arial"/>
              <a:cs typeface="Arial"/>
            </a:endParaRPr>
          </a:p>
          <a:p>
            <a:pPr>
              <a:spcBef>
                <a:spcPts val="614"/>
              </a:spcBef>
            </a:pPr>
            <a:endParaRPr sz="1486">
              <a:latin typeface="Arial"/>
              <a:cs typeface="Arial"/>
            </a:endParaRPr>
          </a:p>
          <a:p>
            <a:pPr marR="10067" algn="r"/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300</a:t>
            </a:r>
            <a:endParaRPr sz="1486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86">
              <a:latin typeface="Arial"/>
              <a:cs typeface="Arial"/>
            </a:endParaRPr>
          </a:p>
          <a:p>
            <a:pPr>
              <a:spcBef>
                <a:spcPts val="604"/>
              </a:spcBef>
            </a:pPr>
            <a:endParaRPr sz="1486">
              <a:latin typeface="Arial"/>
              <a:cs typeface="Arial"/>
            </a:endParaRPr>
          </a:p>
          <a:p>
            <a:pPr marR="10067" algn="r"/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200</a:t>
            </a:r>
            <a:endParaRPr sz="1486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86">
              <a:latin typeface="Arial"/>
              <a:cs typeface="Arial"/>
            </a:endParaRPr>
          </a:p>
          <a:p>
            <a:pPr>
              <a:spcBef>
                <a:spcPts val="614"/>
              </a:spcBef>
            </a:pPr>
            <a:endParaRPr sz="1486">
              <a:latin typeface="Arial"/>
              <a:cs typeface="Arial"/>
            </a:endParaRPr>
          </a:p>
          <a:p>
            <a:pPr marR="10067" algn="r"/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100</a:t>
            </a:r>
            <a:endParaRPr sz="1486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86">
              <a:latin typeface="Arial"/>
              <a:cs typeface="Arial"/>
            </a:endParaRPr>
          </a:p>
          <a:p>
            <a:pPr>
              <a:spcBef>
                <a:spcPts val="604"/>
              </a:spcBef>
            </a:pPr>
            <a:endParaRPr sz="1486">
              <a:latin typeface="Arial"/>
              <a:cs typeface="Arial"/>
            </a:endParaRPr>
          </a:p>
          <a:p>
            <a:pPr marR="10067" algn="r"/>
            <a:r>
              <a:rPr sz="1486" spc="-99" dirty="0">
                <a:solidFill>
                  <a:srgbClr val="4D4D4D"/>
                </a:solidFill>
                <a:latin typeface="Arial"/>
                <a:cs typeface="Arial"/>
              </a:rPr>
              <a:t>0</a:t>
            </a:r>
            <a:endParaRPr sz="1486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07623" y="5265261"/>
            <a:ext cx="5165521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  <a:tabLst>
                <a:tab pos="1114924" algn="l"/>
                <a:tab pos="2204681" algn="l"/>
                <a:tab pos="3294438" algn="l"/>
                <a:tab pos="4385453" algn="l"/>
              </a:tabLst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(57.5,60]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(60,62.5]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(62.5,65]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(65,67.5]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(67.5,70]</a:t>
            </a:r>
            <a:endParaRPr sz="1486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58127" y="5265259"/>
            <a:ext cx="80408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(70,72.5]</a:t>
            </a:r>
            <a:endParaRPr sz="1486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48204" y="5265259"/>
            <a:ext cx="80408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(72.5,75]</a:t>
            </a:r>
            <a:endParaRPr sz="1486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0051" y="5470247"/>
            <a:ext cx="1600619" cy="284586"/>
          </a:xfrm>
          <a:prstGeom prst="rect">
            <a:avLst/>
          </a:prstGeom>
        </p:spPr>
        <p:txBody>
          <a:bodyPr vert="horz" wrap="square" lIns="0" tIns="25167" rIns="0" bIns="0" rtlCol="0">
            <a:spAutoFit/>
          </a:bodyPr>
          <a:lstStyle/>
          <a:p>
            <a:pPr marL="25168">
              <a:spcBef>
                <a:spcPts val="198"/>
              </a:spcBef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8686" y="3050168"/>
            <a:ext cx="259174" cy="1135030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spc="-20" dirty="0">
                <a:latin typeface="Arial"/>
                <a:cs typeface="Arial"/>
              </a:rPr>
              <a:t>Frequency</a:t>
            </a:r>
            <a:endParaRPr sz="1684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89472" y="1204275"/>
            <a:ext cx="1240732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dirty="0">
                <a:latin typeface="Arial"/>
                <a:cs typeface="Arial"/>
              </a:rPr>
              <a:t>Bar</a:t>
            </a:r>
            <a:r>
              <a:rPr sz="2378" b="1" spc="119" dirty="0">
                <a:latin typeface="Arial"/>
                <a:cs typeface="Arial"/>
              </a:rPr>
              <a:t> </a:t>
            </a:r>
            <a:r>
              <a:rPr sz="2378" b="1" spc="-40" dirty="0">
                <a:latin typeface="Arial"/>
                <a:cs typeface="Arial"/>
              </a:rPr>
              <a:t>Plot</a:t>
            </a:r>
            <a:endParaRPr sz="2378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xfrm>
            <a:off x="462026" y="3322490"/>
            <a:ext cx="61214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F2F2F2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r>
              <a:rPr lang="en-US" spc="-80"/>
              <a:t>Professor</a:t>
            </a:r>
            <a:r>
              <a:rPr lang="en-US" spc="100"/>
              <a:t> </a:t>
            </a:r>
            <a:r>
              <a:rPr lang="en-US" spc="-55"/>
              <a:t>Wehde</a:t>
            </a:r>
            <a:endParaRPr spc="-109" dirty="0"/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16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7288" y="141779"/>
            <a:ext cx="8256025" cy="1511634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99" dirty="0"/>
              <a:t>Note:</a:t>
            </a:r>
            <a:r>
              <a:rPr spc="129" dirty="0"/>
              <a:t> </a:t>
            </a:r>
            <a:r>
              <a:rPr spc="-287" dirty="0"/>
              <a:t>Histograms</a:t>
            </a:r>
            <a:r>
              <a:rPr spc="50" dirty="0"/>
              <a:t> </a:t>
            </a:r>
            <a:r>
              <a:rPr spc="-357" dirty="0"/>
              <a:t>are</a:t>
            </a:r>
            <a:r>
              <a:rPr spc="109" dirty="0"/>
              <a:t> </a:t>
            </a:r>
            <a:r>
              <a:rPr spc="-188" dirty="0"/>
              <a:t>not</a:t>
            </a:r>
            <a:r>
              <a:rPr spc="40" dirty="0"/>
              <a:t> </a:t>
            </a:r>
            <a:r>
              <a:rPr spc="-238" dirty="0"/>
              <a:t>the</a:t>
            </a:r>
            <a:r>
              <a:rPr spc="50" dirty="0"/>
              <a:t> </a:t>
            </a:r>
            <a:r>
              <a:rPr spc="-416" dirty="0"/>
              <a:t>same</a:t>
            </a:r>
            <a:r>
              <a:rPr spc="109" dirty="0"/>
              <a:t> </a:t>
            </a:r>
            <a:r>
              <a:rPr spc="-436" dirty="0"/>
              <a:t>as</a:t>
            </a:r>
            <a:r>
              <a:rPr spc="109" dirty="0"/>
              <a:t> </a:t>
            </a:r>
            <a:r>
              <a:rPr spc="-198" dirty="0"/>
              <a:t>Bar</a:t>
            </a:r>
            <a:r>
              <a:rPr spc="40" dirty="0"/>
              <a:t> </a:t>
            </a:r>
            <a:r>
              <a:rPr spc="-89" dirty="0"/>
              <a:t>Plots!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990600" y="2133600"/>
            <a:ext cx="6449597" cy="1505382"/>
          </a:xfrm>
          <a:prstGeom prst="rect">
            <a:avLst/>
          </a:prstGeom>
        </p:spPr>
        <p:txBody>
          <a:bodyPr vert="horz" wrap="square" lIns="0" tIns="23909" rIns="0" bIns="0" rtlCol="0">
            <a:spAutoFit/>
          </a:bodyPr>
          <a:lstStyle/>
          <a:p>
            <a:pPr marL="25168" marR="396390">
              <a:lnSpc>
                <a:spcPct val="107400"/>
              </a:lnSpc>
              <a:spcBef>
                <a:spcPts val="188"/>
              </a:spcBef>
            </a:pPr>
            <a:r>
              <a:rPr dirty="0"/>
              <a:t>If</a:t>
            </a:r>
            <a:r>
              <a:rPr spc="59" dirty="0"/>
              <a:t> </a:t>
            </a:r>
            <a:r>
              <a:rPr spc="-50" dirty="0"/>
              <a:t>you</a:t>
            </a:r>
            <a:r>
              <a:rPr spc="59" dirty="0"/>
              <a:t> </a:t>
            </a:r>
            <a:r>
              <a:rPr spc="-50" dirty="0"/>
              <a:t>have</a:t>
            </a:r>
            <a:r>
              <a:rPr spc="59" dirty="0"/>
              <a:t> </a:t>
            </a:r>
            <a:r>
              <a:rPr dirty="0"/>
              <a:t>a</a:t>
            </a:r>
            <a:r>
              <a:rPr spc="59" dirty="0"/>
              <a:t> </a:t>
            </a:r>
            <a:r>
              <a:rPr spc="-69" dirty="0"/>
              <a:t>continuous</a:t>
            </a:r>
            <a:r>
              <a:rPr spc="69" dirty="0"/>
              <a:t> </a:t>
            </a:r>
            <a:r>
              <a:rPr spc="-59" dirty="0"/>
              <a:t>variable</a:t>
            </a:r>
            <a:r>
              <a:rPr spc="59" dirty="0"/>
              <a:t> </a:t>
            </a:r>
            <a:r>
              <a:rPr dirty="0"/>
              <a:t>with</a:t>
            </a:r>
            <a:r>
              <a:rPr spc="59" dirty="0"/>
              <a:t> </a:t>
            </a:r>
            <a:r>
              <a:rPr spc="-149" dirty="0"/>
              <a:t>more </a:t>
            </a:r>
            <a:r>
              <a:rPr dirty="0"/>
              <a:t>than</a:t>
            </a:r>
            <a:r>
              <a:rPr spc="69" dirty="0"/>
              <a:t> </a:t>
            </a:r>
            <a:r>
              <a:rPr dirty="0"/>
              <a:t>10</a:t>
            </a:r>
            <a:r>
              <a:rPr spc="69" dirty="0"/>
              <a:t> </a:t>
            </a:r>
            <a:r>
              <a:rPr spc="-79" dirty="0"/>
              <a:t>categories,</a:t>
            </a:r>
            <a:r>
              <a:rPr spc="69" dirty="0"/>
              <a:t> </a:t>
            </a:r>
            <a:r>
              <a:rPr spc="-50" dirty="0"/>
              <a:t>use</a:t>
            </a:r>
            <a:r>
              <a:rPr spc="69" dirty="0"/>
              <a:t> </a:t>
            </a:r>
            <a:r>
              <a:rPr dirty="0"/>
              <a:t>a</a:t>
            </a:r>
            <a:r>
              <a:rPr spc="69" dirty="0"/>
              <a:t> </a:t>
            </a:r>
            <a:r>
              <a:rPr b="1" i="1" spc="-20" dirty="0">
                <a:latin typeface="Gill Sans MT"/>
                <a:cs typeface="Gill Sans MT"/>
              </a:rPr>
              <a:t>histogram</a:t>
            </a:r>
            <a:r>
              <a:rPr spc="-20" dirty="0"/>
              <a:t>!</a:t>
            </a:r>
          </a:p>
          <a:p>
            <a:pPr marL="25168" marR="10067">
              <a:lnSpc>
                <a:spcPct val="107400"/>
              </a:lnSpc>
            </a:pPr>
            <a:r>
              <a:rPr dirty="0"/>
              <a:t>If</a:t>
            </a:r>
            <a:r>
              <a:rPr spc="69" dirty="0"/>
              <a:t> </a:t>
            </a:r>
            <a:r>
              <a:rPr spc="-50" dirty="0"/>
              <a:t>you</a:t>
            </a:r>
            <a:r>
              <a:rPr spc="79" dirty="0"/>
              <a:t> </a:t>
            </a:r>
            <a:r>
              <a:rPr spc="-50" dirty="0"/>
              <a:t>have</a:t>
            </a:r>
            <a:r>
              <a:rPr spc="79" dirty="0"/>
              <a:t> </a:t>
            </a:r>
            <a:r>
              <a:rPr dirty="0"/>
              <a:t>a</a:t>
            </a:r>
            <a:r>
              <a:rPr spc="79" dirty="0"/>
              <a:t> </a:t>
            </a:r>
            <a:r>
              <a:rPr spc="-79" dirty="0"/>
              <a:t>discrete</a:t>
            </a:r>
            <a:r>
              <a:rPr spc="79" dirty="0"/>
              <a:t> </a:t>
            </a:r>
            <a:r>
              <a:rPr spc="-59" dirty="0"/>
              <a:t>variable</a:t>
            </a:r>
            <a:r>
              <a:rPr spc="79" dirty="0"/>
              <a:t> </a:t>
            </a:r>
            <a:r>
              <a:rPr dirty="0"/>
              <a:t>or</a:t>
            </a:r>
            <a:r>
              <a:rPr spc="79" dirty="0"/>
              <a:t> </a:t>
            </a:r>
            <a:r>
              <a:rPr dirty="0"/>
              <a:t>a</a:t>
            </a:r>
            <a:r>
              <a:rPr spc="79" dirty="0"/>
              <a:t> </a:t>
            </a:r>
            <a:r>
              <a:rPr spc="-79" dirty="0"/>
              <a:t>continuous </a:t>
            </a:r>
            <a:r>
              <a:rPr spc="-59" dirty="0"/>
              <a:t>variable</a:t>
            </a:r>
            <a:r>
              <a:rPr dirty="0"/>
              <a:t> with</a:t>
            </a:r>
            <a:r>
              <a:rPr spc="10" dirty="0"/>
              <a:t> </a:t>
            </a:r>
            <a:r>
              <a:rPr spc="-119" dirty="0"/>
              <a:t>more</a:t>
            </a:r>
            <a:r>
              <a:rPr spc="10" dirty="0"/>
              <a:t> </a:t>
            </a:r>
            <a:r>
              <a:rPr dirty="0"/>
              <a:t>than</a:t>
            </a:r>
            <a:r>
              <a:rPr spc="10" dirty="0"/>
              <a:t> </a:t>
            </a:r>
            <a:r>
              <a:rPr dirty="0"/>
              <a:t>10</a:t>
            </a:r>
            <a:r>
              <a:rPr spc="10" dirty="0"/>
              <a:t> </a:t>
            </a:r>
            <a:r>
              <a:rPr spc="-79" dirty="0"/>
              <a:t>categories,</a:t>
            </a:r>
            <a:r>
              <a:rPr spc="10" dirty="0"/>
              <a:t> </a:t>
            </a:r>
            <a:r>
              <a:rPr spc="-50" dirty="0"/>
              <a:t>use</a:t>
            </a:r>
            <a:r>
              <a:rPr spc="10" dirty="0"/>
              <a:t> </a:t>
            </a:r>
            <a:r>
              <a:rPr spc="-99" dirty="0"/>
              <a:t>a </a:t>
            </a:r>
            <a:r>
              <a:rPr b="1" i="1" dirty="0">
                <a:latin typeface="Gill Sans MT"/>
                <a:cs typeface="Gill Sans MT"/>
              </a:rPr>
              <a:t>bar</a:t>
            </a:r>
            <a:r>
              <a:rPr b="1" i="1" spc="218" dirty="0">
                <a:latin typeface="Gill Sans MT"/>
                <a:cs typeface="Gill Sans MT"/>
              </a:rPr>
              <a:t> </a:t>
            </a:r>
            <a:r>
              <a:rPr b="1" i="1" spc="-20" dirty="0">
                <a:latin typeface="Gill Sans MT"/>
                <a:cs typeface="Gill Sans MT"/>
              </a:rPr>
              <a:t>plot</a:t>
            </a:r>
            <a:r>
              <a:rPr spc="-20" dirty="0"/>
              <a:t>!</a:t>
            </a:r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085" y="135650"/>
            <a:ext cx="6988960" cy="1142302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z="3600" spc="-258" dirty="0"/>
              <a:t>Visualizing</a:t>
            </a:r>
            <a:r>
              <a:rPr sz="3600" spc="59" dirty="0"/>
              <a:t> </a:t>
            </a:r>
            <a:r>
              <a:rPr sz="3600" spc="-258" dirty="0"/>
              <a:t>Continuous</a:t>
            </a:r>
            <a:r>
              <a:rPr sz="3600" spc="69" dirty="0"/>
              <a:t> </a:t>
            </a:r>
            <a:r>
              <a:rPr sz="3600" spc="129" dirty="0">
                <a:latin typeface="Cambria"/>
                <a:cs typeface="Cambria"/>
              </a:rPr>
              <a:t>𝑥</a:t>
            </a:r>
            <a:r>
              <a:rPr sz="3600" spc="386" dirty="0">
                <a:latin typeface="Cambria"/>
                <a:cs typeface="Cambria"/>
              </a:rPr>
              <a:t> </a:t>
            </a:r>
            <a:r>
              <a:rPr sz="3600" spc="-287" dirty="0"/>
              <a:t>and</a:t>
            </a:r>
            <a:r>
              <a:rPr sz="3600" spc="59" dirty="0"/>
              <a:t> </a:t>
            </a:r>
            <a:r>
              <a:rPr sz="3600" spc="-258" dirty="0"/>
              <a:t>Continuous</a:t>
            </a:r>
            <a:r>
              <a:rPr sz="3600" spc="79" dirty="0"/>
              <a:t> </a:t>
            </a:r>
            <a:r>
              <a:rPr sz="3600" dirty="0">
                <a:latin typeface="Cambria"/>
                <a:cs typeface="Cambria"/>
              </a:rPr>
              <a:t>𝑦</a:t>
            </a:r>
            <a:r>
              <a:rPr sz="3600" spc="466" dirty="0">
                <a:latin typeface="Cambria"/>
                <a:cs typeface="Cambria"/>
              </a:rPr>
              <a:t> </a:t>
            </a:r>
            <a:r>
              <a:rPr sz="3600" spc="-277" dirty="0"/>
              <a:t>Variables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092" y="1949205"/>
            <a:ext cx="1994853" cy="33689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3053" y="4986177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145.0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053" y="4227922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147.5</a:t>
            </a:r>
            <a:endParaRPr sz="1486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3053" y="3469784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150.0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3053" y="2711527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152.5</a:t>
            </a:r>
            <a:endParaRPr sz="1486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3053" y="1953270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155.0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6156" y="5265261"/>
            <a:ext cx="1600619" cy="488348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R="99412" algn="r">
              <a:lnSpc>
                <a:spcPts val="1694"/>
              </a:lnSpc>
              <a:spcBef>
                <a:spcPts val="208"/>
              </a:spcBef>
              <a:tabLst>
                <a:tab pos="537328" algn="l"/>
                <a:tab pos="1075914" algn="l"/>
              </a:tabLst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63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65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67</a:t>
            </a:r>
            <a:endParaRPr sz="1486">
              <a:latin typeface="Arial"/>
              <a:cs typeface="Arial"/>
            </a:endParaRPr>
          </a:p>
          <a:p>
            <a:pPr marR="10067" algn="r">
              <a:lnSpc>
                <a:spcPts val="1932"/>
              </a:lnSpc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8686" y="2747303"/>
            <a:ext cx="259174" cy="1740296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dirty="0">
                <a:latin typeface="Arial"/>
                <a:cs typeface="Arial"/>
              </a:rPr>
              <a:t>Weight</a:t>
            </a:r>
            <a:r>
              <a:rPr sz="1684" b="1" spc="-10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(Pounds)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3171" y="1290278"/>
            <a:ext cx="1775530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dirty="0">
                <a:latin typeface="Arial"/>
                <a:cs typeface="Arial"/>
              </a:rPr>
              <a:t>Scatter</a:t>
            </a:r>
            <a:r>
              <a:rPr sz="2378" b="1" spc="248" dirty="0">
                <a:latin typeface="Arial"/>
                <a:cs typeface="Arial"/>
              </a:rPr>
              <a:t> </a:t>
            </a:r>
            <a:r>
              <a:rPr sz="2378" b="1" spc="-40" dirty="0">
                <a:latin typeface="Arial"/>
                <a:cs typeface="Arial"/>
              </a:rPr>
              <a:t>Plot</a:t>
            </a:r>
            <a:endParaRPr sz="2378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45691" y="1949204"/>
            <a:ext cx="1995741" cy="3369858"/>
            <a:chOff x="1988996" y="983626"/>
            <a:chExt cx="1007110" cy="1700530"/>
          </a:xfrm>
        </p:grpSpPr>
        <p:sp>
          <p:nvSpPr>
            <p:cNvPr id="13" name="object 13"/>
            <p:cNvSpPr/>
            <p:nvPr/>
          </p:nvSpPr>
          <p:spPr>
            <a:xfrm>
              <a:off x="2005494" y="983626"/>
              <a:ext cx="990600" cy="1684020"/>
            </a:xfrm>
            <a:custGeom>
              <a:avLst/>
              <a:gdLst/>
              <a:ahLst/>
              <a:cxnLst/>
              <a:rect l="l" t="t" r="r" b="b"/>
              <a:pathLst>
                <a:path w="990600" h="1684020">
                  <a:moveTo>
                    <a:pt x="990164" y="0"/>
                  </a:moveTo>
                  <a:lnTo>
                    <a:pt x="0" y="0"/>
                  </a:lnTo>
                  <a:lnTo>
                    <a:pt x="0" y="1683551"/>
                  </a:lnTo>
                  <a:lnTo>
                    <a:pt x="990164" y="1683551"/>
                  </a:lnTo>
                  <a:lnTo>
                    <a:pt x="990164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4" name="object 14"/>
            <p:cNvSpPr/>
            <p:nvPr/>
          </p:nvSpPr>
          <p:spPr>
            <a:xfrm>
              <a:off x="2005494" y="983626"/>
              <a:ext cx="990600" cy="1684020"/>
            </a:xfrm>
            <a:custGeom>
              <a:avLst/>
              <a:gdLst/>
              <a:ahLst/>
              <a:cxnLst/>
              <a:rect l="l" t="t" r="r" b="b"/>
              <a:pathLst>
                <a:path w="990600" h="1684020">
                  <a:moveTo>
                    <a:pt x="0" y="1415673"/>
                  </a:moveTo>
                  <a:lnTo>
                    <a:pt x="990164" y="1415673"/>
                  </a:lnTo>
                </a:path>
                <a:path w="990600" h="1684020">
                  <a:moveTo>
                    <a:pt x="0" y="1033095"/>
                  </a:moveTo>
                  <a:lnTo>
                    <a:pt x="990164" y="1033095"/>
                  </a:lnTo>
                </a:path>
                <a:path w="990600" h="1684020">
                  <a:moveTo>
                    <a:pt x="0" y="650456"/>
                  </a:moveTo>
                  <a:lnTo>
                    <a:pt x="990164" y="650456"/>
                  </a:lnTo>
                </a:path>
                <a:path w="990600" h="1684020">
                  <a:moveTo>
                    <a:pt x="0" y="267817"/>
                  </a:moveTo>
                  <a:lnTo>
                    <a:pt x="990164" y="267817"/>
                  </a:lnTo>
                </a:path>
                <a:path w="990600" h="1684020">
                  <a:moveTo>
                    <a:pt x="107355" y="1683551"/>
                  </a:moveTo>
                  <a:lnTo>
                    <a:pt x="107355" y="0"/>
                  </a:lnTo>
                </a:path>
                <a:path w="990600" h="1684020">
                  <a:moveTo>
                    <a:pt x="379086" y="1683551"/>
                  </a:moveTo>
                  <a:lnTo>
                    <a:pt x="379086" y="0"/>
                  </a:lnTo>
                </a:path>
                <a:path w="990600" h="1684020">
                  <a:moveTo>
                    <a:pt x="650817" y="1683551"/>
                  </a:moveTo>
                  <a:lnTo>
                    <a:pt x="650817" y="0"/>
                  </a:lnTo>
                </a:path>
                <a:path w="990600" h="1684020">
                  <a:moveTo>
                    <a:pt x="922548" y="1683551"/>
                  </a:moveTo>
                  <a:lnTo>
                    <a:pt x="922548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5" name="object 15"/>
            <p:cNvSpPr/>
            <p:nvPr/>
          </p:nvSpPr>
          <p:spPr>
            <a:xfrm>
              <a:off x="2005494" y="983626"/>
              <a:ext cx="990600" cy="1684020"/>
            </a:xfrm>
            <a:custGeom>
              <a:avLst/>
              <a:gdLst/>
              <a:ahLst/>
              <a:cxnLst/>
              <a:rect l="l" t="t" r="r" b="b"/>
              <a:pathLst>
                <a:path w="990600" h="1684020">
                  <a:moveTo>
                    <a:pt x="0" y="1607023"/>
                  </a:moveTo>
                  <a:lnTo>
                    <a:pt x="990164" y="1607023"/>
                  </a:lnTo>
                </a:path>
                <a:path w="990600" h="1684020">
                  <a:moveTo>
                    <a:pt x="0" y="1224384"/>
                  </a:moveTo>
                  <a:lnTo>
                    <a:pt x="990164" y="1224384"/>
                  </a:lnTo>
                </a:path>
                <a:path w="990600" h="1684020">
                  <a:moveTo>
                    <a:pt x="0" y="841745"/>
                  </a:moveTo>
                  <a:lnTo>
                    <a:pt x="990164" y="841745"/>
                  </a:lnTo>
                </a:path>
                <a:path w="990600" h="1684020">
                  <a:moveTo>
                    <a:pt x="0" y="459106"/>
                  </a:moveTo>
                  <a:lnTo>
                    <a:pt x="990164" y="459106"/>
                  </a:lnTo>
                </a:path>
                <a:path w="990600" h="1684020">
                  <a:moveTo>
                    <a:pt x="0" y="76527"/>
                  </a:moveTo>
                  <a:lnTo>
                    <a:pt x="990164" y="76527"/>
                  </a:lnTo>
                </a:path>
                <a:path w="990600" h="1684020">
                  <a:moveTo>
                    <a:pt x="243251" y="1683551"/>
                  </a:moveTo>
                  <a:lnTo>
                    <a:pt x="243251" y="0"/>
                  </a:lnTo>
                </a:path>
                <a:path w="990600" h="1684020">
                  <a:moveTo>
                    <a:pt x="514982" y="1683551"/>
                  </a:moveTo>
                  <a:lnTo>
                    <a:pt x="514982" y="0"/>
                  </a:lnTo>
                </a:path>
                <a:path w="990600" h="1684020">
                  <a:moveTo>
                    <a:pt x="786712" y="1683551"/>
                  </a:moveTo>
                  <a:lnTo>
                    <a:pt x="786712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6" name="object 16"/>
            <p:cNvSpPr/>
            <p:nvPr/>
          </p:nvSpPr>
          <p:spPr>
            <a:xfrm>
              <a:off x="2050471" y="1498548"/>
              <a:ext cx="900430" cy="890905"/>
            </a:xfrm>
            <a:custGeom>
              <a:avLst/>
              <a:gdLst/>
              <a:ahLst/>
              <a:cxnLst/>
              <a:rect l="l" t="t" r="r" b="b"/>
              <a:pathLst>
                <a:path w="900430" h="890905">
                  <a:moveTo>
                    <a:pt x="900210" y="0"/>
                  </a:moveTo>
                  <a:lnTo>
                    <a:pt x="866010" y="31189"/>
                  </a:lnTo>
                  <a:lnTo>
                    <a:pt x="831810" y="60993"/>
                  </a:lnTo>
                  <a:lnTo>
                    <a:pt x="797611" y="89232"/>
                  </a:lnTo>
                  <a:lnTo>
                    <a:pt x="763471" y="115664"/>
                  </a:lnTo>
                  <a:lnTo>
                    <a:pt x="729271" y="140170"/>
                  </a:lnTo>
                  <a:lnTo>
                    <a:pt x="695072" y="162869"/>
                  </a:lnTo>
                  <a:lnTo>
                    <a:pt x="649492" y="191771"/>
                  </a:lnTo>
                  <a:lnTo>
                    <a:pt x="626733" y="206462"/>
                  </a:lnTo>
                  <a:lnTo>
                    <a:pt x="558333" y="255353"/>
                  </a:lnTo>
                  <a:lnTo>
                    <a:pt x="535574" y="273356"/>
                  </a:lnTo>
                  <a:lnTo>
                    <a:pt x="524134" y="282267"/>
                  </a:lnTo>
                  <a:lnTo>
                    <a:pt x="512754" y="290697"/>
                  </a:lnTo>
                  <a:lnTo>
                    <a:pt x="501374" y="299488"/>
                  </a:lnTo>
                  <a:lnTo>
                    <a:pt x="489994" y="308098"/>
                  </a:lnTo>
                  <a:lnTo>
                    <a:pt x="455794" y="330556"/>
                  </a:lnTo>
                  <a:lnTo>
                    <a:pt x="432975" y="342538"/>
                  </a:lnTo>
                  <a:lnTo>
                    <a:pt x="410215" y="355122"/>
                  </a:lnTo>
                  <a:lnTo>
                    <a:pt x="398835" y="360963"/>
                  </a:lnTo>
                  <a:lnTo>
                    <a:pt x="376015" y="371740"/>
                  </a:lnTo>
                  <a:lnTo>
                    <a:pt x="353256" y="383481"/>
                  </a:lnTo>
                  <a:lnTo>
                    <a:pt x="341876" y="389141"/>
                  </a:lnTo>
                  <a:lnTo>
                    <a:pt x="319056" y="400280"/>
                  </a:lnTo>
                  <a:lnTo>
                    <a:pt x="307676" y="406121"/>
                  </a:lnTo>
                  <a:lnTo>
                    <a:pt x="273476" y="425930"/>
                  </a:lnTo>
                  <a:lnTo>
                    <a:pt x="239277" y="448690"/>
                  </a:lnTo>
                  <a:lnTo>
                    <a:pt x="193697" y="481685"/>
                  </a:lnTo>
                  <a:lnTo>
                    <a:pt x="148118" y="516246"/>
                  </a:lnTo>
                  <a:lnTo>
                    <a:pt x="102538" y="552132"/>
                  </a:lnTo>
                  <a:lnTo>
                    <a:pt x="56959" y="589522"/>
                  </a:lnTo>
                  <a:lnTo>
                    <a:pt x="11379" y="628599"/>
                  </a:lnTo>
                  <a:lnTo>
                    <a:pt x="0" y="638654"/>
                  </a:lnTo>
                  <a:lnTo>
                    <a:pt x="0" y="890516"/>
                  </a:lnTo>
                  <a:lnTo>
                    <a:pt x="11379" y="863240"/>
                  </a:lnTo>
                  <a:lnTo>
                    <a:pt x="22819" y="836808"/>
                  </a:lnTo>
                  <a:lnTo>
                    <a:pt x="45579" y="786231"/>
                  </a:lnTo>
                  <a:lnTo>
                    <a:pt x="68399" y="738785"/>
                  </a:lnTo>
                  <a:lnTo>
                    <a:pt x="91158" y="694530"/>
                  </a:lnTo>
                  <a:lnTo>
                    <a:pt x="113978" y="653466"/>
                  </a:lnTo>
                  <a:lnTo>
                    <a:pt x="136738" y="615714"/>
                  </a:lnTo>
                  <a:lnTo>
                    <a:pt x="159558" y="581274"/>
                  </a:lnTo>
                  <a:lnTo>
                    <a:pt x="182317" y="550265"/>
                  </a:lnTo>
                  <a:lnTo>
                    <a:pt x="216517" y="510225"/>
                  </a:lnTo>
                  <a:lnTo>
                    <a:pt x="250717" y="477531"/>
                  </a:lnTo>
                  <a:lnTo>
                    <a:pt x="284856" y="451279"/>
                  </a:lnTo>
                  <a:lnTo>
                    <a:pt x="319056" y="430506"/>
                  </a:lnTo>
                  <a:lnTo>
                    <a:pt x="364635" y="406843"/>
                  </a:lnTo>
                  <a:lnTo>
                    <a:pt x="387455" y="394982"/>
                  </a:lnTo>
                  <a:lnTo>
                    <a:pt x="398835" y="389262"/>
                  </a:lnTo>
                  <a:lnTo>
                    <a:pt x="421595" y="378243"/>
                  </a:lnTo>
                  <a:lnTo>
                    <a:pt x="432975" y="371921"/>
                  </a:lnTo>
                  <a:lnTo>
                    <a:pt x="467174" y="351570"/>
                  </a:lnTo>
                  <a:lnTo>
                    <a:pt x="478554" y="343803"/>
                  </a:lnTo>
                  <a:lnTo>
                    <a:pt x="489994" y="335072"/>
                  </a:lnTo>
                  <a:lnTo>
                    <a:pt x="501374" y="326582"/>
                  </a:lnTo>
                  <a:lnTo>
                    <a:pt x="512754" y="318454"/>
                  </a:lnTo>
                  <a:lnTo>
                    <a:pt x="524134" y="309844"/>
                  </a:lnTo>
                  <a:lnTo>
                    <a:pt x="535574" y="300933"/>
                  </a:lnTo>
                  <a:lnTo>
                    <a:pt x="546953" y="292262"/>
                  </a:lnTo>
                  <a:lnTo>
                    <a:pt x="592533" y="259387"/>
                  </a:lnTo>
                  <a:lnTo>
                    <a:pt x="626733" y="237049"/>
                  </a:lnTo>
                  <a:lnTo>
                    <a:pt x="660872" y="217420"/>
                  </a:lnTo>
                  <a:lnTo>
                    <a:pt x="695072" y="200561"/>
                  </a:lnTo>
                  <a:lnTo>
                    <a:pt x="740651" y="184485"/>
                  </a:lnTo>
                  <a:lnTo>
                    <a:pt x="786231" y="177380"/>
                  </a:lnTo>
                  <a:lnTo>
                    <a:pt x="797611" y="176959"/>
                  </a:lnTo>
                  <a:lnTo>
                    <a:pt x="809051" y="177139"/>
                  </a:lnTo>
                  <a:lnTo>
                    <a:pt x="854630" y="183281"/>
                  </a:lnTo>
                  <a:lnTo>
                    <a:pt x="900210" y="197792"/>
                  </a:lnTo>
                  <a:lnTo>
                    <a:pt x="900210" y="0"/>
                  </a:lnTo>
                  <a:close/>
                </a:path>
              </a:pathLst>
            </a:custGeom>
            <a:solidFill>
              <a:srgbClr val="999999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7" name="object 17"/>
            <p:cNvSpPr/>
            <p:nvPr/>
          </p:nvSpPr>
          <p:spPr>
            <a:xfrm>
              <a:off x="2050471" y="1597414"/>
              <a:ext cx="900430" cy="666115"/>
            </a:xfrm>
            <a:custGeom>
              <a:avLst/>
              <a:gdLst/>
              <a:ahLst/>
              <a:cxnLst/>
              <a:rect l="l" t="t" r="r" b="b"/>
              <a:pathLst>
                <a:path w="900430" h="666114">
                  <a:moveTo>
                    <a:pt x="0" y="665689"/>
                  </a:moveTo>
                  <a:lnTo>
                    <a:pt x="22819" y="628900"/>
                  </a:lnTo>
                  <a:lnTo>
                    <a:pt x="45579" y="593797"/>
                  </a:lnTo>
                  <a:lnTo>
                    <a:pt x="68399" y="560561"/>
                  </a:lnTo>
                  <a:lnTo>
                    <a:pt x="91158" y="529071"/>
                  </a:lnTo>
                  <a:lnTo>
                    <a:pt x="125358" y="485238"/>
                  </a:lnTo>
                  <a:lnTo>
                    <a:pt x="159558" y="445559"/>
                  </a:lnTo>
                  <a:lnTo>
                    <a:pt x="193697" y="410034"/>
                  </a:lnTo>
                  <a:lnTo>
                    <a:pt x="227897" y="378785"/>
                  </a:lnTo>
                  <a:lnTo>
                    <a:pt x="262097" y="351811"/>
                  </a:lnTo>
                  <a:lnTo>
                    <a:pt x="296296" y="329171"/>
                  </a:lnTo>
                  <a:lnTo>
                    <a:pt x="330436" y="310626"/>
                  </a:lnTo>
                  <a:lnTo>
                    <a:pt x="353256" y="299126"/>
                  </a:lnTo>
                  <a:lnTo>
                    <a:pt x="364635" y="293346"/>
                  </a:lnTo>
                  <a:lnTo>
                    <a:pt x="376015" y="287506"/>
                  </a:lnTo>
                  <a:lnTo>
                    <a:pt x="387455" y="281846"/>
                  </a:lnTo>
                  <a:lnTo>
                    <a:pt x="398835" y="276246"/>
                  </a:lnTo>
                  <a:lnTo>
                    <a:pt x="410215" y="270586"/>
                  </a:lnTo>
                  <a:lnTo>
                    <a:pt x="421595" y="264686"/>
                  </a:lnTo>
                  <a:lnTo>
                    <a:pt x="432975" y="258364"/>
                  </a:lnTo>
                  <a:lnTo>
                    <a:pt x="444415" y="252041"/>
                  </a:lnTo>
                  <a:lnTo>
                    <a:pt x="478554" y="230968"/>
                  </a:lnTo>
                  <a:lnTo>
                    <a:pt x="501374" y="214169"/>
                  </a:lnTo>
                  <a:lnTo>
                    <a:pt x="512754" y="205739"/>
                  </a:lnTo>
                  <a:lnTo>
                    <a:pt x="524134" y="197190"/>
                  </a:lnTo>
                  <a:lnTo>
                    <a:pt x="535574" y="188278"/>
                  </a:lnTo>
                  <a:lnTo>
                    <a:pt x="546953" y="179367"/>
                  </a:lnTo>
                  <a:lnTo>
                    <a:pt x="558333" y="170817"/>
                  </a:lnTo>
                  <a:lnTo>
                    <a:pt x="592533" y="146131"/>
                  </a:lnTo>
                  <a:lnTo>
                    <a:pt x="626733" y="122890"/>
                  </a:lnTo>
                  <a:lnTo>
                    <a:pt x="660872" y="102117"/>
                  </a:lnTo>
                  <a:lnTo>
                    <a:pt x="695072" y="82849"/>
                  </a:lnTo>
                  <a:lnTo>
                    <a:pt x="729271" y="65087"/>
                  </a:lnTo>
                  <a:lnTo>
                    <a:pt x="774851" y="43833"/>
                  </a:lnTo>
                  <a:lnTo>
                    <a:pt x="820430" y="25348"/>
                  </a:lnTo>
                  <a:lnTo>
                    <a:pt x="866010" y="9814"/>
                  </a:lnTo>
                  <a:lnTo>
                    <a:pt x="888770" y="3070"/>
                  </a:lnTo>
                  <a:lnTo>
                    <a:pt x="900210" y="0"/>
                  </a:lnTo>
                </a:path>
              </a:pathLst>
            </a:custGeom>
            <a:ln w="25709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8" name="object 18"/>
            <p:cNvSpPr/>
            <p:nvPr/>
          </p:nvSpPr>
          <p:spPr>
            <a:xfrm>
              <a:off x="1988996" y="1060154"/>
              <a:ext cx="803275" cy="1623695"/>
            </a:xfrm>
            <a:custGeom>
              <a:avLst/>
              <a:gdLst/>
              <a:ahLst/>
              <a:cxnLst/>
              <a:rect l="l" t="t" r="r" b="b"/>
              <a:pathLst>
                <a:path w="803275" h="1623695">
                  <a:moveTo>
                    <a:pt x="0" y="1530495"/>
                  </a:moveTo>
                  <a:lnTo>
                    <a:pt x="16497" y="1530495"/>
                  </a:lnTo>
                </a:path>
                <a:path w="803275" h="1623695">
                  <a:moveTo>
                    <a:pt x="0" y="1147856"/>
                  </a:moveTo>
                  <a:lnTo>
                    <a:pt x="16497" y="1147856"/>
                  </a:lnTo>
                </a:path>
                <a:path w="803275" h="1623695">
                  <a:moveTo>
                    <a:pt x="0" y="765217"/>
                  </a:moveTo>
                  <a:lnTo>
                    <a:pt x="16497" y="765217"/>
                  </a:lnTo>
                </a:path>
                <a:path w="803275" h="1623695">
                  <a:moveTo>
                    <a:pt x="0" y="382578"/>
                  </a:moveTo>
                  <a:lnTo>
                    <a:pt x="16497" y="382578"/>
                  </a:lnTo>
                </a:path>
                <a:path w="803275" h="1623695">
                  <a:moveTo>
                    <a:pt x="0" y="0"/>
                  </a:moveTo>
                  <a:lnTo>
                    <a:pt x="16497" y="0"/>
                  </a:lnTo>
                </a:path>
                <a:path w="803275" h="1623695">
                  <a:moveTo>
                    <a:pt x="259748" y="1623521"/>
                  </a:moveTo>
                  <a:lnTo>
                    <a:pt x="259748" y="1607023"/>
                  </a:lnTo>
                </a:path>
                <a:path w="803275" h="1623695">
                  <a:moveTo>
                    <a:pt x="531479" y="1623521"/>
                  </a:moveTo>
                  <a:lnTo>
                    <a:pt x="531479" y="1607023"/>
                  </a:lnTo>
                </a:path>
                <a:path w="803275" h="1623695">
                  <a:moveTo>
                    <a:pt x="803210" y="1623521"/>
                  </a:moveTo>
                  <a:lnTo>
                    <a:pt x="803210" y="1607023"/>
                  </a:lnTo>
                </a:path>
              </a:pathLst>
            </a:custGeom>
            <a:ln w="644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416650" y="4986177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145.0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6650" y="4227922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147.5</a:t>
            </a:r>
            <a:endParaRPr sz="1486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6650" y="3469784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150.0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16650" y="2711527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152.5</a:t>
            </a:r>
            <a:endParaRPr sz="1486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16650" y="1953270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155.0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59755" y="5265261"/>
            <a:ext cx="1600619" cy="488348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R="99412" algn="r">
              <a:lnSpc>
                <a:spcPts val="1694"/>
              </a:lnSpc>
              <a:spcBef>
                <a:spcPts val="208"/>
              </a:spcBef>
              <a:tabLst>
                <a:tab pos="537328" algn="l"/>
                <a:tab pos="1075914" algn="l"/>
              </a:tabLst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63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65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67</a:t>
            </a:r>
            <a:endParaRPr sz="1486">
              <a:latin typeface="Arial"/>
              <a:cs typeface="Arial"/>
            </a:endParaRPr>
          </a:p>
          <a:p>
            <a:pPr marR="10067" algn="r">
              <a:lnSpc>
                <a:spcPts val="1932"/>
              </a:lnSpc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42283" y="2747303"/>
            <a:ext cx="259174" cy="1740296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dirty="0">
                <a:latin typeface="Arial"/>
                <a:cs typeface="Arial"/>
              </a:rPr>
              <a:t>Weight</a:t>
            </a:r>
            <a:r>
              <a:rPr sz="1684" b="1" spc="-10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(Pounds)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70363" y="1288224"/>
            <a:ext cx="1929048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dirty="0">
                <a:latin typeface="Arial"/>
                <a:cs typeface="Arial"/>
              </a:rPr>
              <a:t>Smooth</a:t>
            </a:r>
            <a:r>
              <a:rPr sz="2378" b="1" spc="178" dirty="0">
                <a:latin typeface="Arial"/>
                <a:cs typeface="Arial"/>
              </a:rPr>
              <a:t> </a:t>
            </a:r>
            <a:r>
              <a:rPr sz="2378" b="1" spc="-40" dirty="0">
                <a:latin typeface="Arial"/>
                <a:cs typeface="Arial"/>
              </a:rPr>
              <a:t>Line</a:t>
            </a:r>
            <a:endParaRPr sz="2378" dirty="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9290" y="1949205"/>
            <a:ext cx="1994853" cy="336890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280249" y="4986177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145.0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80249" y="4227922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147.5</a:t>
            </a:r>
            <a:endParaRPr sz="1486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80249" y="3469784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150.0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80249" y="2711527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152.5</a:t>
            </a:r>
            <a:endParaRPr sz="1486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80249" y="1953270"/>
            <a:ext cx="528506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155.0</a:t>
            </a:r>
            <a:endParaRPr sz="1486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23355" y="5265261"/>
            <a:ext cx="1600619" cy="488348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R="99412" algn="r">
              <a:lnSpc>
                <a:spcPts val="1694"/>
              </a:lnSpc>
              <a:spcBef>
                <a:spcPts val="208"/>
              </a:spcBef>
              <a:tabLst>
                <a:tab pos="537328" algn="l"/>
                <a:tab pos="1075914" algn="l"/>
              </a:tabLst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63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65</a:t>
            </a:r>
            <a:r>
              <a:rPr sz="1486" dirty="0">
                <a:solidFill>
                  <a:srgbClr val="4D4D4D"/>
                </a:solidFill>
                <a:latin typeface="Arial"/>
                <a:cs typeface="Arial"/>
              </a:rPr>
              <a:t>	</a:t>
            </a: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67</a:t>
            </a:r>
            <a:endParaRPr sz="1486">
              <a:latin typeface="Arial"/>
              <a:cs typeface="Arial"/>
            </a:endParaRPr>
          </a:p>
          <a:p>
            <a:pPr marR="10067" algn="r">
              <a:lnSpc>
                <a:spcPts val="1932"/>
              </a:lnSpc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05882" y="2747303"/>
            <a:ext cx="259174" cy="1740296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dirty="0">
                <a:latin typeface="Arial"/>
                <a:cs typeface="Arial"/>
              </a:rPr>
              <a:t>Weight</a:t>
            </a:r>
            <a:r>
              <a:rPr sz="1684" b="1" spc="-10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(Pounds)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76671" y="1334004"/>
            <a:ext cx="860710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spc="-20" dirty="0">
                <a:latin typeface="Arial"/>
                <a:cs typeface="Arial"/>
              </a:rPr>
              <a:t>Both!</a:t>
            </a:r>
            <a:endParaRPr sz="2378" dirty="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sz="quarter" idx="5"/>
          </p:nvPr>
        </p:nvSpPr>
        <p:spPr>
          <a:xfrm>
            <a:off x="462026" y="3322490"/>
            <a:ext cx="61214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F2F2F2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r>
              <a:rPr lang="en-US" spc="-80"/>
              <a:t>Professor</a:t>
            </a:r>
            <a:r>
              <a:rPr lang="en-US" spc="100"/>
              <a:t> </a:t>
            </a:r>
            <a:r>
              <a:rPr lang="en-US" spc="-55"/>
              <a:t>Wehde</a:t>
            </a:r>
            <a:endParaRPr spc="-109" dirty="0"/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18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3053" y="-85309"/>
            <a:ext cx="7861886" cy="1511634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pc="-258" dirty="0"/>
              <a:t>Visualizing</a:t>
            </a:r>
            <a:r>
              <a:rPr spc="79" dirty="0"/>
              <a:t> </a:t>
            </a:r>
            <a:r>
              <a:rPr spc="-277" dirty="0"/>
              <a:t>Discrete</a:t>
            </a:r>
            <a:r>
              <a:rPr spc="89" dirty="0"/>
              <a:t> </a:t>
            </a:r>
            <a:r>
              <a:rPr spc="129" dirty="0">
                <a:latin typeface="Cambria"/>
                <a:cs typeface="Cambria"/>
              </a:rPr>
              <a:t>𝑥</a:t>
            </a:r>
            <a:r>
              <a:rPr spc="396" dirty="0">
                <a:latin typeface="Cambria"/>
                <a:cs typeface="Cambria"/>
              </a:rPr>
              <a:t> </a:t>
            </a:r>
            <a:r>
              <a:rPr spc="-277" dirty="0"/>
              <a:t>and</a:t>
            </a:r>
            <a:r>
              <a:rPr spc="89" dirty="0"/>
              <a:t> </a:t>
            </a:r>
            <a:r>
              <a:rPr spc="-258" dirty="0"/>
              <a:t>Continuous</a:t>
            </a:r>
            <a:r>
              <a:rPr spc="79" dirty="0"/>
              <a:t> </a:t>
            </a:r>
            <a:r>
              <a:rPr dirty="0">
                <a:latin typeface="Cambria"/>
                <a:cs typeface="Cambria"/>
              </a:rPr>
              <a:t>𝑦</a:t>
            </a:r>
            <a:r>
              <a:rPr spc="495" dirty="0">
                <a:latin typeface="Cambria"/>
                <a:cs typeface="Cambria"/>
              </a:rPr>
              <a:t> </a:t>
            </a:r>
            <a:r>
              <a:rPr spc="-277" dirty="0"/>
              <a:t>Variables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6734" y="1949204"/>
            <a:ext cx="3693253" cy="3369858"/>
            <a:chOff x="410031" y="983626"/>
            <a:chExt cx="1863725" cy="1700530"/>
          </a:xfrm>
        </p:grpSpPr>
        <p:sp>
          <p:nvSpPr>
            <p:cNvPr id="4" name="object 4"/>
            <p:cNvSpPr/>
            <p:nvPr/>
          </p:nvSpPr>
          <p:spPr>
            <a:xfrm>
              <a:off x="426529" y="983626"/>
              <a:ext cx="1847214" cy="1684020"/>
            </a:xfrm>
            <a:custGeom>
              <a:avLst/>
              <a:gdLst/>
              <a:ahLst/>
              <a:cxnLst/>
              <a:rect l="l" t="t" r="r" b="b"/>
              <a:pathLst>
                <a:path w="1847214" h="1684020">
                  <a:moveTo>
                    <a:pt x="1846601" y="0"/>
                  </a:moveTo>
                  <a:lnTo>
                    <a:pt x="0" y="0"/>
                  </a:lnTo>
                  <a:lnTo>
                    <a:pt x="0" y="1683551"/>
                  </a:lnTo>
                  <a:lnTo>
                    <a:pt x="1846601" y="1683551"/>
                  </a:lnTo>
                  <a:lnTo>
                    <a:pt x="1846601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" name="object 5"/>
            <p:cNvSpPr/>
            <p:nvPr/>
          </p:nvSpPr>
          <p:spPr>
            <a:xfrm>
              <a:off x="426529" y="2310248"/>
              <a:ext cx="1847214" cy="0"/>
            </a:xfrm>
            <a:custGeom>
              <a:avLst/>
              <a:gdLst/>
              <a:ahLst/>
              <a:cxnLst/>
              <a:rect l="l" t="t" r="r" b="b"/>
              <a:pathLst>
                <a:path w="1847214">
                  <a:moveTo>
                    <a:pt x="0" y="0"/>
                  </a:moveTo>
                  <a:lnTo>
                    <a:pt x="1846601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6" name="object 6"/>
            <p:cNvSpPr/>
            <p:nvPr/>
          </p:nvSpPr>
          <p:spPr>
            <a:xfrm>
              <a:off x="426529" y="1726084"/>
              <a:ext cx="1847214" cy="0"/>
            </a:xfrm>
            <a:custGeom>
              <a:avLst/>
              <a:gdLst/>
              <a:ahLst/>
              <a:cxnLst/>
              <a:rect l="l" t="t" r="r" b="b"/>
              <a:pathLst>
                <a:path w="1847214">
                  <a:moveTo>
                    <a:pt x="0" y="0"/>
                  </a:moveTo>
                  <a:lnTo>
                    <a:pt x="188820" y="0"/>
                  </a:lnTo>
                </a:path>
                <a:path w="1847214">
                  <a:moveTo>
                    <a:pt x="818383" y="0"/>
                  </a:moveTo>
                  <a:lnTo>
                    <a:pt x="1846601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7" name="object 7"/>
            <p:cNvSpPr/>
            <p:nvPr/>
          </p:nvSpPr>
          <p:spPr>
            <a:xfrm>
              <a:off x="426529" y="1141920"/>
              <a:ext cx="1847214" cy="0"/>
            </a:xfrm>
            <a:custGeom>
              <a:avLst/>
              <a:gdLst/>
              <a:ahLst/>
              <a:cxnLst/>
              <a:rect l="l" t="t" r="r" b="b"/>
              <a:pathLst>
                <a:path w="1847214">
                  <a:moveTo>
                    <a:pt x="0" y="0"/>
                  </a:moveTo>
                  <a:lnTo>
                    <a:pt x="1846601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8" name="object 8"/>
            <p:cNvSpPr/>
            <p:nvPr/>
          </p:nvSpPr>
          <p:spPr>
            <a:xfrm>
              <a:off x="426529" y="2602330"/>
              <a:ext cx="1847214" cy="0"/>
            </a:xfrm>
            <a:custGeom>
              <a:avLst/>
              <a:gdLst/>
              <a:ahLst/>
              <a:cxnLst/>
              <a:rect l="l" t="t" r="r" b="b"/>
              <a:pathLst>
                <a:path w="1847214">
                  <a:moveTo>
                    <a:pt x="0" y="0"/>
                  </a:moveTo>
                  <a:lnTo>
                    <a:pt x="1846601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9" name="object 9"/>
            <p:cNvSpPr/>
            <p:nvPr/>
          </p:nvSpPr>
          <p:spPr>
            <a:xfrm>
              <a:off x="426529" y="2018166"/>
              <a:ext cx="1847214" cy="0"/>
            </a:xfrm>
            <a:custGeom>
              <a:avLst/>
              <a:gdLst/>
              <a:ahLst/>
              <a:cxnLst/>
              <a:rect l="l" t="t" r="r" b="b"/>
              <a:pathLst>
                <a:path w="1847214">
                  <a:moveTo>
                    <a:pt x="0" y="0"/>
                  </a:moveTo>
                  <a:lnTo>
                    <a:pt x="1028218" y="0"/>
                  </a:lnTo>
                </a:path>
                <a:path w="1847214">
                  <a:moveTo>
                    <a:pt x="1657720" y="0"/>
                  </a:moveTo>
                  <a:lnTo>
                    <a:pt x="1846601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0" name="object 10"/>
            <p:cNvSpPr/>
            <p:nvPr/>
          </p:nvSpPr>
          <p:spPr>
            <a:xfrm>
              <a:off x="426529" y="1434002"/>
              <a:ext cx="1847214" cy="0"/>
            </a:xfrm>
            <a:custGeom>
              <a:avLst/>
              <a:gdLst/>
              <a:ahLst/>
              <a:cxnLst/>
              <a:rect l="l" t="t" r="r" b="b"/>
              <a:pathLst>
                <a:path w="1847214">
                  <a:moveTo>
                    <a:pt x="0" y="0"/>
                  </a:moveTo>
                  <a:lnTo>
                    <a:pt x="1846601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1" name="object 11"/>
            <p:cNvSpPr/>
            <p:nvPr/>
          </p:nvSpPr>
          <p:spPr>
            <a:xfrm>
              <a:off x="930131" y="983626"/>
              <a:ext cx="839469" cy="1684020"/>
            </a:xfrm>
            <a:custGeom>
              <a:avLst/>
              <a:gdLst/>
              <a:ahLst/>
              <a:cxnLst/>
              <a:rect l="l" t="t" r="r" b="b"/>
              <a:pathLst>
                <a:path w="839469" h="1684020">
                  <a:moveTo>
                    <a:pt x="0" y="865107"/>
                  </a:moveTo>
                  <a:lnTo>
                    <a:pt x="0" y="1683551"/>
                  </a:lnTo>
                </a:path>
                <a:path w="839469" h="1684020">
                  <a:moveTo>
                    <a:pt x="0" y="0"/>
                  </a:moveTo>
                  <a:lnTo>
                    <a:pt x="0" y="619748"/>
                  </a:lnTo>
                </a:path>
                <a:path w="839469" h="1684020">
                  <a:moveTo>
                    <a:pt x="839397" y="1157189"/>
                  </a:moveTo>
                  <a:lnTo>
                    <a:pt x="839397" y="1683551"/>
                  </a:lnTo>
                </a:path>
                <a:path w="839469" h="1684020">
                  <a:moveTo>
                    <a:pt x="839397" y="0"/>
                  </a:moveTo>
                  <a:lnTo>
                    <a:pt x="839397" y="90599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2" name="object 12"/>
            <p:cNvSpPr/>
            <p:nvPr/>
          </p:nvSpPr>
          <p:spPr>
            <a:xfrm>
              <a:off x="918390" y="2222521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3" name="object 13"/>
            <p:cNvSpPr/>
            <p:nvPr/>
          </p:nvSpPr>
          <p:spPr>
            <a:xfrm>
              <a:off x="918390" y="2222521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74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74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4" name="object 14"/>
            <p:cNvSpPr/>
            <p:nvPr/>
          </p:nvSpPr>
          <p:spPr>
            <a:xfrm>
              <a:off x="918390" y="224004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5" name="object 15"/>
            <p:cNvSpPr/>
            <p:nvPr/>
          </p:nvSpPr>
          <p:spPr>
            <a:xfrm>
              <a:off x="918390" y="224004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74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74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6" name="object 16"/>
            <p:cNvSpPr/>
            <p:nvPr/>
          </p:nvSpPr>
          <p:spPr>
            <a:xfrm>
              <a:off x="918390" y="104835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7" name="object 17"/>
            <p:cNvSpPr/>
            <p:nvPr/>
          </p:nvSpPr>
          <p:spPr>
            <a:xfrm>
              <a:off x="918390" y="104835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74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74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8" name="object 18"/>
            <p:cNvSpPr/>
            <p:nvPr/>
          </p:nvSpPr>
          <p:spPr>
            <a:xfrm>
              <a:off x="918390" y="2228362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9" name="object 19"/>
            <p:cNvSpPr/>
            <p:nvPr/>
          </p:nvSpPr>
          <p:spPr>
            <a:xfrm>
              <a:off x="918390" y="2228362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74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74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0" name="object 20"/>
            <p:cNvSpPr/>
            <p:nvPr/>
          </p:nvSpPr>
          <p:spPr>
            <a:xfrm>
              <a:off x="918390" y="1176902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74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1" name="object 21"/>
            <p:cNvSpPr/>
            <p:nvPr/>
          </p:nvSpPr>
          <p:spPr>
            <a:xfrm>
              <a:off x="918390" y="1176902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74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74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74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74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74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2" name="object 22"/>
            <p:cNvSpPr/>
            <p:nvPr/>
          </p:nvSpPr>
          <p:spPr>
            <a:xfrm>
              <a:off x="918390" y="224004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3" name="object 23"/>
            <p:cNvSpPr/>
            <p:nvPr/>
          </p:nvSpPr>
          <p:spPr>
            <a:xfrm>
              <a:off x="918390" y="2240043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74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74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4" name="object 24"/>
            <p:cNvSpPr/>
            <p:nvPr/>
          </p:nvSpPr>
          <p:spPr>
            <a:xfrm>
              <a:off x="930131" y="1258729"/>
              <a:ext cx="0" cy="923290"/>
            </a:xfrm>
            <a:custGeom>
              <a:avLst/>
              <a:gdLst/>
              <a:ahLst/>
              <a:cxnLst/>
              <a:rect l="l" t="t" r="r" b="b"/>
              <a:pathLst>
                <a:path h="923289">
                  <a:moveTo>
                    <a:pt x="0" y="344646"/>
                  </a:moveTo>
                  <a:lnTo>
                    <a:pt x="0" y="0"/>
                  </a:lnTo>
                </a:path>
                <a:path h="923289">
                  <a:moveTo>
                    <a:pt x="0" y="590004"/>
                  </a:moveTo>
                  <a:lnTo>
                    <a:pt x="0" y="922969"/>
                  </a:lnTo>
                </a:path>
              </a:pathLst>
            </a:custGeom>
            <a:ln w="2570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5" name="object 25"/>
            <p:cNvSpPr/>
            <p:nvPr/>
          </p:nvSpPr>
          <p:spPr>
            <a:xfrm>
              <a:off x="615340" y="1603387"/>
              <a:ext cx="629920" cy="245745"/>
            </a:xfrm>
            <a:custGeom>
              <a:avLst/>
              <a:gdLst/>
              <a:ahLst/>
              <a:cxnLst/>
              <a:rect l="l" t="t" r="r" b="b"/>
              <a:pathLst>
                <a:path w="629919" h="245744">
                  <a:moveTo>
                    <a:pt x="629564" y="154254"/>
                  </a:moveTo>
                  <a:lnTo>
                    <a:pt x="0" y="154254"/>
                  </a:lnTo>
                  <a:lnTo>
                    <a:pt x="0" y="245351"/>
                  </a:lnTo>
                  <a:lnTo>
                    <a:pt x="629564" y="245351"/>
                  </a:lnTo>
                  <a:lnTo>
                    <a:pt x="629564" y="154254"/>
                  </a:lnTo>
                  <a:close/>
                </a:path>
                <a:path w="629919" h="245744">
                  <a:moveTo>
                    <a:pt x="629564" y="0"/>
                  </a:moveTo>
                  <a:lnTo>
                    <a:pt x="0" y="0"/>
                  </a:lnTo>
                  <a:lnTo>
                    <a:pt x="0" y="102831"/>
                  </a:lnTo>
                  <a:lnTo>
                    <a:pt x="629564" y="102831"/>
                  </a:lnTo>
                  <a:lnTo>
                    <a:pt x="629564" y="0"/>
                  </a:lnTo>
                  <a:close/>
                </a:path>
              </a:pathLst>
            </a:custGeom>
            <a:solidFill>
              <a:srgbClr val="F8766D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6" name="object 26"/>
            <p:cNvSpPr/>
            <p:nvPr/>
          </p:nvSpPr>
          <p:spPr>
            <a:xfrm>
              <a:off x="615349" y="1603375"/>
              <a:ext cx="629920" cy="245745"/>
            </a:xfrm>
            <a:custGeom>
              <a:avLst/>
              <a:gdLst/>
              <a:ahLst/>
              <a:cxnLst/>
              <a:rect l="l" t="t" r="r" b="b"/>
              <a:pathLst>
                <a:path w="629919" h="245744">
                  <a:moveTo>
                    <a:pt x="0" y="0"/>
                  </a:moveTo>
                  <a:lnTo>
                    <a:pt x="0" y="245358"/>
                  </a:lnTo>
                  <a:lnTo>
                    <a:pt x="629563" y="245358"/>
                  </a:lnTo>
                  <a:lnTo>
                    <a:pt x="629563" y="0"/>
                  </a:lnTo>
                  <a:lnTo>
                    <a:pt x="0" y="0"/>
                  </a:lnTo>
                  <a:close/>
                </a:path>
              </a:pathLst>
            </a:custGeom>
            <a:ln w="2570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349" y="1706215"/>
              <a:ext cx="629920" cy="51435"/>
            </a:xfrm>
            <a:custGeom>
              <a:avLst/>
              <a:gdLst/>
              <a:ahLst/>
              <a:cxnLst/>
              <a:rect l="l" t="t" r="r" b="b"/>
              <a:pathLst>
                <a:path w="629919" h="51435">
                  <a:moveTo>
                    <a:pt x="0" y="51419"/>
                  </a:moveTo>
                  <a:lnTo>
                    <a:pt x="629563" y="51419"/>
                  </a:lnTo>
                  <a:lnTo>
                    <a:pt x="629563" y="0"/>
                  </a:lnTo>
                  <a:lnTo>
                    <a:pt x="0" y="0"/>
                  </a:lnTo>
                  <a:lnTo>
                    <a:pt x="0" y="5141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8" name="object 28"/>
            <p:cNvSpPr/>
            <p:nvPr/>
          </p:nvSpPr>
          <p:spPr>
            <a:xfrm>
              <a:off x="1757727" y="2567168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9" name="object 29"/>
            <p:cNvSpPr/>
            <p:nvPr/>
          </p:nvSpPr>
          <p:spPr>
            <a:xfrm>
              <a:off x="1757727" y="2567168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80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80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0" name="object 30"/>
            <p:cNvSpPr/>
            <p:nvPr/>
          </p:nvSpPr>
          <p:spPr>
            <a:xfrm>
              <a:off x="1757727" y="1369637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1" name="object 31"/>
            <p:cNvSpPr/>
            <p:nvPr/>
          </p:nvSpPr>
          <p:spPr>
            <a:xfrm>
              <a:off x="1757727" y="1369637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80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80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2" name="object 32"/>
            <p:cNvSpPr/>
            <p:nvPr/>
          </p:nvSpPr>
          <p:spPr>
            <a:xfrm>
              <a:off x="1757727" y="2578848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3" name="object 33"/>
            <p:cNvSpPr/>
            <p:nvPr/>
          </p:nvSpPr>
          <p:spPr>
            <a:xfrm>
              <a:off x="1757727" y="2578848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80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80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4" name="object 34"/>
            <p:cNvSpPr/>
            <p:nvPr/>
          </p:nvSpPr>
          <p:spPr>
            <a:xfrm>
              <a:off x="1757727" y="252628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80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5" name="object 35"/>
            <p:cNvSpPr/>
            <p:nvPr/>
          </p:nvSpPr>
          <p:spPr>
            <a:xfrm>
              <a:off x="1757727" y="2526284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80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80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80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80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80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6" name="object 36"/>
            <p:cNvSpPr/>
            <p:nvPr/>
          </p:nvSpPr>
          <p:spPr>
            <a:xfrm>
              <a:off x="1757727" y="1451463"/>
              <a:ext cx="24130" cy="23495"/>
            </a:xfrm>
            <a:custGeom>
              <a:avLst/>
              <a:gdLst/>
              <a:ahLst/>
              <a:cxnLst/>
              <a:rect l="l" t="t" r="r" b="b"/>
              <a:pathLst>
                <a:path w="24130" h="23494">
                  <a:moveTo>
                    <a:pt x="18243" y="0"/>
                  </a:moveTo>
                  <a:lnTo>
                    <a:pt x="5298" y="0"/>
                  </a:lnTo>
                  <a:lnTo>
                    <a:pt x="0" y="5238"/>
                  </a:lnTo>
                  <a:lnTo>
                    <a:pt x="0" y="11741"/>
                  </a:lnTo>
                  <a:lnTo>
                    <a:pt x="0" y="18243"/>
                  </a:lnTo>
                  <a:lnTo>
                    <a:pt x="5298" y="23482"/>
                  </a:lnTo>
                  <a:lnTo>
                    <a:pt x="18243" y="23482"/>
                  </a:lnTo>
                  <a:lnTo>
                    <a:pt x="23542" y="18243"/>
                  </a:lnTo>
                  <a:lnTo>
                    <a:pt x="23542" y="523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7" name="object 37"/>
            <p:cNvSpPr/>
            <p:nvPr/>
          </p:nvSpPr>
          <p:spPr>
            <a:xfrm>
              <a:off x="1757727" y="1451463"/>
              <a:ext cx="24130" cy="23495"/>
            </a:xfrm>
            <a:custGeom>
              <a:avLst/>
              <a:gdLst/>
              <a:ahLst/>
              <a:cxnLst/>
              <a:rect l="l" t="t" r="r" b="b"/>
              <a:pathLst>
                <a:path w="24130" h="23494">
                  <a:moveTo>
                    <a:pt x="0" y="11741"/>
                  </a:moveTo>
                  <a:lnTo>
                    <a:pt x="0" y="5238"/>
                  </a:lnTo>
                  <a:lnTo>
                    <a:pt x="5298" y="0"/>
                  </a:lnTo>
                  <a:lnTo>
                    <a:pt x="11801" y="0"/>
                  </a:lnTo>
                  <a:lnTo>
                    <a:pt x="18243" y="0"/>
                  </a:lnTo>
                  <a:lnTo>
                    <a:pt x="23542" y="5238"/>
                  </a:lnTo>
                  <a:lnTo>
                    <a:pt x="23542" y="11741"/>
                  </a:lnTo>
                  <a:lnTo>
                    <a:pt x="23542" y="18243"/>
                  </a:lnTo>
                  <a:lnTo>
                    <a:pt x="18243" y="23482"/>
                  </a:lnTo>
                  <a:lnTo>
                    <a:pt x="11801" y="23482"/>
                  </a:lnTo>
                  <a:lnTo>
                    <a:pt x="5298" y="23482"/>
                  </a:lnTo>
                  <a:lnTo>
                    <a:pt x="0" y="18243"/>
                  </a:lnTo>
                  <a:lnTo>
                    <a:pt x="0" y="1174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8" name="object 38"/>
            <p:cNvSpPr/>
            <p:nvPr/>
          </p:nvSpPr>
          <p:spPr>
            <a:xfrm>
              <a:off x="1757727" y="149234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18243" y="0"/>
                  </a:moveTo>
                  <a:lnTo>
                    <a:pt x="5298" y="0"/>
                  </a:lnTo>
                  <a:lnTo>
                    <a:pt x="0" y="5298"/>
                  </a:lnTo>
                  <a:lnTo>
                    <a:pt x="0" y="11741"/>
                  </a:lnTo>
                  <a:lnTo>
                    <a:pt x="0" y="18243"/>
                  </a:lnTo>
                  <a:lnTo>
                    <a:pt x="5298" y="23542"/>
                  </a:lnTo>
                  <a:lnTo>
                    <a:pt x="18243" y="23542"/>
                  </a:lnTo>
                  <a:lnTo>
                    <a:pt x="23542" y="18243"/>
                  </a:lnTo>
                  <a:lnTo>
                    <a:pt x="23542" y="5298"/>
                  </a:lnTo>
                  <a:lnTo>
                    <a:pt x="18243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9" name="object 39"/>
            <p:cNvSpPr/>
            <p:nvPr/>
          </p:nvSpPr>
          <p:spPr>
            <a:xfrm>
              <a:off x="1757727" y="149234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30" h="24130">
                  <a:moveTo>
                    <a:pt x="0" y="11741"/>
                  </a:moveTo>
                  <a:lnTo>
                    <a:pt x="0" y="5298"/>
                  </a:lnTo>
                  <a:lnTo>
                    <a:pt x="5298" y="0"/>
                  </a:lnTo>
                  <a:lnTo>
                    <a:pt x="11801" y="0"/>
                  </a:lnTo>
                  <a:lnTo>
                    <a:pt x="18243" y="0"/>
                  </a:lnTo>
                  <a:lnTo>
                    <a:pt x="23542" y="5298"/>
                  </a:lnTo>
                  <a:lnTo>
                    <a:pt x="23542" y="11741"/>
                  </a:lnTo>
                  <a:lnTo>
                    <a:pt x="23542" y="18243"/>
                  </a:lnTo>
                  <a:lnTo>
                    <a:pt x="18243" y="23542"/>
                  </a:lnTo>
                  <a:lnTo>
                    <a:pt x="11801" y="23542"/>
                  </a:lnTo>
                  <a:lnTo>
                    <a:pt x="5298" y="23542"/>
                  </a:lnTo>
                  <a:lnTo>
                    <a:pt x="0" y="18243"/>
                  </a:lnTo>
                  <a:lnTo>
                    <a:pt x="0" y="11741"/>
                  </a:lnTo>
                </a:path>
              </a:pathLst>
            </a:custGeom>
            <a:ln w="4274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0" name="object 40"/>
            <p:cNvSpPr/>
            <p:nvPr/>
          </p:nvSpPr>
          <p:spPr>
            <a:xfrm>
              <a:off x="1769528" y="1521609"/>
              <a:ext cx="0" cy="987425"/>
            </a:xfrm>
            <a:custGeom>
              <a:avLst/>
              <a:gdLst/>
              <a:ahLst/>
              <a:cxnLst/>
              <a:rect l="l" t="t" r="r" b="b"/>
              <a:pathLst>
                <a:path h="987425">
                  <a:moveTo>
                    <a:pt x="0" y="368007"/>
                  </a:moveTo>
                  <a:lnTo>
                    <a:pt x="0" y="0"/>
                  </a:lnTo>
                </a:path>
                <a:path h="987425">
                  <a:moveTo>
                    <a:pt x="0" y="619206"/>
                  </a:moveTo>
                  <a:lnTo>
                    <a:pt x="0" y="987274"/>
                  </a:lnTo>
                </a:path>
              </a:pathLst>
            </a:custGeom>
            <a:ln w="2570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1" name="object 41"/>
            <p:cNvSpPr/>
            <p:nvPr/>
          </p:nvSpPr>
          <p:spPr>
            <a:xfrm>
              <a:off x="1454746" y="1889620"/>
              <a:ext cx="629920" cy="251460"/>
            </a:xfrm>
            <a:custGeom>
              <a:avLst/>
              <a:gdLst/>
              <a:ahLst/>
              <a:cxnLst/>
              <a:rect l="l" t="t" r="r" b="b"/>
              <a:pathLst>
                <a:path w="629919" h="251460">
                  <a:moveTo>
                    <a:pt x="629500" y="160108"/>
                  </a:moveTo>
                  <a:lnTo>
                    <a:pt x="0" y="160108"/>
                  </a:lnTo>
                  <a:lnTo>
                    <a:pt x="0" y="251206"/>
                  </a:lnTo>
                  <a:lnTo>
                    <a:pt x="629500" y="251206"/>
                  </a:lnTo>
                  <a:lnTo>
                    <a:pt x="629500" y="160108"/>
                  </a:lnTo>
                  <a:close/>
                </a:path>
                <a:path w="629919" h="251460">
                  <a:moveTo>
                    <a:pt x="629500" y="0"/>
                  </a:moveTo>
                  <a:lnTo>
                    <a:pt x="0" y="0"/>
                  </a:lnTo>
                  <a:lnTo>
                    <a:pt x="0" y="108686"/>
                  </a:lnTo>
                  <a:lnTo>
                    <a:pt x="629500" y="108686"/>
                  </a:lnTo>
                  <a:lnTo>
                    <a:pt x="629500" y="0"/>
                  </a:lnTo>
                  <a:close/>
                </a:path>
              </a:pathLst>
            </a:custGeom>
            <a:solidFill>
              <a:srgbClr val="00BFC4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2" name="object 42"/>
            <p:cNvSpPr/>
            <p:nvPr/>
          </p:nvSpPr>
          <p:spPr>
            <a:xfrm>
              <a:off x="1454747" y="1889617"/>
              <a:ext cx="629920" cy="251460"/>
            </a:xfrm>
            <a:custGeom>
              <a:avLst/>
              <a:gdLst/>
              <a:ahLst/>
              <a:cxnLst/>
              <a:rect l="l" t="t" r="r" b="b"/>
              <a:pathLst>
                <a:path w="629919" h="251460">
                  <a:moveTo>
                    <a:pt x="0" y="0"/>
                  </a:moveTo>
                  <a:lnTo>
                    <a:pt x="0" y="251199"/>
                  </a:lnTo>
                  <a:lnTo>
                    <a:pt x="629502" y="251199"/>
                  </a:lnTo>
                  <a:lnTo>
                    <a:pt x="629502" y="0"/>
                  </a:lnTo>
                  <a:lnTo>
                    <a:pt x="0" y="0"/>
                  </a:lnTo>
                  <a:close/>
                </a:path>
              </a:pathLst>
            </a:custGeom>
            <a:ln w="2570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3" name="object 43"/>
            <p:cNvSpPr/>
            <p:nvPr/>
          </p:nvSpPr>
          <p:spPr>
            <a:xfrm>
              <a:off x="1454747" y="1998297"/>
              <a:ext cx="629920" cy="51435"/>
            </a:xfrm>
            <a:custGeom>
              <a:avLst/>
              <a:gdLst/>
              <a:ahLst/>
              <a:cxnLst/>
              <a:rect l="l" t="t" r="r" b="b"/>
              <a:pathLst>
                <a:path w="629919" h="51435">
                  <a:moveTo>
                    <a:pt x="0" y="51419"/>
                  </a:moveTo>
                  <a:lnTo>
                    <a:pt x="629502" y="51419"/>
                  </a:lnTo>
                  <a:lnTo>
                    <a:pt x="629502" y="0"/>
                  </a:lnTo>
                  <a:lnTo>
                    <a:pt x="0" y="0"/>
                  </a:lnTo>
                  <a:lnTo>
                    <a:pt x="0" y="5141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4" name="object 44"/>
            <p:cNvSpPr/>
            <p:nvPr/>
          </p:nvSpPr>
          <p:spPr>
            <a:xfrm>
              <a:off x="410031" y="1434002"/>
              <a:ext cx="1359535" cy="1249680"/>
            </a:xfrm>
            <a:custGeom>
              <a:avLst/>
              <a:gdLst/>
              <a:ahLst/>
              <a:cxnLst/>
              <a:rect l="l" t="t" r="r" b="b"/>
              <a:pathLst>
                <a:path w="1359535" h="1249680">
                  <a:moveTo>
                    <a:pt x="0" y="1168328"/>
                  </a:moveTo>
                  <a:lnTo>
                    <a:pt x="16497" y="1168328"/>
                  </a:lnTo>
                </a:path>
                <a:path w="1359535" h="1249680">
                  <a:moveTo>
                    <a:pt x="0" y="584164"/>
                  </a:moveTo>
                  <a:lnTo>
                    <a:pt x="16497" y="584164"/>
                  </a:lnTo>
                </a:path>
                <a:path w="1359535" h="1249680">
                  <a:moveTo>
                    <a:pt x="0" y="0"/>
                  </a:moveTo>
                  <a:lnTo>
                    <a:pt x="16497" y="0"/>
                  </a:lnTo>
                </a:path>
                <a:path w="1359535" h="1249680">
                  <a:moveTo>
                    <a:pt x="520100" y="1249673"/>
                  </a:moveTo>
                  <a:lnTo>
                    <a:pt x="520100" y="1233175"/>
                  </a:lnTo>
                </a:path>
                <a:path w="1359535" h="1249680">
                  <a:moveTo>
                    <a:pt x="1359497" y="1249673"/>
                  </a:moveTo>
                  <a:lnTo>
                    <a:pt x="1359497" y="1233175"/>
                  </a:lnTo>
                </a:path>
              </a:pathLst>
            </a:custGeom>
            <a:ln w="644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53053" y="5009325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50</a:t>
            </a:r>
            <a:endParaRPr sz="1486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53053" y="3851716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60</a:t>
            </a:r>
            <a:endParaRPr sz="1486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53053" y="2694107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70</a:t>
            </a:r>
            <a:endParaRPr sz="1486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636566" y="5265259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Men</a:t>
            </a:r>
            <a:endParaRPr sz="1486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59644" y="5265259"/>
            <a:ext cx="703417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Women</a:t>
            </a:r>
            <a:endParaRPr sz="1486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8686" y="2817625"/>
            <a:ext cx="259174" cy="1600619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76230" y="1270972"/>
            <a:ext cx="1299874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dirty="0">
                <a:latin typeface="Arial"/>
                <a:cs typeface="Arial"/>
              </a:rPr>
              <a:t>Box</a:t>
            </a:r>
            <a:r>
              <a:rPr sz="2378" b="1" spc="30" dirty="0">
                <a:latin typeface="Arial"/>
                <a:cs typeface="Arial"/>
              </a:rPr>
              <a:t> </a:t>
            </a:r>
            <a:r>
              <a:rPr sz="2378" b="1" spc="-40" dirty="0">
                <a:latin typeface="Arial"/>
                <a:cs typeface="Arial"/>
              </a:rPr>
              <a:t>Plot</a:t>
            </a:r>
            <a:endParaRPr sz="2378" dirty="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112132" y="1949204"/>
            <a:ext cx="3693253" cy="3369858"/>
            <a:chOff x="2577616" y="983626"/>
            <a:chExt cx="1863725" cy="1700530"/>
          </a:xfrm>
        </p:grpSpPr>
        <p:sp>
          <p:nvSpPr>
            <p:cNvPr id="53" name="object 53"/>
            <p:cNvSpPr/>
            <p:nvPr/>
          </p:nvSpPr>
          <p:spPr>
            <a:xfrm>
              <a:off x="2594114" y="983626"/>
              <a:ext cx="1847214" cy="1684020"/>
            </a:xfrm>
            <a:custGeom>
              <a:avLst/>
              <a:gdLst/>
              <a:ahLst/>
              <a:cxnLst/>
              <a:rect l="l" t="t" r="r" b="b"/>
              <a:pathLst>
                <a:path w="1847214" h="1684020">
                  <a:moveTo>
                    <a:pt x="1846601" y="0"/>
                  </a:moveTo>
                  <a:lnTo>
                    <a:pt x="0" y="0"/>
                  </a:lnTo>
                  <a:lnTo>
                    <a:pt x="0" y="1683551"/>
                  </a:lnTo>
                  <a:lnTo>
                    <a:pt x="1846601" y="1683551"/>
                  </a:lnTo>
                  <a:lnTo>
                    <a:pt x="1846601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4" name="object 54"/>
            <p:cNvSpPr/>
            <p:nvPr/>
          </p:nvSpPr>
          <p:spPr>
            <a:xfrm>
              <a:off x="2594114" y="1141920"/>
              <a:ext cx="1847214" cy="1168400"/>
            </a:xfrm>
            <a:custGeom>
              <a:avLst/>
              <a:gdLst/>
              <a:ahLst/>
              <a:cxnLst/>
              <a:rect l="l" t="t" r="r" b="b"/>
              <a:pathLst>
                <a:path w="1847214" h="1168400">
                  <a:moveTo>
                    <a:pt x="0" y="1168328"/>
                  </a:moveTo>
                  <a:lnTo>
                    <a:pt x="1846601" y="1168328"/>
                  </a:lnTo>
                </a:path>
                <a:path w="1847214" h="1168400">
                  <a:moveTo>
                    <a:pt x="0" y="584164"/>
                  </a:moveTo>
                  <a:lnTo>
                    <a:pt x="1846601" y="584164"/>
                  </a:lnTo>
                </a:path>
                <a:path w="1847214" h="1168400">
                  <a:moveTo>
                    <a:pt x="0" y="0"/>
                  </a:moveTo>
                  <a:lnTo>
                    <a:pt x="1846601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5" name="object 55"/>
            <p:cNvSpPr/>
            <p:nvPr/>
          </p:nvSpPr>
          <p:spPr>
            <a:xfrm>
              <a:off x="2594114" y="983626"/>
              <a:ext cx="1847214" cy="1684020"/>
            </a:xfrm>
            <a:custGeom>
              <a:avLst/>
              <a:gdLst/>
              <a:ahLst/>
              <a:cxnLst/>
              <a:rect l="l" t="t" r="r" b="b"/>
              <a:pathLst>
                <a:path w="1847214" h="1684020">
                  <a:moveTo>
                    <a:pt x="0" y="1618704"/>
                  </a:moveTo>
                  <a:lnTo>
                    <a:pt x="1846601" y="1618704"/>
                  </a:lnTo>
                </a:path>
                <a:path w="1847214" h="1684020">
                  <a:moveTo>
                    <a:pt x="0" y="1034540"/>
                  </a:moveTo>
                  <a:lnTo>
                    <a:pt x="1846601" y="1034540"/>
                  </a:lnTo>
                </a:path>
                <a:path w="1847214" h="1684020">
                  <a:moveTo>
                    <a:pt x="0" y="450376"/>
                  </a:moveTo>
                  <a:lnTo>
                    <a:pt x="1846601" y="450376"/>
                  </a:lnTo>
                </a:path>
                <a:path w="1847214" h="1684020">
                  <a:moveTo>
                    <a:pt x="503602" y="1683551"/>
                  </a:moveTo>
                  <a:lnTo>
                    <a:pt x="503602" y="0"/>
                  </a:lnTo>
                </a:path>
                <a:path w="1847214" h="1684020">
                  <a:moveTo>
                    <a:pt x="1342999" y="1683551"/>
                  </a:moveTo>
                  <a:lnTo>
                    <a:pt x="1342999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6" name="object 56"/>
            <p:cNvSpPr/>
            <p:nvPr/>
          </p:nvSpPr>
          <p:spPr>
            <a:xfrm>
              <a:off x="2722543" y="1060154"/>
              <a:ext cx="750570" cy="1191895"/>
            </a:xfrm>
            <a:custGeom>
              <a:avLst/>
              <a:gdLst/>
              <a:ahLst/>
              <a:cxnLst/>
              <a:rect l="l" t="t" r="r" b="b"/>
              <a:pathLst>
                <a:path w="750570" h="1191895">
                  <a:moveTo>
                    <a:pt x="376858" y="0"/>
                  </a:moveTo>
                  <a:lnTo>
                    <a:pt x="373486" y="0"/>
                  </a:lnTo>
                  <a:lnTo>
                    <a:pt x="374209" y="58283"/>
                  </a:lnTo>
                  <a:lnTo>
                    <a:pt x="373968" y="86281"/>
                  </a:lnTo>
                  <a:lnTo>
                    <a:pt x="372523" y="130597"/>
                  </a:lnTo>
                  <a:lnTo>
                    <a:pt x="368007" y="177200"/>
                  </a:lnTo>
                  <a:lnTo>
                    <a:pt x="353497" y="226211"/>
                  </a:lnTo>
                  <a:lnTo>
                    <a:pt x="337661" y="261194"/>
                  </a:lnTo>
                  <a:lnTo>
                    <a:pt x="314420" y="305509"/>
                  </a:lnTo>
                  <a:lnTo>
                    <a:pt x="278835" y="359096"/>
                  </a:lnTo>
                  <a:lnTo>
                    <a:pt x="260892" y="387094"/>
                  </a:lnTo>
                  <a:lnTo>
                    <a:pt x="236748" y="419728"/>
                  </a:lnTo>
                  <a:lnTo>
                    <a:pt x="202789" y="450074"/>
                  </a:lnTo>
                  <a:lnTo>
                    <a:pt x="144325" y="489693"/>
                  </a:lnTo>
                  <a:lnTo>
                    <a:pt x="120060" y="506010"/>
                  </a:lnTo>
                  <a:lnTo>
                    <a:pt x="83211" y="534008"/>
                  </a:lnTo>
                  <a:lnTo>
                    <a:pt x="57019" y="562006"/>
                  </a:lnTo>
                  <a:lnTo>
                    <a:pt x="35765" y="618002"/>
                  </a:lnTo>
                  <a:lnTo>
                    <a:pt x="32513" y="627335"/>
                  </a:lnTo>
                  <a:lnTo>
                    <a:pt x="29563" y="634319"/>
                  </a:lnTo>
                  <a:lnTo>
                    <a:pt x="26251" y="641304"/>
                  </a:lnTo>
                  <a:lnTo>
                    <a:pt x="22518" y="648288"/>
                  </a:lnTo>
                  <a:lnTo>
                    <a:pt x="9152" y="671590"/>
                  </a:lnTo>
                  <a:lnTo>
                    <a:pt x="5659" y="678634"/>
                  </a:lnTo>
                  <a:lnTo>
                    <a:pt x="0" y="699588"/>
                  </a:lnTo>
                  <a:lnTo>
                    <a:pt x="120" y="704284"/>
                  </a:lnTo>
                  <a:lnTo>
                    <a:pt x="25890" y="743903"/>
                  </a:lnTo>
                  <a:lnTo>
                    <a:pt x="69302" y="776537"/>
                  </a:lnTo>
                  <a:lnTo>
                    <a:pt x="81826" y="785870"/>
                  </a:lnTo>
                  <a:lnTo>
                    <a:pt x="90797" y="792854"/>
                  </a:lnTo>
                  <a:lnTo>
                    <a:pt x="102117" y="802187"/>
                  </a:lnTo>
                  <a:lnTo>
                    <a:pt x="115303" y="813868"/>
                  </a:lnTo>
                  <a:lnTo>
                    <a:pt x="147395" y="844214"/>
                  </a:lnTo>
                  <a:lnTo>
                    <a:pt x="162749" y="858183"/>
                  </a:lnTo>
                  <a:lnTo>
                    <a:pt x="176176" y="869863"/>
                  </a:lnTo>
                  <a:lnTo>
                    <a:pt x="221033" y="907134"/>
                  </a:lnTo>
                  <a:lnTo>
                    <a:pt x="251379" y="932784"/>
                  </a:lnTo>
                  <a:lnTo>
                    <a:pt x="280822" y="960782"/>
                  </a:lnTo>
                  <a:lnTo>
                    <a:pt x="305147" y="993416"/>
                  </a:lnTo>
                  <a:lnTo>
                    <a:pt x="327907" y="1061093"/>
                  </a:lnTo>
                  <a:lnTo>
                    <a:pt x="333145" y="1077410"/>
                  </a:lnTo>
                  <a:lnTo>
                    <a:pt x="338444" y="1091379"/>
                  </a:lnTo>
                  <a:lnTo>
                    <a:pt x="345308" y="1107696"/>
                  </a:lnTo>
                  <a:lnTo>
                    <a:pt x="351991" y="1124013"/>
                  </a:lnTo>
                  <a:lnTo>
                    <a:pt x="363913" y="1168328"/>
                  </a:lnTo>
                  <a:lnTo>
                    <a:pt x="366984" y="1191690"/>
                  </a:lnTo>
                  <a:lnTo>
                    <a:pt x="383361" y="1191690"/>
                  </a:lnTo>
                  <a:lnTo>
                    <a:pt x="391369" y="1145026"/>
                  </a:lnTo>
                  <a:lnTo>
                    <a:pt x="409974" y="1096075"/>
                  </a:lnTo>
                  <a:lnTo>
                    <a:pt x="417199" y="1077410"/>
                  </a:lnTo>
                  <a:lnTo>
                    <a:pt x="422438" y="1061093"/>
                  </a:lnTo>
                  <a:lnTo>
                    <a:pt x="431951" y="1026110"/>
                  </a:lnTo>
                  <a:lnTo>
                    <a:pt x="435744" y="1014429"/>
                  </a:lnTo>
                  <a:lnTo>
                    <a:pt x="454109" y="979447"/>
                  </a:lnTo>
                  <a:lnTo>
                    <a:pt x="486020" y="944465"/>
                  </a:lnTo>
                  <a:lnTo>
                    <a:pt x="563150" y="879196"/>
                  </a:lnTo>
                  <a:lnTo>
                    <a:pt x="584946" y="860531"/>
                  </a:lnTo>
                  <a:lnTo>
                    <a:pt x="602949" y="844214"/>
                  </a:lnTo>
                  <a:lnTo>
                    <a:pt x="620170" y="827836"/>
                  </a:lnTo>
                  <a:lnTo>
                    <a:pt x="637631" y="811519"/>
                  </a:lnTo>
                  <a:lnTo>
                    <a:pt x="645518" y="804535"/>
                  </a:lnTo>
                  <a:lnTo>
                    <a:pt x="656657" y="795202"/>
                  </a:lnTo>
                  <a:lnTo>
                    <a:pt x="668519" y="785870"/>
                  </a:lnTo>
                  <a:lnTo>
                    <a:pt x="706753" y="757932"/>
                  </a:lnTo>
                  <a:lnTo>
                    <a:pt x="718855" y="748599"/>
                  </a:lnTo>
                  <a:lnTo>
                    <a:pt x="744986" y="720601"/>
                  </a:lnTo>
                  <a:lnTo>
                    <a:pt x="750345" y="699588"/>
                  </a:lnTo>
                  <a:lnTo>
                    <a:pt x="749924" y="694951"/>
                  </a:lnTo>
                  <a:lnTo>
                    <a:pt x="730476" y="652985"/>
                  </a:lnTo>
                  <a:lnTo>
                    <a:pt x="725298" y="643652"/>
                  </a:lnTo>
                  <a:lnTo>
                    <a:pt x="708860" y="596989"/>
                  </a:lnTo>
                  <a:lnTo>
                    <a:pt x="705308" y="585308"/>
                  </a:lnTo>
                  <a:lnTo>
                    <a:pt x="683993" y="550325"/>
                  </a:lnTo>
                  <a:lnTo>
                    <a:pt x="649733" y="520039"/>
                  </a:lnTo>
                  <a:lnTo>
                    <a:pt x="588198" y="478072"/>
                  </a:lnTo>
                  <a:lnTo>
                    <a:pt x="563812" y="461755"/>
                  </a:lnTo>
                  <a:lnTo>
                    <a:pt x="527626" y="433757"/>
                  </a:lnTo>
                  <a:lnTo>
                    <a:pt x="498785" y="401123"/>
                  </a:lnTo>
                  <a:lnTo>
                    <a:pt x="471509" y="359096"/>
                  </a:lnTo>
                  <a:lnTo>
                    <a:pt x="446161" y="321826"/>
                  </a:lnTo>
                  <a:lnTo>
                    <a:pt x="419548" y="275162"/>
                  </a:lnTo>
                  <a:lnTo>
                    <a:pt x="397812" y="228499"/>
                  </a:lnTo>
                  <a:lnTo>
                    <a:pt x="385288" y="191229"/>
                  </a:lnTo>
                  <a:lnTo>
                    <a:pt x="378183" y="137581"/>
                  </a:lnTo>
                  <a:lnTo>
                    <a:pt x="376136" y="65268"/>
                  </a:lnTo>
                  <a:lnTo>
                    <a:pt x="376858" y="0"/>
                  </a:lnTo>
                  <a:close/>
                </a:path>
              </a:pathLst>
            </a:custGeom>
            <a:solidFill>
              <a:srgbClr val="F8766D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7" name="object 57"/>
            <p:cNvSpPr/>
            <p:nvPr/>
          </p:nvSpPr>
          <p:spPr>
            <a:xfrm>
              <a:off x="2722543" y="1060154"/>
              <a:ext cx="750570" cy="1191895"/>
            </a:xfrm>
            <a:custGeom>
              <a:avLst/>
              <a:gdLst/>
              <a:ahLst/>
              <a:cxnLst/>
              <a:rect l="l" t="t" r="r" b="b"/>
              <a:pathLst>
                <a:path w="750570" h="1191895">
                  <a:moveTo>
                    <a:pt x="366984" y="1191690"/>
                  </a:moveTo>
                  <a:lnTo>
                    <a:pt x="366683" y="1189341"/>
                  </a:lnTo>
                  <a:lnTo>
                    <a:pt x="366442" y="1186993"/>
                  </a:lnTo>
                  <a:lnTo>
                    <a:pt x="366141" y="1184645"/>
                  </a:lnTo>
                  <a:lnTo>
                    <a:pt x="365840" y="1182357"/>
                  </a:lnTo>
                  <a:lnTo>
                    <a:pt x="365539" y="1180009"/>
                  </a:lnTo>
                  <a:lnTo>
                    <a:pt x="365238" y="1177661"/>
                  </a:lnTo>
                  <a:lnTo>
                    <a:pt x="364937" y="1175373"/>
                  </a:lnTo>
                  <a:lnTo>
                    <a:pt x="364575" y="1173024"/>
                  </a:lnTo>
                  <a:lnTo>
                    <a:pt x="364214" y="1170676"/>
                  </a:lnTo>
                  <a:lnTo>
                    <a:pt x="363913" y="1168328"/>
                  </a:lnTo>
                  <a:lnTo>
                    <a:pt x="363491" y="1166040"/>
                  </a:lnTo>
                  <a:lnTo>
                    <a:pt x="363130" y="1163692"/>
                  </a:lnTo>
                  <a:lnTo>
                    <a:pt x="362709" y="1161343"/>
                  </a:lnTo>
                  <a:lnTo>
                    <a:pt x="362227" y="1158995"/>
                  </a:lnTo>
                  <a:lnTo>
                    <a:pt x="361745" y="1156707"/>
                  </a:lnTo>
                  <a:lnTo>
                    <a:pt x="361264" y="1154359"/>
                  </a:lnTo>
                  <a:lnTo>
                    <a:pt x="360722" y="1152011"/>
                  </a:lnTo>
                  <a:lnTo>
                    <a:pt x="360180" y="1149663"/>
                  </a:lnTo>
                  <a:lnTo>
                    <a:pt x="359578" y="1147375"/>
                  </a:lnTo>
                  <a:lnTo>
                    <a:pt x="354580" y="1131057"/>
                  </a:lnTo>
                  <a:lnTo>
                    <a:pt x="353737" y="1128709"/>
                  </a:lnTo>
                  <a:lnTo>
                    <a:pt x="352894" y="1126361"/>
                  </a:lnTo>
                  <a:lnTo>
                    <a:pt x="351991" y="1124013"/>
                  </a:lnTo>
                  <a:lnTo>
                    <a:pt x="351088" y="1121725"/>
                  </a:lnTo>
                  <a:lnTo>
                    <a:pt x="350185" y="1119377"/>
                  </a:lnTo>
                  <a:lnTo>
                    <a:pt x="349222" y="1117028"/>
                  </a:lnTo>
                  <a:lnTo>
                    <a:pt x="348258" y="1114680"/>
                  </a:lnTo>
                  <a:lnTo>
                    <a:pt x="347295" y="1112392"/>
                  </a:lnTo>
                  <a:lnTo>
                    <a:pt x="346271" y="1110044"/>
                  </a:lnTo>
                  <a:lnTo>
                    <a:pt x="345308" y="1107696"/>
                  </a:lnTo>
                  <a:lnTo>
                    <a:pt x="344284" y="1105408"/>
                  </a:lnTo>
                  <a:lnTo>
                    <a:pt x="343321" y="1103060"/>
                  </a:lnTo>
                  <a:lnTo>
                    <a:pt x="342358" y="1100711"/>
                  </a:lnTo>
                  <a:lnTo>
                    <a:pt x="341334" y="1098363"/>
                  </a:lnTo>
                  <a:lnTo>
                    <a:pt x="340371" y="1096075"/>
                  </a:lnTo>
                  <a:lnTo>
                    <a:pt x="339407" y="1093727"/>
                  </a:lnTo>
                  <a:lnTo>
                    <a:pt x="338444" y="1091379"/>
                  </a:lnTo>
                  <a:lnTo>
                    <a:pt x="337541" y="1089030"/>
                  </a:lnTo>
                  <a:lnTo>
                    <a:pt x="336638" y="1086742"/>
                  </a:lnTo>
                  <a:lnTo>
                    <a:pt x="335734" y="1084394"/>
                  </a:lnTo>
                  <a:lnTo>
                    <a:pt x="334831" y="1082046"/>
                  </a:lnTo>
                  <a:lnTo>
                    <a:pt x="333988" y="1079758"/>
                  </a:lnTo>
                  <a:lnTo>
                    <a:pt x="333145" y="1077410"/>
                  </a:lnTo>
                  <a:lnTo>
                    <a:pt x="332363" y="1075062"/>
                  </a:lnTo>
                  <a:lnTo>
                    <a:pt x="331580" y="1072713"/>
                  </a:lnTo>
                  <a:lnTo>
                    <a:pt x="330797" y="1070425"/>
                  </a:lnTo>
                  <a:lnTo>
                    <a:pt x="330075" y="1068077"/>
                  </a:lnTo>
                  <a:lnTo>
                    <a:pt x="329352" y="1065729"/>
                  </a:lnTo>
                  <a:lnTo>
                    <a:pt x="328629" y="1063381"/>
                  </a:lnTo>
                  <a:lnTo>
                    <a:pt x="327907" y="1061093"/>
                  </a:lnTo>
                  <a:lnTo>
                    <a:pt x="327245" y="1058744"/>
                  </a:lnTo>
                  <a:lnTo>
                    <a:pt x="326582" y="1056396"/>
                  </a:lnTo>
                  <a:lnTo>
                    <a:pt x="325980" y="1054048"/>
                  </a:lnTo>
                  <a:lnTo>
                    <a:pt x="325318" y="1051760"/>
                  </a:lnTo>
                  <a:lnTo>
                    <a:pt x="324716" y="1049412"/>
                  </a:lnTo>
                  <a:lnTo>
                    <a:pt x="324114" y="1047064"/>
                  </a:lnTo>
                  <a:lnTo>
                    <a:pt x="323512" y="1044776"/>
                  </a:lnTo>
                  <a:lnTo>
                    <a:pt x="322849" y="1042427"/>
                  </a:lnTo>
                  <a:lnTo>
                    <a:pt x="322247" y="1040079"/>
                  </a:lnTo>
                  <a:lnTo>
                    <a:pt x="321645" y="1037731"/>
                  </a:lnTo>
                  <a:lnTo>
                    <a:pt x="321043" y="1035443"/>
                  </a:lnTo>
                  <a:lnTo>
                    <a:pt x="320381" y="1033095"/>
                  </a:lnTo>
                  <a:lnTo>
                    <a:pt x="319718" y="1030746"/>
                  </a:lnTo>
                  <a:lnTo>
                    <a:pt x="319056" y="1028398"/>
                  </a:lnTo>
                  <a:lnTo>
                    <a:pt x="318394" y="1026110"/>
                  </a:lnTo>
                  <a:lnTo>
                    <a:pt x="317671" y="1023762"/>
                  </a:lnTo>
                  <a:lnTo>
                    <a:pt x="316949" y="1021414"/>
                  </a:lnTo>
                  <a:lnTo>
                    <a:pt x="316226" y="1019066"/>
                  </a:lnTo>
                  <a:lnTo>
                    <a:pt x="315383" y="1016778"/>
                  </a:lnTo>
                  <a:lnTo>
                    <a:pt x="314600" y="1014429"/>
                  </a:lnTo>
                  <a:lnTo>
                    <a:pt x="313697" y="1012081"/>
                  </a:lnTo>
                  <a:lnTo>
                    <a:pt x="312794" y="1009793"/>
                  </a:lnTo>
                  <a:lnTo>
                    <a:pt x="311891" y="1007445"/>
                  </a:lnTo>
                  <a:lnTo>
                    <a:pt x="297862" y="981795"/>
                  </a:lnTo>
                  <a:lnTo>
                    <a:pt x="296236" y="979447"/>
                  </a:lnTo>
                  <a:lnTo>
                    <a:pt x="294550" y="977099"/>
                  </a:lnTo>
                  <a:lnTo>
                    <a:pt x="292804" y="974811"/>
                  </a:lnTo>
                  <a:lnTo>
                    <a:pt x="290938" y="972463"/>
                  </a:lnTo>
                  <a:lnTo>
                    <a:pt x="289011" y="970114"/>
                  </a:lnTo>
                  <a:lnTo>
                    <a:pt x="287084" y="967766"/>
                  </a:lnTo>
                  <a:lnTo>
                    <a:pt x="285037" y="965478"/>
                  </a:lnTo>
                  <a:lnTo>
                    <a:pt x="282990" y="963130"/>
                  </a:lnTo>
                  <a:lnTo>
                    <a:pt x="280822" y="960782"/>
                  </a:lnTo>
                  <a:lnTo>
                    <a:pt x="269262" y="949161"/>
                  </a:lnTo>
                  <a:lnTo>
                    <a:pt x="266853" y="946813"/>
                  </a:lnTo>
                  <a:lnTo>
                    <a:pt x="264324" y="944465"/>
                  </a:lnTo>
                  <a:lnTo>
                    <a:pt x="261796" y="942116"/>
                  </a:lnTo>
                  <a:lnTo>
                    <a:pt x="259267" y="939828"/>
                  </a:lnTo>
                  <a:lnTo>
                    <a:pt x="256617" y="937480"/>
                  </a:lnTo>
                  <a:lnTo>
                    <a:pt x="254028" y="935132"/>
                  </a:lnTo>
                  <a:lnTo>
                    <a:pt x="251379" y="932784"/>
                  </a:lnTo>
                  <a:lnTo>
                    <a:pt x="248670" y="930496"/>
                  </a:lnTo>
                  <a:lnTo>
                    <a:pt x="245960" y="928147"/>
                  </a:lnTo>
                  <a:lnTo>
                    <a:pt x="243251" y="925799"/>
                  </a:lnTo>
                  <a:lnTo>
                    <a:pt x="240541" y="923451"/>
                  </a:lnTo>
                  <a:lnTo>
                    <a:pt x="237772" y="921163"/>
                  </a:lnTo>
                  <a:lnTo>
                    <a:pt x="235002" y="918815"/>
                  </a:lnTo>
                  <a:lnTo>
                    <a:pt x="232232" y="916467"/>
                  </a:lnTo>
                  <a:lnTo>
                    <a:pt x="229462" y="914179"/>
                  </a:lnTo>
                  <a:lnTo>
                    <a:pt x="226633" y="911830"/>
                  </a:lnTo>
                  <a:lnTo>
                    <a:pt x="223863" y="909482"/>
                  </a:lnTo>
                  <a:lnTo>
                    <a:pt x="221033" y="907134"/>
                  </a:lnTo>
                  <a:lnTo>
                    <a:pt x="218203" y="904846"/>
                  </a:lnTo>
                  <a:lnTo>
                    <a:pt x="215373" y="902498"/>
                  </a:lnTo>
                  <a:lnTo>
                    <a:pt x="212543" y="900149"/>
                  </a:lnTo>
                  <a:lnTo>
                    <a:pt x="209713" y="897801"/>
                  </a:lnTo>
                  <a:lnTo>
                    <a:pt x="206883" y="895513"/>
                  </a:lnTo>
                  <a:lnTo>
                    <a:pt x="204054" y="893165"/>
                  </a:lnTo>
                  <a:lnTo>
                    <a:pt x="201284" y="890817"/>
                  </a:lnTo>
                  <a:lnTo>
                    <a:pt x="198454" y="888469"/>
                  </a:lnTo>
                  <a:lnTo>
                    <a:pt x="195624" y="886181"/>
                  </a:lnTo>
                  <a:lnTo>
                    <a:pt x="192794" y="883832"/>
                  </a:lnTo>
                  <a:lnTo>
                    <a:pt x="190024" y="881484"/>
                  </a:lnTo>
                  <a:lnTo>
                    <a:pt x="187195" y="879196"/>
                  </a:lnTo>
                  <a:lnTo>
                    <a:pt x="184425" y="876848"/>
                  </a:lnTo>
                  <a:lnTo>
                    <a:pt x="181655" y="874500"/>
                  </a:lnTo>
                  <a:lnTo>
                    <a:pt x="178885" y="872151"/>
                  </a:lnTo>
                  <a:lnTo>
                    <a:pt x="176176" y="869863"/>
                  </a:lnTo>
                  <a:lnTo>
                    <a:pt x="173467" y="867515"/>
                  </a:lnTo>
                  <a:lnTo>
                    <a:pt x="170757" y="865167"/>
                  </a:lnTo>
                  <a:lnTo>
                    <a:pt x="168048" y="862819"/>
                  </a:lnTo>
                  <a:lnTo>
                    <a:pt x="165398" y="860531"/>
                  </a:lnTo>
                  <a:lnTo>
                    <a:pt x="162749" y="858183"/>
                  </a:lnTo>
                  <a:lnTo>
                    <a:pt x="160160" y="855834"/>
                  </a:lnTo>
                  <a:lnTo>
                    <a:pt x="157571" y="853546"/>
                  </a:lnTo>
                  <a:lnTo>
                    <a:pt x="154982" y="851198"/>
                  </a:lnTo>
                  <a:lnTo>
                    <a:pt x="152453" y="848850"/>
                  </a:lnTo>
                  <a:lnTo>
                    <a:pt x="149924" y="846502"/>
                  </a:lnTo>
                  <a:lnTo>
                    <a:pt x="147395" y="844214"/>
                  </a:lnTo>
                  <a:lnTo>
                    <a:pt x="144927" y="841865"/>
                  </a:lnTo>
                  <a:lnTo>
                    <a:pt x="142398" y="839517"/>
                  </a:lnTo>
                  <a:lnTo>
                    <a:pt x="139929" y="837169"/>
                  </a:lnTo>
                  <a:lnTo>
                    <a:pt x="137521" y="834881"/>
                  </a:lnTo>
                  <a:lnTo>
                    <a:pt x="135052" y="832533"/>
                  </a:lnTo>
                  <a:lnTo>
                    <a:pt x="132583" y="830185"/>
                  </a:lnTo>
                  <a:lnTo>
                    <a:pt x="130175" y="827836"/>
                  </a:lnTo>
                  <a:lnTo>
                    <a:pt x="127706" y="825548"/>
                  </a:lnTo>
                  <a:lnTo>
                    <a:pt x="125238" y="823200"/>
                  </a:lnTo>
                  <a:lnTo>
                    <a:pt x="122769" y="820852"/>
                  </a:lnTo>
                  <a:lnTo>
                    <a:pt x="120300" y="818564"/>
                  </a:lnTo>
                  <a:lnTo>
                    <a:pt x="117832" y="816216"/>
                  </a:lnTo>
                  <a:lnTo>
                    <a:pt x="115303" y="813868"/>
                  </a:lnTo>
                  <a:lnTo>
                    <a:pt x="112714" y="811519"/>
                  </a:lnTo>
                  <a:lnTo>
                    <a:pt x="110125" y="809231"/>
                  </a:lnTo>
                  <a:lnTo>
                    <a:pt x="107476" y="806883"/>
                  </a:lnTo>
                  <a:lnTo>
                    <a:pt x="104826" y="804535"/>
                  </a:lnTo>
                  <a:lnTo>
                    <a:pt x="102117" y="802187"/>
                  </a:lnTo>
                  <a:lnTo>
                    <a:pt x="99347" y="799899"/>
                  </a:lnTo>
                  <a:lnTo>
                    <a:pt x="96517" y="797550"/>
                  </a:lnTo>
                  <a:lnTo>
                    <a:pt x="93687" y="795202"/>
                  </a:lnTo>
                  <a:lnTo>
                    <a:pt x="90797" y="792854"/>
                  </a:lnTo>
                  <a:lnTo>
                    <a:pt x="87847" y="790566"/>
                  </a:lnTo>
                  <a:lnTo>
                    <a:pt x="84836" y="788218"/>
                  </a:lnTo>
                  <a:lnTo>
                    <a:pt x="81826" y="785870"/>
                  </a:lnTo>
                  <a:lnTo>
                    <a:pt x="78755" y="783582"/>
                  </a:lnTo>
                  <a:lnTo>
                    <a:pt x="75624" y="781233"/>
                  </a:lnTo>
                  <a:lnTo>
                    <a:pt x="72493" y="778885"/>
                  </a:lnTo>
                  <a:lnTo>
                    <a:pt x="69302" y="776537"/>
                  </a:lnTo>
                  <a:lnTo>
                    <a:pt x="66051" y="774249"/>
                  </a:lnTo>
                  <a:lnTo>
                    <a:pt x="62859" y="771901"/>
                  </a:lnTo>
                  <a:lnTo>
                    <a:pt x="59608" y="769552"/>
                  </a:lnTo>
                  <a:lnTo>
                    <a:pt x="56357" y="767204"/>
                  </a:lnTo>
                  <a:lnTo>
                    <a:pt x="53166" y="764916"/>
                  </a:lnTo>
                  <a:lnTo>
                    <a:pt x="49914" y="762568"/>
                  </a:lnTo>
                  <a:lnTo>
                    <a:pt x="46723" y="760220"/>
                  </a:lnTo>
                  <a:lnTo>
                    <a:pt x="43592" y="757932"/>
                  </a:lnTo>
                  <a:lnTo>
                    <a:pt x="40461" y="755584"/>
                  </a:lnTo>
                  <a:lnTo>
                    <a:pt x="37451" y="753235"/>
                  </a:lnTo>
                  <a:lnTo>
                    <a:pt x="34440" y="750887"/>
                  </a:lnTo>
                  <a:lnTo>
                    <a:pt x="31490" y="748599"/>
                  </a:lnTo>
                  <a:lnTo>
                    <a:pt x="28660" y="746251"/>
                  </a:lnTo>
                  <a:lnTo>
                    <a:pt x="25890" y="743903"/>
                  </a:lnTo>
                  <a:lnTo>
                    <a:pt x="23301" y="741554"/>
                  </a:lnTo>
                  <a:lnTo>
                    <a:pt x="20772" y="739266"/>
                  </a:lnTo>
                  <a:lnTo>
                    <a:pt x="421" y="706572"/>
                  </a:lnTo>
                  <a:lnTo>
                    <a:pt x="0" y="701936"/>
                  </a:lnTo>
                  <a:lnTo>
                    <a:pt x="0" y="699588"/>
                  </a:lnTo>
                  <a:lnTo>
                    <a:pt x="6803" y="676286"/>
                  </a:lnTo>
                  <a:lnTo>
                    <a:pt x="7947" y="673938"/>
                  </a:lnTo>
                  <a:lnTo>
                    <a:pt x="9152" y="671590"/>
                  </a:lnTo>
                  <a:lnTo>
                    <a:pt x="10416" y="669302"/>
                  </a:lnTo>
                  <a:lnTo>
                    <a:pt x="11741" y="666953"/>
                  </a:lnTo>
                  <a:lnTo>
                    <a:pt x="13065" y="664605"/>
                  </a:lnTo>
                  <a:lnTo>
                    <a:pt x="14390" y="662317"/>
                  </a:lnTo>
                  <a:lnTo>
                    <a:pt x="15775" y="659969"/>
                  </a:lnTo>
                  <a:lnTo>
                    <a:pt x="17160" y="657621"/>
                  </a:lnTo>
                  <a:lnTo>
                    <a:pt x="18484" y="655273"/>
                  </a:lnTo>
                  <a:lnTo>
                    <a:pt x="19869" y="652985"/>
                  </a:lnTo>
                  <a:lnTo>
                    <a:pt x="21194" y="650636"/>
                  </a:lnTo>
                  <a:lnTo>
                    <a:pt x="22518" y="648288"/>
                  </a:lnTo>
                  <a:lnTo>
                    <a:pt x="23783" y="645940"/>
                  </a:lnTo>
                  <a:lnTo>
                    <a:pt x="25047" y="643652"/>
                  </a:lnTo>
                  <a:lnTo>
                    <a:pt x="26251" y="641304"/>
                  </a:lnTo>
                  <a:lnTo>
                    <a:pt x="27395" y="638955"/>
                  </a:lnTo>
                  <a:lnTo>
                    <a:pt x="28539" y="636607"/>
                  </a:lnTo>
                  <a:lnTo>
                    <a:pt x="34982" y="620290"/>
                  </a:lnTo>
                  <a:lnTo>
                    <a:pt x="35765" y="618002"/>
                  </a:lnTo>
                  <a:lnTo>
                    <a:pt x="36427" y="615654"/>
                  </a:lnTo>
                  <a:lnTo>
                    <a:pt x="37150" y="613306"/>
                  </a:lnTo>
                  <a:lnTo>
                    <a:pt x="37812" y="610957"/>
                  </a:lnTo>
                  <a:lnTo>
                    <a:pt x="38414" y="608669"/>
                  </a:lnTo>
                  <a:lnTo>
                    <a:pt x="39016" y="606321"/>
                  </a:lnTo>
                  <a:lnTo>
                    <a:pt x="39618" y="603973"/>
                  </a:lnTo>
                  <a:lnTo>
                    <a:pt x="40220" y="601625"/>
                  </a:lnTo>
                  <a:lnTo>
                    <a:pt x="40883" y="599337"/>
                  </a:lnTo>
                  <a:lnTo>
                    <a:pt x="41485" y="596989"/>
                  </a:lnTo>
                  <a:lnTo>
                    <a:pt x="42147" y="594640"/>
                  </a:lnTo>
                  <a:lnTo>
                    <a:pt x="42809" y="592352"/>
                  </a:lnTo>
                  <a:lnTo>
                    <a:pt x="43532" y="590004"/>
                  </a:lnTo>
                  <a:lnTo>
                    <a:pt x="44254" y="587656"/>
                  </a:lnTo>
                  <a:lnTo>
                    <a:pt x="45097" y="585308"/>
                  </a:lnTo>
                  <a:lnTo>
                    <a:pt x="45940" y="583020"/>
                  </a:lnTo>
                  <a:lnTo>
                    <a:pt x="46843" y="580671"/>
                  </a:lnTo>
                  <a:lnTo>
                    <a:pt x="47867" y="578323"/>
                  </a:lnTo>
                  <a:lnTo>
                    <a:pt x="48891" y="575975"/>
                  </a:lnTo>
                  <a:lnTo>
                    <a:pt x="60511" y="557370"/>
                  </a:lnTo>
                  <a:lnTo>
                    <a:pt x="62318" y="555022"/>
                  </a:lnTo>
                  <a:lnTo>
                    <a:pt x="91640" y="527024"/>
                  </a:lnTo>
                  <a:lnTo>
                    <a:pt x="110125" y="513055"/>
                  </a:lnTo>
                  <a:lnTo>
                    <a:pt x="113376" y="510707"/>
                  </a:lnTo>
                  <a:lnTo>
                    <a:pt x="116688" y="508358"/>
                  </a:lnTo>
                  <a:lnTo>
                    <a:pt x="120060" y="506010"/>
                  </a:lnTo>
                  <a:lnTo>
                    <a:pt x="123431" y="503722"/>
                  </a:lnTo>
                  <a:lnTo>
                    <a:pt x="126863" y="501374"/>
                  </a:lnTo>
                  <a:lnTo>
                    <a:pt x="130295" y="499026"/>
                  </a:lnTo>
                  <a:lnTo>
                    <a:pt x="133788" y="496738"/>
                  </a:lnTo>
                  <a:lnTo>
                    <a:pt x="137280" y="494390"/>
                  </a:lnTo>
                  <a:lnTo>
                    <a:pt x="140772" y="492041"/>
                  </a:lnTo>
                  <a:lnTo>
                    <a:pt x="144325" y="489693"/>
                  </a:lnTo>
                  <a:lnTo>
                    <a:pt x="147877" y="487405"/>
                  </a:lnTo>
                  <a:lnTo>
                    <a:pt x="151429" y="485057"/>
                  </a:lnTo>
                  <a:lnTo>
                    <a:pt x="154982" y="482709"/>
                  </a:lnTo>
                  <a:lnTo>
                    <a:pt x="158594" y="480360"/>
                  </a:lnTo>
                  <a:lnTo>
                    <a:pt x="162147" y="478072"/>
                  </a:lnTo>
                  <a:lnTo>
                    <a:pt x="165699" y="475724"/>
                  </a:lnTo>
                  <a:lnTo>
                    <a:pt x="169192" y="473376"/>
                  </a:lnTo>
                  <a:lnTo>
                    <a:pt x="172744" y="471028"/>
                  </a:lnTo>
                  <a:lnTo>
                    <a:pt x="176236" y="468740"/>
                  </a:lnTo>
                  <a:lnTo>
                    <a:pt x="179728" y="466392"/>
                  </a:lnTo>
                  <a:lnTo>
                    <a:pt x="183160" y="464043"/>
                  </a:lnTo>
                  <a:lnTo>
                    <a:pt x="186532" y="461755"/>
                  </a:lnTo>
                  <a:lnTo>
                    <a:pt x="189904" y="459407"/>
                  </a:lnTo>
                  <a:lnTo>
                    <a:pt x="193216" y="457059"/>
                  </a:lnTo>
                  <a:lnTo>
                    <a:pt x="196467" y="454711"/>
                  </a:lnTo>
                  <a:lnTo>
                    <a:pt x="199658" y="452423"/>
                  </a:lnTo>
                  <a:lnTo>
                    <a:pt x="230065" y="426773"/>
                  </a:lnTo>
                  <a:lnTo>
                    <a:pt x="244575" y="410396"/>
                  </a:lnTo>
                  <a:lnTo>
                    <a:pt x="246442" y="408108"/>
                  </a:lnTo>
                  <a:lnTo>
                    <a:pt x="248188" y="405759"/>
                  </a:lnTo>
                  <a:lnTo>
                    <a:pt x="249874" y="403411"/>
                  </a:lnTo>
                  <a:lnTo>
                    <a:pt x="251560" y="401123"/>
                  </a:lnTo>
                  <a:lnTo>
                    <a:pt x="253185" y="398775"/>
                  </a:lnTo>
                  <a:lnTo>
                    <a:pt x="254751" y="396427"/>
                  </a:lnTo>
                  <a:lnTo>
                    <a:pt x="256316" y="394079"/>
                  </a:lnTo>
                  <a:lnTo>
                    <a:pt x="257882" y="391791"/>
                  </a:lnTo>
                  <a:lnTo>
                    <a:pt x="259387" y="389442"/>
                  </a:lnTo>
                  <a:lnTo>
                    <a:pt x="260892" y="387094"/>
                  </a:lnTo>
                  <a:lnTo>
                    <a:pt x="262338" y="384746"/>
                  </a:lnTo>
                  <a:lnTo>
                    <a:pt x="263843" y="382458"/>
                  </a:lnTo>
                  <a:lnTo>
                    <a:pt x="265288" y="380110"/>
                  </a:lnTo>
                  <a:lnTo>
                    <a:pt x="266793" y="377761"/>
                  </a:lnTo>
                  <a:lnTo>
                    <a:pt x="268298" y="375413"/>
                  </a:lnTo>
                  <a:lnTo>
                    <a:pt x="269743" y="373125"/>
                  </a:lnTo>
                  <a:lnTo>
                    <a:pt x="271249" y="370777"/>
                  </a:lnTo>
                  <a:lnTo>
                    <a:pt x="272754" y="368429"/>
                  </a:lnTo>
                  <a:lnTo>
                    <a:pt x="274259" y="366141"/>
                  </a:lnTo>
                  <a:lnTo>
                    <a:pt x="275765" y="363793"/>
                  </a:lnTo>
                  <a:lnTo>
                    <a:pt x="277330" y="361444"/>
                  </a:lnTo>
                  <a:lnTo>
                    <a:pt x="278835" y="359096"/>
                  </a:lnTo>
                  <a:lnTo>
                    <a:pt x="280401" y="356808"/>
                  </a:lnTo>
                  <a:lnTo>
                    <a:pt x="281966" y="354460"/>
                  </a:lnTo>
                  <a:lnTo>
                    <a:pt x="283532" y="352112"/>
                  </a:lnTo>
                  <a:lnTo>
                    <a:pt x="285157" y="349763"/>
                  </a:lnTo>
                  <a:lnTo>
                    <a:pt x="286723" y="347475"/>
                  </a:lnTo>
                  <a:lnTo>
                    <a:pt x="288349" y="345127"/>
                  </a:lnTo>
                  <a:lnTo>
                    <a:pt x="289974" y="342779"/>
                  </a:lnTo>
                  <a:lnTo>
                    <a:pt x="291540" y="340491"/>
                  </a:lnTo>
                  <a:lnTo>
                    <a:pt x="293165" y="338143"/>
                  </a:lnTo>
                  <a:lnTo>
                    <a:pt x="294791" y="335795"/>
                  </a:lnTo>
                  <a:lnTo>
                    <a:pt x="296357" y="333446"/>
                  </a:lnTo>
                  <a:lnTo>
                    <a:pt x="297922" y="331158"/>
                  </a:lnTo>
                  <a:lnTo>
                    <a:pt x="299548" y="328810"/>
                  </a:lnTo>
                  <a:lnTo>
                    <a:pt x="301113" y="326462"/>
                  </a:lnTo>
                  <a:lnTo>
                    <a:pt x="312975" y="307797"/>
                  </a:lnTo>
                  <a:lnTo>
                    <a:pt x="314420" y="305509"/>
                  </a:lnTo>
                  <a:lnTo>
                    <a:pt x="315744" y="303160"/>
                  </a:lnTo>
                  <a:lnTo>
                    <a:pt x="317129" y="300812"/>
                  </a:lnTo>
                  <a:lnTo>
                    <a:pt x="318454" y="298464"/>
                  </a:lnTo>
                  <a:lnTo>
                    <a:pt x="319779" y="296176"/>
                  </a:lnTo>
                  <a:lnTo>
                    <a:pt x="321043" y="293828"/>
                  </a:lnTo>
                  <a:lnTo>
                    <a:pt x="322307" y="291479"/>
                  </a:lnTo>
                  <a:lnTo>
                    <a:pt x="323572" y="289131"/>
                  </a:lnTo>
                  <a:lnTo>
                    <a:pt x="324776" y="286843"/>
                  </a:lnTo>
                  <a:lnTo>
                    <a:pt x="326040" y="284495"/>
                  </a:lnTo>
                  <a:lnTo>
                    <a:pt x="327245" y="282147"/>
                  </a:lnTo>
                  <a:lnTo>
                    <a:pt x="328449" y="279799"/>
                  </a:lnTo>
                  <a:lnTo>
                    <a:pt x="329593" y="277511"/>
                  </a:lnTo>
                  <a:lnTo>
                    <a:pt x="330797" y="275162"/>
                  </a:lnTo>
                  <a:lnTo>
                    <a:pt x="331941" y="272814"/>
                  </a:lnTo>
                  <a:lnTo>
                    <a:pt x="333085" y="270526"/>
                  </a:lnTo>
                  <a:lnTo>
                    <a:pt x="334229" y="268178"/>
                  </a:lnTo>
                  <a:lnTo>
                    <a:pt x="335373" y="265830"/>
                  </a:lnTo>
                  <a:lnTo>
                    <a:pt x="336517" y="263482"/>
                  </a:lnTo>
                  <a:lnTo>
                    <a:pt x="337661" y="261194"/>
                  </a:lnTo>
                  <a:lnTo>
                    <a:pt x="338745" y="258845"/>
                  </a:lnTo>
                  <a:lnTo>
                    <a:pt x="339889" y="256497"/>
                  </a:lnTo>
                  <a:lnTo>
                    <a:pt x="340973" y="254149"/>
                  </a:lnTo>
                  <a:lnTo>
                    <a:pt x="342056" y="251861"/>
                  </a:lnTo>
                  <a:lnTo>
                    <a:pt x="343140" y="249513"/>
                  </a:lnTo>
                  <a:lnTo>
                    <a:pt x="344284" y="247164"/>
                  </a:lnTo>
                  <a:lnTo>
                    <a:pt x="345308" y="244816"/>
                  </a:lnTo>
                  <a:lnTo>
                    <a:pt x="346392" y="242528"/>
                  </a:lnTo>
                  <a:lnTo>
                    <a:pt x="347475" y="240180"/>
                  </a:lnTo>
                  <a:lnTo>
                    <a:pt x="348499" y="237832"/>
                  </a:lnTo>
                  <a:lnTo>
                    <a:pt x="349523" y="235544"/>
                  </a:lnTo>
                  <a:lnTo>
                    <a:pt x="350546" y="233196"/>
                  </a:lnTo>
                  <a:lnTo>
                    <a:pt x="351510" y="230847"/>
                  </a:lnTo>
                  <a:lnTo>
                    <a:pt x="352533" y="228499"/>
                  </a:lnTo>
                  <a:lnTo>
                    <a:pt x="353497" y="226211"/>
                  </a:lnTo>
                  <a:lnTo>
                    <a:pt x="354400" y="223863"/>
                  </a:lnTo>
                  <a:lnTo>
                    <a:pt x="355363" y="221515"/>
                  </a:lnTo>
                  <a:lnTo>
                    <a:pt x="356266" y="219166"/>
                  </a:lnTo>
                  <a:lnTo>
                    <a:pt x="357109" y="216878"/>
                  </a:lnTo>
                  <a:lnTo>
                    <a:pt x="357952" y="214530"/>
                  </a:lnTo>
                  <a:lnTo>
                    <a:pt x="358795" y="212182"/>
                  </a:lnTo>
                  <a:lnTo>
                    <a:pt x="362528" y="200561"/>
                  </a:lnTo>
                  <a:lnTo>
                    <a:pt x="363251" y="198213"/>
                  </a:lnTo>
                  <a:lnTo>
                    <a:pt x="363853" y="195865"/>
                  </a:lnTo>
                  <a:lnTo>
                    <a:pt x="364455" y="193517"/>
                  </a:lnTo>
                  <a:lnTo>
                    <a:pt x="365057" y="191229"/>
                  </a:lnTo>
                  <a:lnTo>
                    <a:pt x="365599" y="188880"/>
                  </a:lnTo>
                  <a:lnTo>
                    <a:pt x="366141" y="186532"/>
                  </a:lnTo>
                  <a:lnTo>
                    <a:pt x="366622" y="184184"/>
                  </a:lnTo>
                  <a:lnTo>
                    <a:pt x="367104" y="181896"/>
                  </a:lnTo>
                  <a:lnTo>
                    <a:pt x="369091" y="170215"/>
                  </a:lnTo>
                  <a:lnTo>
                    <a:pt x="369452" y="167867"/>
                  </a:lnTo>
                  <a:lnTo>
                    <a:pt x="369753" y="165579"/>
                  </a:lnTo>
                  <a:lnTo>
                    <a:pt x="370054" y="163231"/>
                  </a:lnTo>
                  <a:lnTo>
                    <a:pt x="370295" y="160882"/>
                  </a:lnTo>
                  <a:lnTo>
                    <a:pt x="370536" y="158534"/>
                  </a:lnTo>
                  <a:lnTo>
                    <a:pt x="370777" y="156246"/>
                  </a:lnTo>
                  <a:lnTo>
                    <a:pt x="371018" y="153898"/>
                  </a:lnTo>
                  <a:lnTo>
                    <a:pt x="371198" y="151550"/>
                  </a:lnTo>
                  <a:lnTo>
                    <a:pt x="371379" y="149202"/>
                  </a:lnTo>
                  <a:lnTo>
                    <a:pt x="371560" y="146914"/>
                  </a:lnTo>
                  <a:lnTo>
                    <a:pt x="371740" y="144565"/>
                  </a:lnTo>
                  <a:lnTo>
                    <a:pt x="371861" y="142217"/>
                  </a:lnTo>
                  <a:lnTo>
                    <a:pt x="371981" y="139929"/>
                  </a:lnTo>
                  <a:lnTo>
                    <a:pt x="372162" y="137581"/>
                  </a:lnTo>
                  <a:lnTo>
                    <a:pt x="372282" y="135233"/>
                  </a:lnTo>
                  <a:lnTo>
                    <a:pt x="372403" y="132885"/>
                  </a:lnTo>
                  <a:lnTo>
                    <a:pt x="372523" y="130597"/>
                  </a:lnTo>
                  <a:lnTo>
                    <a:pt x="372583" y="128248"/>
                  </a:lnTo>
                  <a:lnTo>
                    <a:pt x="372704" y="125900"/>
                  </a:lnTo>
                  <a:lnTo>
                    <a:pt x="372824" y="123552"/>
                  </a:lnTo>
                  <a:lnTo>
                    <a:pt x="372884" y="121264"/>
                  </a:lnTo>
                  <a:lnTo>
                    <a:pt x="373005" y="118916"/>
                  </a:lnTo>
                  <a:lnTo>
                    <a:pt x="373065" y="116567"/>
                  </a:lnTo>
                  <a:lnTo>
                    <a:pt x="373125" y="114279"/>
                  </a:lnTo>
                  <a:lnTo>
                    <a:pt x="373246" y="111931"/>
                  </a:lnTo>
                  <a:lnTo>
                    <a:pt x="373306" y="109583"/>
                  </a:lnTo>
                  <a:lnTo>
                    <a:pt x="373366" y="107235"/>
                  </a:lnTo>
                  <a:lnTo>
                    <a:pt x="373486" y="104947"/>
                  </a:lnTo>
                  <a:lnTo>
                    <a:pt x="373547" y="102599"/>
                  </a:lnTo>
                  <a:lnTo>
                    <a:pt x="373607" y="100250"/>
                  </a:lnTo>
                  <a:lnTo>
                    <a:pt x="373667" y="97902"/>
                  </a:lnTo>
                  <a:lnTo>
                    <a:pt x="373727" y="95614"/>
                  </a:lnTo>
                  <a:lnTo>
                    <a:pt x="373788" y="93266"/>
                  </a:lnTo>
                  <a:lnTo>
                    <a:pt x="373848" y="90918"/>
                  </a:lnTo>
                  <a:lnTo>
                    <a:pt x="373908" y="88569"/>
                  </a:lnTo>
                  <a:lnTo>
                    <a:pt x="373968" y="86281"/>
                  </a:lnTo>
                  <a:lnTo>
                    <a:pt x="373968" y="83933"/>
                  </a:lnTo>
                  <a:lnTo>
                    <a:pt x="374028" y="81585"/>
                  </a:lnTo>
                  <a:lnTo>
                    <a:pt x="374089" y="79297"/>
                  </a:lnTo>
                  <a:lnTo>
                    <a:pt x="374089" y="76949"/>
                  </a:lnTo>
                  <a:lnTo>
                    <a:pt x="374149" y="74601"/>
                  </a:lnTo>
                  <a:lnTo>
                    <a:pt x="374149" y="72252"/>
                  </a:lnTo>
                  <a:lnTo>
                    <a:pt x="374149" y="69964"/>
                  </a:lnTo>
                  <a:lnTo>
                    <a:pt x="374209" y="67616"/>
                  </a:lnTo>
                  <a:lnTo>
                    <a:pt x="374209" y="65268"/>
                  </a:lnTo>
                  <a:lnTo>
                    <a:pt x="374209" y="62920"/>
                  </a:lnTo>
                  <a:lnTo>
                    <a:pt x="374209" y="60632"/>
                  </a:lnTo>
                  <a:lnTo>
                    <a:pt x="374209" y="58283"/>
                  </a:lnTo>
                  <a:lnTo>
                    <a:pt x="374149" y="55935"/>
                  </a:lnTo>
                  <a:lnTo>
                    <a:pt x="374149" y="53587"/>
                  </a:lnTo>
                  <a:lnTo>
                    <a:pt x="374149" y="51299"/>
                  </a:lnTo>
                  <a:lnTo>
                    <a:pt x="374089" y="48951"/>
                  </a:lnTo>
                  <a:lnTo>
                    <a:pt x="374089" y="46603"/>
                  </a:lnTo>
                  <a:lnTo>
                    <a:pt x="374028" y="44315"/>
                  </a:lnTo>
                  <a:lnTo>
                    <a:pt x="374028" y="41966"/>
                  </a:lnTo>
                  <a:lnTo>
                    <a:pt x="373968" y="39618"/>
                  </a:lnTo>
                  <a:lnTo>
                    <a:pt x="373968" y="37270"/>
                  </a:lnTo>
                  <a:lnTo>
                    <a:pt x="373908" y="34982"/>
                  </a:lnTo>
                  <a:lnTo>
                    <a:pt x="373848" y="32634"/>
                  </a:lnTo>
                  <a:lnTo>
                    <a:pt x="373848" y="30285"/>
                  </a:lnTo>
                  <a:lnTo>
                    <a:pt x="373788" y="27937"/>
                  </a:lnTo>
                  <a:lnTo>
                    <a:pt x="373727" y="25649"/>
                  </a:lnTo>
                  <a:lnTo>
                    <a:pt x="373727" y="23301"/>
                  </a:lnTo>
                  <a:lnTo>
                    <a:pt x="373667" y="20953"/>
                  </a:lnTo>
                  <a:lnTo>
                    <a:pt x="373667" y="18665"/>
                  </a:lnTo>
                  <a:lnTo>
                    <a:pt x="373607" y="16317"/>
                  </a:lnTo>
                  <a:lnTo>
                    <a:pt x="373607" y="13968"/>
                  </a:lnTo>
                  <a:lnTo>
                    <a:pt x="373547" y="11620"/>
                  </a:lnTo>
                  <a:lnTo>
                    <a:pt x="373547" y="9332"/>
                  </a:lnTo>
                  <a:lnTo>
                    <a:pt x="373547" y="6984"/>
                  </a:lnTo>
                  <a:lnTo>
                    <a:pt x="373547" y="4636"/>
                  </a:lnTo>
                  <a:lnTo>
                    <a:pt x="373486" y="2288"/>
                  </a:lnTo>
                  <a:lnTo>
                    <a:pt x="373486" y="0"/>
                  </a:lnTo>
                  <a:lnTo>
                    <a:pt x="376858" y="0"/>
                  </a:lnTo>
                  <a:lnTo>
                    <a:pt x="376858" y="2288"/>
                  </a:lnTo>
                  <a:lnTo>
                    <a:pt x="376858" y="4636"/>
                  </a:lnTo>
                  <a:lnTo>
                    <a:pt x="376798" y="6984"/>
                  </a:lnTo>
                  <a:lnTo>
                    <a:pt x="376798" y="9332"/>
                  </a:lnTo>
                  <a:lnTo>
                    <a:pt x="376798" y="11620"/>
                  </a:lnTo>
                  <a:lnTo>
                    <a:pt x="376738" y="13968"/>
                  </a:lnTo>
                  <a:lnTo>
                    <a:pt x="376738" y="16317"/>
                  </a:lnTo>
                  <a:lnTo>
                    <a:pt x="376738" y="18665"/>
                  </a:lnTo>
                  <a:lnTo>
                    <a:pt x="376678" y="20953"/>
                  </a:lnTo>
                  <a:lnTo>
                    <a:pt x="376617" y="23301"/>
                  </a:lnTo>
                  <a:lnTo>
                    <a:pt x="376617" y="25649"/>
                  </a:lnTo>
                  <a:lnTo>
                    <a:pt x="376557" y="27937"/>
                  </a:lnTo>
                  <a:lnTo>
                    <a:pt x="376497" y="30285"/>
                  </a:lnTo>
                  <a:lnTo>
                    <a:pt x="376497" y="32634"/>
                  </a:lnTo>
                  <a:lnTo>
                    <a:pt x="376437" y="34982"/>
                  </a:lnTo>
                  <a:lnTo>
                    <a:pt x="376437" y="37270"/>
                  </a:lnTo>
                  <a:lnTo>
                    <a:pt x="376377" y="39618"/>
                  </a:lnTo>
                  <a:lnTo>
                    <a:pt x="376316" y="41966"/>
                  </a:lnTo>
                  <a:lnTo>
                    <a:pt x="376316" y="44315"/>
                  </a:lnTo>
                  <a:lnTo>
                    <a:pt x="376256" y="46603"/>
                  </a:lnTo>
                  <a:lnTo>
                    <a:pt x="376256" y="48951"/>
                  </a:lnTo>
                  <a:lnTo>
                    <a:pt x="376196" y="51299"/>
                  </a:lnTo>
                  <a:lnTo>
                    <a:pt x="376196" y="53587"/>
                  </a:lnTo>
                  <a:lnTo>
                    <a:pt x="376196" y="55935"/>
                  </a:lnTo>
                  <a:lnTo>
                    <a:pt x="376196" y="58283"/>
                  </a:lnTo>
                  <a:lnTo>
                    <a:pt x="376136" y="60632"/>
                  </a:lnTo>
                  <a:lnTo>
                    <a:pt x="376136" y="62920"/>
                  </a:lnTo>
                  <a:lnTo>
                    <a:pt x="376136" y="65268"/>
                  </a:lnTo>
                  <a:lnTo>
                    <a:pt x="376196" y="67616"/>
                  </a:lnTo>
                  <a:lnTo>
                    <a:pt x="376196" y="69964"/>
                  </a:lnTo>
                  <a:lnTo>
                    <a:pt x="376196" y="72252"/>
                  </a:lnTo>
                  <a:lnTo>
                    <a:pt x="376196" y="74601"/>
                  </a:lnTo>
                  <a:lnTo>
                    <a:pt x="376256" y="76949"/>
                  </a:lnTo>
                  <a:lnTo>
                    <a:pt x="376256" y="79297"/>
                  </a:lnTo>
                  <a:lnTo>
                    <a:pt x="376316" y="81585"/>
                  </a:lnTo>
                  <a:lnTo>
                    <a:pt x="376377" y="83933"/>
                  </a:lnTo>
                  <a:lnTo>
                    <a:pt x="376377" y="86281"/>
                  </a:lnTo>
                  <a:lnTo>
                    <a:pt x="376437" y="88569"/>
                  </a:lnTo>
                  <a:lnTo>
                    <a:pt x="376497" y="90918"/>
                  </a:lnTo>
                  <a:lnTo>
                    <a:pt x="376557" y="93266"/>
                  </a:lnTo>
                  <a:lnTo>
                    <a:pt x="376617" y="95614"/>
                  </a:lnTo>
                  <a:lnTo>
                    <a:pt x="376678" y="97902"/>
                  </a:lnTo>
                  <a:lnTo>
                    <a:pt x="376738" y="100250"/>
                  </a:lnTo>
                  <a:lnTo>
                    <a:pt x="376798" y="102599"/>
                  </a:lnTo>
                  <a:lnTo>
                    <a:pt x="376918" y="104947"/>
                  </a:lnTo>
                  <a:lnTo>
                    <a:pt x="376979" y="107235"/>
                  </a:lnTo>
                  <a:lnTo>
                    <a:pt x="377039" y="109583"/>
                  </a:lnTo>
                  <a:lnTo>
                    <a:pt x="377099" y="111931"/>
                  </a:lnTo>
                  <a:lnTo>
                    <a:pt x="377220" y="114279"/>
                  </a:lnTo>
                  <a:lnTo>
                    <a:pt x="377280" y="116567"/>
                  </a:lnTo>
                  <a:lnTo>
                    <a:pt x="377340" y="118916"/>
                  </a:lnTo>
                  <a:lnTo>
                    <a:pt x="377460" y="121264"/>
                  </a:lnTo>
                  <a:lnTo>
                    <a:pt x="377521" y="123552"/>
                  </a:lnTo>
                  <a:lnTo>
                    <a:pt x="377641" y="125900"/>
                  </a:lnTo>
                  <a:lnTo>
                    <a:pt x="377761" y="128248"/>
                  </a:lnTo>
                  <a:lnTo>
                    <a:pt x="377822" y="130597"/>
                  </a:lnTo>
                  <a:lnTo>
                    <a:pt x="377942" y="132885"/>
                  </a:lnTo>
                  <a:lnTo>
                    <a:pt x="378062" y="135233"/>
                  </a:lnTo>
                  <a:lnTo>
                    <a:pt x="378183" y="137581"/>
                  </a:lnTo>
                  <a:lnTo>
                    <a:pt x="378364" y="139929"/>
                  </a:lnTo>
                  <a:lnTo>
                    <a:pt x="378484" y="142217"/>
                  </a:lnTo>
                  <a:lnTo>
                    <a:pt x="378604" y="144565"/>
                  </a:lnTo>
                  <a:lnTo>
                    <a:pt x="378785" y="146914"/>
                  </a:lnTo>
                  <a:lnTo>
                    <a:pt x="378966" y="149202"/>
                  </a:lnTo>
                  <a:lnTo>
                    <a:pt x="379146" y="151550"/>
                  </a:lnTo>
                  <a:lnTo>
                    <a:pt x="379327" y="153898"/>
                  </a:lnTo>
                  <a:lnTo>
                    <a:pt x="379568" y="156246"/>
                  </a:lnTo>
                  <a:lnTo>
                    <a:pt x="379809" y="158534"/>
                  </a:lnTo>
                  <a:lnTo>
                    <a:pt x="380049" y="160882"/>
                  </a:lnTo>
                  <a:lnTo>
                    <a:pt x="380350" y="163231"/>
                  </a:lnTo>
                  <a:lnTo>
                    <a:pt x="380591" y="165579"/>
                  </a:lnTo>
                  <a:lnTo>
                    <a:pt x="380892" y="167867"/>
                  </a:lnTo>
                  <a:lnTo>
                    <a:pt x="381254" y="170215"/>
                  </a:lnTo>
                  <a:lnTo>
                    <a:pt x="381615" y="172563"/>
                  </a:lnTo>
                  <a:lnTo>
                    <a:pt x="381976" y="174912"/>
                  </a:lnTo>
                  <a:lnTo>
                    <a:pt x="382337" y="177200"/>
                  </a:lnTo>
                  <a:lnTo>
                    <a:pt x="382819" y="179548"/>
                  </a:lnTo>
                  <a:lnTo>
                    <a:pt x="383241" y="181896"/>
                  </a:lnTo>
                  <a:lnTo>
                    <a:pt x="383722" y="184184"/>
                  </a:lnTo>
                  <a:lnTo>
                    <a:pt x="384204" y="186532"/>
                  </a:lnTo>
                  <a:lnTo>
                    <a:pt x="384746" y="188880"/>
                  </a:lnTo>
                  <a:lnTo>
                    <a:pt x="385288" y="191229"/>
                  </a:lnTo>
                  <a:lnTo>
                    <a:pt x="385890" y="193517"/>
                  </a:lnTo>
                  <a:lnTo>
                    <a:pt x="386492" y="195865"/>
                  </a:lnTo>
                  <a:lnTo>
                    <a:pt x="389984" y="207546"/>
                  </a:lnTo>
                  <a:lnTo>
                    <a:pt x="390767" y="209894"/>
                  </a:lnTo>
                  <a:lnTo>
                    <a:pt x="395945" y="223863"/>
                  </a:lnTo>
                  <a:lnTo>
                    <a:pt x="396848" y="226211"/>
                  </a:lnTo>
                  <a:lnTo>
                    <a:pt x="397812" y="228499"/>
                  </a:lnTo>
                  <a:lnTo>
                    <a:pt x="398835" y="230847"/>
                  </a:lnTo>
                  <a:lnTo>
                    <a:pt x="399799" y="233196"/>
                  </a:lnTo>
                  <a:lnTo>
                    <a:pt x="400822" y="235544"/>
                  </a:lnTo>
                  <a:lnTo>
                    <a:pt x="401846" y="237832"/>
                  </a:lnTo>
                  <a:lnTo>
                    <a:pt x="402869" y="240180"/>
                  </a:lnTo>
                  <a:lnTo>
                    <a:pt x="403953" y="242528"/>
                  </a:lnTo>
                  <a:lnTo>
                    <a:pt x="405037" y="244816"/>
                  </a:lnTo>
                  <a:lnTo>
                    <a:pt x="406121" y="247164"/>
                  </a:lnTo>
                  <a:lnTo>
                    <a:pt x="407204" y="249513"/>
                  </a:lnTo>
                  <a:lnTo>
                    <a:pt x="408288" y="251861"/>
                  </a:lnTo>
                  <a:lnTo>
                    <a:pt x="409372" y="254149"/>
                  </a:lnTo>
                  <a:lnTo>
                    <a:pt x="410456" y="256497"/>
                  </a:lnTo>
                  <a:lnTo>
                    <a:pt x="411600" y="258845"/>
                  </a:lnTo>
                  <a:lnTo>
                    <a:pt x="412744" y="261194"/>
                  </a:lnTo>
                  <a:lnTo>
                    <a:pt x="413828" y="263482"/>
                  </a:lnTo>
                  <a:lnTo>
                    <a:pt x="414972" y="265830"/>
                  </a:lnTo>
                  <a:lnTo>
                    <a:pt x="416116" y="268178"/>
                  </a:lnTo>
                  <a:lnTo>
                    <a:pt x="417260" y="270526"/>
                  </a:lnTo>
                  <a:lnTo>
                    <a:pt x="418404" y="272814"/>
                  </a:lnTo>
                  <a:lnTo>
                    <a:pt x="419548" y="275162"/>
                  </a:lnTo>
                  <a:lnTo>
                    <a:pt x="420752" y="277511"/>
                  </a:lnTo>
                  <a:lnTo>
                    <a:pt x="421956" y="279799"/>
                  </a:lnTo>
                  <a:lnTo>
                    <a:pt x="423100" y="282147"/>
                  </a:lnTo>
                  <a:lnTo>
                    <a:pt x="424304" y="284495"/>
                  </a:lnTo>
                  <a:lnTo>
                    <a:pt x="425569" y="286843"/>
                  </a:lnTo>
                  <a:lnTo>
                    <a:pt x="426773" y="289131"/>
                  </a:lnTo>
                  <a:lnTo>
                    <a:pt x="428037" y="291479"/>
                  </a:lnTo>
                  <a:lnTo>
                    <a:pt x="429302" y="293828"/>
                  </a:lnTo>
                  <a:lnTo>
                    <a:pt x="430566" y="296176"/>
                  </a:lnTo>
                  <a:lnTo>
                    <a:pt x="431891" y="298464"/>
                  </a:lnTo>
                  <a:lnTo>
                    <a:pt x="433215" y="300812"/>
                  </a:lnTo>
                  <a:lnTo>
                    <a:pt x="434600" y="303160"/>
                  </a:lnTo>
                  <a:lnTo>
                    <a:pt x="435925" y="305509"/>
                  </a:lnTo>
                  <a:lnTo>
                    <a:pt x="437370" y="307797"/>
                  </a:lnTo>
                  <a:lnTo>
                    <a:pt x="447726" y="324114"/>
                  </a:lnTo>
                  <a:lnTo>
                    <a:pt x="449232" y="326462"/>
                  </a:lnTo>
                  <a:lnTo>
                    <a:pt x="450797" y="328810"/>
                  </a:lnTo>
                  <a:lnTo>
                    <a:pt x="452423" y="331158"/>
                  </a:lnTo>
                  <a:lnTo>
                    <a:pt x="453988" y="333446"/>
                  </a:lnTo>
                  <a:lnTo>
                    <a:pt x="455614" y="335795"/>
                  </a:lnTo>
                  <a:lnTo>
                    <a:pt x="457179" y="338143"/>
                  </a:lnTo>
                  <a:lnTo>
                    <a:pt x="458805" y="340491"/>
                  </a:lnTo>
                  <a:lnTo>
                    <a:pt x="460431" y="342779"/>
                  </a:lnTo>
                  <a:lnTo>
                    <a:pt x="461996" y="345127"/>
                  </a:lnTo>
                  <a:lnTo>
                    <a:pt x="463622" y="347475"/>
                  </a:lnTo>
                  <a:lnTo>
                    <a:pt x="465187" y="349763"/>
                  </a:lnTo>
                  <a:lnTo>
                    <a:pt x="466813" y="352112"/>
                  </a:lnTo>
                  <a:lnTo>
                    <a:pt x="468379" y="354460"/>
                  </a:lnTo>
                  <a:lnTo>
                    <a:pt x="469944" y="356808"/>
                  </a:lnTo>
                  <a:lnTo>
                    <a:pt x="471509" y="359096"/>
                  </a:lnTo>
                  <a:lnTo>
                    <a:pt x="473015" y="361444"/>
                  </a:lnTo>
                  <a:lnTo>
                    <a:pt x="474580" y="363793"/>
                  </a:lnTo>
                  <a:lnTo>
                    <a:pt x="476085" y="366141"/>
                  </a:lnTo>
                  <a:lnTo>
                    <a:pt x="477591" y="368429"/>
                  </a:lnTo>
                  <a:lnTo>
                    <a:pt x="479096" y="370777"/>
                  </a:lnTo>
                  <a:lnTo>
                    <a:pt x="480601" y="373125"/>
                  </a:lnTo>
                  <a:lnTo>
                    <a:pt x="482107" y="375413"/>
                  </a:lnTo>
                  <a:lnTo>
                    <a:pt x="483552" y="377761"/>
                  </a:lnTo>
                  <a:lnTo>
                    <a:pt x="485057" y="380110"/>
                  </a:lnTo>
                  <a:lnTo>
                    <a:pt x="486502" y="382458"/>
                  </a:lnTo>
                  <a:lnTo>
                    <a:pt x="488007" y="384746"/>
                  </a:lnTo>
                  <a:lnTo>
                    <a:pt x="489452" y="387094"/>
                  </a:lnTo>
                  <a:lnTo>
                    <a:pt x="490958" y="389442"/>
                  </a:lnTo>
                  <a:lnTo>
                    <a:pt x="492463" y="391791"/>
                  </a:lnTo>
                  <a:lnTo>
                    <a:pt x="494028" y="394079"/>
                  </a:lnTo>
                  <a:lnTo>
                    <a:pt x="495594" y="396427"/>
                  </a:lnTo>
                  <a:lnTo>
                    <a:pt x="497159" y="398775"/>
                  </a:lnTo>
                  <a:lnTo>
                    <a:pt x="498785" y="401123"/>
                  </a:lnTo>
                  <a:lnTo>
                    <a:pt x="500471" y="403411"/>
                  </a:lnTo>
                  <a:lnTo>
                    <a:pt x="502157" y="405759"/>
                  </a:lnTo>
                  <a:lnTo>
                    <a:pt x="530275" y="436106"/>
                  </a:lnTo>
                  <a:lnTo>
                    <a:pt x="532985" y="438394"/>
                  </a:lnTo>
                  <a:lnTo>
                    <a:pt x="535754" y="440742"/>
                  </a:lnTo>
                  <a:lnTo>
                    <a:pt x="553878" y="454711"/>
                  </a:lnTo>
                  <a:lnTo>
                    <a:pt x="557129" y="457059"/>
                  </a:lnTo>
                  <a:lnTo>
                    <a:pt x="560441" y="459407"/>
                  </a:lnTo>
                  <a:lnTo>
                    <a:pt x="563812" y="461755"/>
                  </a:lnTo>
                  <a:lnTo>
                    <a:pt x="567184" y="464043"/>
                  </a:lnTo>
                  <a:lnTo>
                    <a:pt x="570616" y="466392"/>
                  </a:lnTo>
                  <a:lnTo>
                    <a:pt x="574109" y="468740"/>
                  </a:lnTo>
                  <a:lnTo>
                    <a:pt x="577601" y="471028"/>
                  </a:lnTo>
                  <a:lnTo>
                    <a:pt x="581153" y="473376"/>
                  </a:lnTo>
                  <a:lnTo>
                    <a:pt x="584645" y="475724"/>
                  </a:lnTo>
                  <a:lnTo>
                    <a:pt x="588198" y="478072"/>
                  </a:lnTo>
                  <a:lnTo>
                    <a:pt x="591810" y="480360"/>
                  </a:lnTo>
                  <a:lnTo>
                    <a:pt x="595363" y="482709"/>
                  </a:lnTo>
                  <a:lnTo>
                    <a:pt x="598915" y="485057"/>
                  </a:lnTo>
                  <a:lnTo>
                    <a:pt x="602468" y="487405"/>
                  </a:lnTo>
                  <a:lnTo>
                    <a:pt x="606020" y="489693"/>
                  </a:lnTo>
                  <a:lnTo>
                    <a:pt x="609573" y="492041"/>
                  </a:lnTo>
                  <a:lnTo>
                    <a:pt x="613065" y="494390"/>
                  </a:lnTo>
                  <a:lnTo>
                    <a:pt x="616557" y="496738"/>
                  </a:lnTo>
                  <a:lnTo>
                    <a:pt x="620049" y="499026"/>
                  </a:lnTo>
                  <a:lnTo>
                    <a:pt x="623481" y="501374"/>
                  </a:lnTo>
                  <a:lnTo>
                    <a:pt x="626913" y="503722"/>
                  </a:lnTo>
                  <a:lnTo>
                    <a:pt x="630285" y="506010"/>
                  </a:lnTo>
                  <a:lnTo>
                    <a:pt x="633657" y="508358"/>
                  </a:lnTo>
                  <a:lnTo>
                    <a:pt x="636968" y="510707"/>
                  </a:lnTo>
                  <a:lnTo>
                    <a:pt x="640220" y="513055"/>
                  </a:lnTo>
                  <a:lnTo>
                    <a:pt x="643411" y="515343"/>
                  </a:lnTo>
                  <a:lnTo>
                    <a:pt x="672372" y="538705"/>
                  </a:lnTo>
                  <a:lnTo>
                    <a:pt x="674901" y="540993"/>
                  </a:lnTo>
                  <a:lnTo>
                    <a:pt x="699106" y="571339"/>
                  </a:lnTo>
                  <a:lnTo>
                    <a:pt x="704404" y="583020"/>
                  </a:lnTo>
                  <a:lnTo>
                    <a:pt x="705308" y="585308"/>
                  </a:lnTo>
                  <a:lnTo>
                    <a:pt x="706090" y="587656"/>
                  </a:lnTo>
                  <a:lnTo>
                    <a:pt x="706813" y="590004"/>
                  </a:lnTo>
                  <a:lnTo>
                    <a:pt x="707535" y="592352"/>
                  </a:lnTo>
                  <a:lnTo>
                    <a:pt x="708198" y="594640"/>
                  </a:lnTo>
                  <a:lnTo>
                    <a:pt x="708860" y="596989"/>
                  </a:lnTo>
                  <a:lnTo>
                    <a:pt x="709462" y="599337"/>
                  </a:lnTo>
                  <a:lnTo>
                    <a:pt x="710124" y="601625"/>
                  </a:lnTo>
                  <a:lnTo>
                    <a:pt x="710727" y="603973"/>
                  </a:lnTo>
                  <a:lnTo>
                    <a:pt x="711329" y="606321"/>
                  </a:lnTo>
                  <a:lnTo>
                    <a:pt x="711931" y="608669"/>
                  </a:lnTo>
                  <a:lnTo>
                    <a:pt x="712593" y="610957"/>
                  </a:lnTo>
                  <a:lnTo>
                    <a:pt x="713195" y="613306"/>
                  </a:lnTo>
                  <a:lnTo>
                    <a:pt x="713918" y="615654"/>
                  </a:lnTo>
                  <a:lnTo>
                    <a:pt x="714580" y="618002"/>
                  </a:lnTo>
                  <a:lnTo>
                    <a:pt x="715363" y="620290"/>
                  </a:lnTo>
                  <a:lnTo>
                    <a:pt x="716146" y="622638"/>
                  </a:lnTo>
                  <a:lnTo>
                    <a:pt x="716989" y="624987"/>
                  </a:lnTo>
                  <a:lnTo>
                    <a:pt x="717831" y="627335"/>
                  </a:lnTo>
                  <a:lnTo>
                    <a:pt x="718735" y="629623"/>
                  </a:lnTo>
                  <a:lnTo>
                    <a:pt x="719758" y="631971"/>
                  </a:lnTo>
                  <a:lnTo>
                    <a:pt x="720782" y="634319"/>
                  </a:lnTo>
                  <a:lnTo>
                    <a:pt x="721805" y="636607"/>
                  </a:lnTo>
                  <a:lnTo>
                    <a:pt x="722949" y="638955"/>
                  </a:lnTo>
                  <a:lnTo>
                    <a:pt x="724093" y="641304"/>
                  </a:lnTo>
                  <a:lnTo>
                    <a:pt x="725298" y="643652"/>
                  </a:lnTo>
                  <a:lnTo>
                    <a:pt x="726562" y="645940"/>
                  </a:lnTo>
                  <a:lnTo>
                    <a:pt x="727826" y="648288"/>
                  </a:lnTo>
                  <a:lnTo>
                    <a:pt x="729151" y="650636"/>
                  </a:lnTo>
                  <a:lnTo>
                    <a:pt x="730476" y="652985"/>
                  </a:lnTo>
                  <a:lnTo>
                    <a:pt x="731861" y="655273"/>
                  </a:lnTo>
                  <a:lnTo>
                    <a:pt x="733185" y="657621"/>
                  </a:lnTo>
                  <a:lnTo>
                    <a:pt x="734570" y="659969"/>
                  </a:lnTo>
                  <a:lnTo>
                    <a:pt x="735955" y="662317"/>
                  </a:lnTo>
                  <a:lnTo>
                    <a:pt x="737280" y="664605"/>
                  </a:lnTo>
                  <a:lnTo>
                    <a:pt x="750345" y="699588"/>
                  </a:lnTo>
                  <a:lnTo>
                    <a:pt x="750345" y="701936"/>
                  </a:lnTo>
                  <a:lnTo>
                    <a:pt x="732041" y="736918"/>
                  </a:lnTo>
                  <a:lnTo>
                    <a:pt x="727044" y="741554"/>
                  </a:lnTo>
                  <a:lnTo>
                    <a:pt x="724455" y="743903"/>
                  </a:lnTo>
                  <a:lnTo>
                    <a:pt x="721685" y="746251"/>
                  </a:lnTo>
                  <a:lnTo>
                    <a:pt x="718855" y="748599"/>
                  </a:lnTo>
                  <a:lnTo>
                    <a:pt x="715905" y="750887"/>
                  </a:lnTo>
                  <a:lnTo>
                    <a:pt x="712954" y="753235"/>
                  </a:lnTo>
                  <a:lnTo>
                    <a:pt x="709884" y="755584"/>
                  </a:lnTo>
                  <a:lnTo>
                    <a:pt x="706753" y="757932"/>
                  </a:lnTo>
                  <a:lnTo>
                    <a:pt x="703622" y="760220"/>
                  </a:lnTo>
                  <a:lnTo>
                    <a:pt x="700431" y="762568"/>
                  </a:lnTo>
                  <a:lnTo>
                    <a:pt x="697179" y="764916"/>
                  </a:lnTo>
                  <a:lnTo>
                    <a:pt x="693988" y="767204"/>
                  </a:lnTo>
                  <a:lnTo>
                    <a:pt x="690737" y="769552"/>
                  </a:lnTo>
                  <a:lnTo>
                    <a:pt x="687485" y="771901"/>
                  </a:lnTo>
                  <a:lnTo>
                    <a:pt x="684294" y="774249"/>
                  </a:lnTo>
                  <a:lnTo>
                    <a:pt x="681043" y="776537"/>
                  </a:lnTo>
                  <a:lnTo>
                    <a:pt x="677852" y="778885"/>
                  </a:lnTo>
                  <a:lnTo>
                    <a:pt x="674721" y="781233"/>
                  </a:lnTo>
                  <a:lnTo>
                    <a:pt x="671590" y="783582"/>
                  </a:lnTo>
                  <a:lnTo>
                    <a:pt x="668519" y="785870"/>
                  </a:lnTo>
                  <a:lnTo>
                    <a:pt x="665508" y="788218"/>
                  </a:lnTo>
                  <a:lnTo>
                    <a:pt x="662498" y="790566"/>
                  </a:lnTo>
                  <a:lnTo>
                    <a:pt x="659547" y="792854"/>
                  </a:lnTo>
                  <a:lnTo>
                    <a:pt x="656657" y="795202"/>
                  </a:lnTo>
                  <a:lnTo>
                    <a:pt x="653827" y="797550"/>
                  </a:lnTo>
                  <a:lnTo>
                    <a:pt x="650998" y="799899"/>
                  </a:lnTo>
                  <a:lnTo>
                    <a:pt x="648228" y="802187"/>
                  </a:lnTo>
                  <a:lnTo>
                    <a:pt x="645518" y="804535"/>
                  </a:lnTo>
                  <a:lnTo>
                    <a:pt x="642869" y="806883"/>
                  </a:lnTo>
                  <a:lnTo>
                    <a:pt x="640220" y="809231"/>
                  </a:lnTo>
                  <a:lnTo>
                    <a:pt x="637631" y="811519"/>
                  </a:lnTo>
                  <a:lnTo>
                    <a:pt x="635102" y="813868"/>
                  </a:lnTo>
                  <a:lnTo>
                    <a:pt x="632573" y="816216"/>
                  </a:lnTo>
                  <a:lnTo>
                    <a:pt x="630044" y="818564"/>
                  </a:lnTo>
                  <a:lnTo>
                    <a:pt x="627576" y="820852"/>
                  </a:lnTo>
                  <a:lnTo>
                    <a:pt x="625107" y="823200"/>
                  </a:lnTo>
                  <a:lnTo>
                    <a:pt x="622638" y="825548"/>
                  </a:lnTo>
                  <a:lnTo>
                    <a:pt x="620170" y="827836"/>
                  </a:lnTo>
                  <a:lnTo>
                    <a:pt x="617761" y="830185"/>
                  </a:lnTo>
                  <a:lnTo>
                    <a:pt x="615293" y="832533"/>
                  </a:lnTo>
                  <a:lnTo>
                    <a:pt x="612824" y="834881"/>
                  </a:lnTo>
                  <a:lnTo>
                    <a:pt x="610416" y="837169"/>
                  </a:lnTo>
                  <a:lnTo>
                    <a:pt x="607947" y="839517"/>
                  </a:lnTo>
                  <a:lnTo>
                    <a:pt x="605478" y="841865"/>
                  </a:lnTo>
                  <a:lnTo>
                    <a:pt x="602949" y="844214"/>
                  </a:lnTo>
                  <a:lnTo>
                    <a:pt x="600421" y="846502"/>
                  </a:lnTo>
                  <a:lnTo>
                    <a:pt x="597892" y="848850"/>
                  </a:lnTo>
                  <a:lnTo>
                    <a:pt x="595363" y="851198"/>
                  </a:lnTo>
                  <a:lnTo>
                    <a:pt x="592774" y="853546"/>
                  </a:lnTo>
                  <a:lnTo>
                    <a:pt x="590185" y="855834"/>
                  </a:lnTo>
                  <a:lnTo>
                    <a:pt x="587596" y="858183"/>
                  </a:lnTo>
                  <a:lnTo>
                    <a:pt x="584946" y="860531"/>
                  </a:lnTo>
                  <a:lnTo>
                    <a:pt x="582297" y="862819"/>
                  </a:lnTo>
                  <a:lnTo>
                    <a:pt x="579588" y="865167"/>
                  </a:lnTo>
                  <a:lnTo>
                    <a:pt x="576878" y="867515"/>
                  </a:lnTo>
                  <a:lnTo>
                    <a:pt x="574169" y="869863"/>
                  </a:lnTo>
                  <a:lnTo>
                    <a:pt x="571459" y="872151"/>
                  </a:lnTo>
                  <a:lnTo>
                    <a:pt x="568690" y="874500"/>
                  </a:lnTo>
                  <a:lnTo>
                    <a:pt x="565920" y="876848"/>
                  </a:lnTo>
                  <a:lnTo>
                    <a:pt x="563150" y="879196"/>
                  </a:lnTo>
                  <a:lnTo>
                    <a:pt x="560320" y="881484"/>
                  </a:lnTo>
                  <a:lnTo>
                    <a:pt x="557551" y="883832"/>
                  </a:lnTo>
                  <a:lnTo>
                    <a:pt x="554721" y="886181"/>
                  </a:lnTo>
                  <a:lnTo>
                    <a:pt x="551891" y="888469"/>
                  </a:lnTo>
                  <a:lnTo>
                    <a:pt x="549121" y="890817"/>
                  </a:lnTo>
                  <a:lnTo>
                    <a:pt x="546291" y="893165"/>
                  </a:lnTo>
                  <a:lnTo>
                    <a:pt x="543461" y="895513"/>
                  </a:lnTo>
                  <a:lnTo>
                    <a:pt x="540631" y="897801"/>
                  </a:lnTo>
                  <a:lnTo>
                    <a:pt x="537801" y="900149"/>
                  </a:lnTo>
                  <a:lnTo>
                    <a:pt x="534972" y="902498"/>
                  </a:lnTo>
                  <a:lnTo>
                    <a:pt x="532142" y="904846"/>
                  </a:lnTo>
                  <a:lnTo>
                    <a:pt x="529312" y="907134"/>
                  </a:lnTo>
                  <a:lnTo>
                    <a:pt x="526542" y="909482"/>
                  </a:lnTo>
                  <a:lnTo>
                    <a:pt x="523712" y="911830"/>
                  </a:lnTo>
                  <a:lnTo>
                    <a:pt x="520882" y="914179"/>
                  </a:lnTo>
                  <a:lnTo>
                    <a:pt x="518113" y="916467"/>
                  </a:lnTo>
                  <a:lnTo>
                    <a:pt x="515343" y="918815"/>
                  </a:lnTo>
                  <a:lnTo>
                    <a:pt x="512573" y="921163"/>
                  </a:lnTo>
                  <a:lnTo>
                    <a:pt x="509803" y="923451"/>
                  </a:lnTo>
                  <a:lnTo>
                    <a:pt x="507094" y="925799"/>
                  </a:lnTo>
                  <a:lnTo>
                    <a:pt x="504385" y="928147"/>
                  </a:lnTo>
                  <a:lnTo>
                    <a:pt x="501675" y="930496"/>
                  </a:lnTo>
                  <a:lnTo>
                    <a:pt x="498966" y="932784"/>
                  </a:lnTo>
                  <a:lnTo>
                    <a:pt x="496316" y="935132"/>
                  </a:lnTo>
                  <a:lnTo>
                    <a:pt x="493727" y="937480"/>
                  </a:lnTo>
                  <a:lnTo>
                    <a:pt x="491078" y="939828"/>
                  </a:lnTo>
                  <a:lnTo>
                    <a:pt x="488549" y="942116"/>
                  </a:lnTo>
                  <a:lnTo>
                    <a:pt x="486020" y="944465"/>
                  </a:lnTo>
                  <a:lnTo>
                    <a:pt x="483552" y="946813"/>
                  </a:lnTo>
                  <a:lnTo>
                    <a:pt x="481083" y="949161"/>
                  </a:lnTo>
                  <a:lnTo>
                    <a:pt x="478675" y="951449"/>
                  </a:lnTo>
                  <a:lnTo>
                    <a:pt x="476326" y="953797"/>
                  </a:lnTo>
                  <a:lnTo>
                    <a:pt x="473978" y="956145"/>
                  </a:lnTo>
                  <a:lnTo>
                    <a:pt x="471750" y="958433"/>
                  </a:lnTo>
                  <a:lnTo>
                    <a:pt x="469523" y="960782"/>
                  </a:lnTo>
                  <a:lnTo>
                    <a:pt x="467355" y="963130"/>
                  </a:lnTo>
                  <a:lnTo>
                    <a:pt x="465308" y="965478"/>
                  </a:lnTo>
                  <a:lnTo>
                    <a:pt x="463261" y="967766"/>
                  </a:lnTo>
                  <a:lnTo>
                    <a:pt x="442789" y="998112"/>
                  </a:lnTo>
                  <a:lnTo>
                    <a:pt x="441645" y="1000460"/>
                  </a:lnTo>
                  <a:lnTo>
                    <a:pt x="440501" y="1002748"/>
                  </a:lnTo>
                  <a:lnTo>
                    <a:pt x="439477" y="1005097"/>
                  </a:lnTo>
                  <a:lnTo>
                    <a:pt x="438454" y="1007445"/>
                  </a:lnTo>
                  <a:lnTo>
                    <a:pt x="437551" y="1009793"/>
                  </a:lnTo>
                  <a:lnTo>
                    <a:pt x="436647" y="1012081"/>
                  </a:lnTo>
                  <a:lnTo>
                    <a:pt x="435744" y="1014429"/>
                  </a:lnTo>
                  <a:lnTo>
                    <a:pt x="434962" y="1016778"/>
                  </a:lnTo>
                  <a:lnTo>
                    <a:pt x="434179" y="1019066"/>
                  </a:lnTo>
                  <a:lnTo>
                    <a:pt x="433396" y="1021414"/>
                  </a:lnTo>
                  <a:lnTo>
                    <a:pt x="432674" y="1023762"/>
                  </a:lnTo>
                  <a:lnTo>
                    <a:pt x="431951" y="1026110"/>
                  </a:lnTo>
                  <a:lnTo>
                    <a:pt x="431289" y="1028398"/>
                  </a:lnTo>
                  <a:lnTo>
                    <a:pt x="430626" y="1030746"/>
                  </a:lnTo>
                  <a:lnTo>
                    <a:pt x="429964" y="1033095"/>
                  </a:lnTo>
                  <a:lnTo>
                    <a:pt x="429302" y="1035443"/>
                  </a:lnTo>
                  <a:lnTo>
                    <a:pt x="428700" y="1037731"/>
                  </a:lnTo>
                  <a:lnTo>
                    <a:pt x="428098" y="1040079"/>
                  </a:lnTo>
                  <a:lnTo>
                    <a:pt x="427495" y="1042427"/>
                  </a:lnTo>
                  <a:lnTo>
                    <a:pt x="426833" y="1044776"/>
                  </a:lnTo>
                  <a:lnTo>
                    <a:pt x="426231" y="1047064"/>
                  </a:lnTo>
                  <a:lnTo>
                    <a:pt x="425629" y="1049412"/>
                  </a:lnTo>
                  <a:lnTo>
                    <a:pt x="425027" y="1051760"/>
                  </a:lnTo>
                  <a:lnTo>
                    <a:pt x="424365" y="1054048"/>
                  </a:lnTo>
                  <a:lnTo>
                    <a:pt x="423762" y="1056396"/>
                  </a:lnTo>
                  <a:lnTo>
                    <a:pt x="423100" y="1058744"/>
                  </a:lnTo>
                  <a:lnTo>
                    <a:pt x="422438" y="1061093"/>
                  </a:lnTo>
                  <a:lnTo>
                    <a:pt x="421715" y="1063381"/>
                  </a:lnTo>
                  <a:lnTo>
                    <a:pt x="421053" y="1065729"/>
                  </a:lnTo>
                  <a:lnTo>
                    <a:pt x="420330" y="1068077"/>
                  </a:lnTo>
                  <a:lnTo>
                    <a:pt x="419548" y="1070425"/>
                  </a:lnTo>
                  <a:lnTo>
                    <a:pt x="418765" y="1072713"/>
                  </a:lnTo>
                  <a:lnTo>
                    <a:pt x="417982" y="1075062"/>
                  </a:lnTo>
                  <a:lnTo>
                    <a:pt x="417199" y="1077410"/>
                  </a:lnTo>
                  <a:lnTo>
                    <a:pt x="416356" y="1079758"/>
                  </a:lnTo>
                  <a:lnTo>
                    <a:pt x="415514" y="1082046"/>
                  </a:lnTo>
                  <a:lnTo>
                    <a:pt x="414610" y="1084394"/>
                  </a:lnTo>
                  <a:lnTo>
                    <a:pt x="413707" y="1086742"/>
                  </a:lnTo>
                  <a:lnTo>
                    <a:pt x="412804" y="1089030"/>
                  </a:lnTo>
                  <a:lnTo>
                    <a:pt x="411901" y="1091379"/>
                  </a:lnTo>
                  <a:lnTo>
                    <a:pt x="410938" y="1093727"/>
                  </a:lnTo>
                  <a:lnTo>
                    <a:pt x="409974" y="1096075"/>
                  </a:lnTo>
                  <a:lnTo>
                    <a:pt x="409011" y="1098363"/>
                  </a:lnTo>
                  <a:lnTo>
                    <a:pt x="408047" y="1100711"/>
                  </a:lnTo>
                  <a:lnTo>
                    <a:pt x="407024" y="1103060"/>
                  </a:lnTo>
                  <a:lnTo>
                    <a:pt x="406060" y="1105408"/>
                  </a:lnTo>
                  <a:lnTo>
                    <a:pt x="405037" y="1107696"/>
                  </a:lnTo>
                  <a:lnTo>
                    <a:pt x="404074" y="1110044"/>
                  </a:lnTo>
                  <a:lnTo>
                    <a:pt x="403050" y="1112392"/>
                  </a:lnTo>
                  <a:lnTo>
                    <a:pt x="402087" y="1114680"/>
                  </a:lnTo>
                  <a:lnTo>
                    <a:pt x="401123" y="1117028"/>
                  </a:lnTo>
                  <a:lnTo>
                    <a:pt x="400160" y="1119377"/>
                  </a:lnTo>
                  <a:lnTo>
                    <a:pt x="399257" y="1121725"/>
                  </a:lnTo>
                  <a:lnTo>
                    <a:pt x="398353" y="1124013"/>
                  </a:lnTo>
                  <a:lnTo>
                    <a:pt x="397450" y="1126361"/>
                  </a:lnTo>
                  <a:lnTo>
                    <a:pt x="396607" y="1128709"/>
                  </a:lnTo>
                  <a:lnTo>
                    <a:pt x="395764" y="1131057"/>
                  </a:lnTo>
                  <a:lnTo>
                    <a:pt x="394921" y="1133345"/>
                  </a:lnTo>
                  <a:lnTo>
                    <a:pt x="394139" y="1135694"/>
                  </a:lnTo>
                  <a:lnTo>
                    <a:pt x="393416" y="1138042"/>
                  </a:lnTo>
                  <a:lnTo>
                    <a:pt x="392694" y="1140390"/>
                  </a:lnTo>
                  <a:lnTo>
                    <a:pt x="392031" y="1142678"/>
                  </a:lnTo>
                  <a:lnTo>
                    <a:pt x="391369" y="1145026"/>
                  </a:lnTo>
                  <a:lnTo>
                    <a:pt x="390767" y="1147375"/>
                  </a:lnTo>
                  <a:lnTo>
                    <a:pt x="390165" y="1149663"/>
                  </a:lnTo>
                  <a:lnTo>
                    <a:pt x="389623" y="1152011"/>
                  </a:lnTo>
                  <a:lnTo>
                    <a:pt x="389081" y="1154359"/>
                  </a:lnTo>
                  <a:lnTo>
                    <a:pt x="388599" y="1156707"/>
                  </a:lnTo>
                  <a:lnTo>
                    <a:pt x="388118" y="1158995"/>
                  </a:lnTo>
                  <a:lnTo>
                    <a:pt x="387636" y="1161343"/>
                  </a:lnTo>
                  <a:lnTo>
                    <a:pt x="387275" y="1163692"/>
                  </a:lnTo>
                  <a:lnTo>
                    <a:pt x="386853" y="1166040"/>
                  </a:lnTo>
                  <a:lnTo>
                    <a:pt x="386492" y="1168328"/>
                  </a:lnTo>
                  <a:lnTo>
                    <a:pt x="386131" y="1170676"/>
                  </a:lnTo>
                  <a:lnTo>
                    <a:pt x="385769" y="1173024"/>
                  </a:lnTo>
                  <a:lnTo>
                    <a:pt x="385408" y="1175373"/>
                  </a:lnTo>
                  <a:lnTo>
                    <a:pt x="385107" y="1177661"/>
                  </a:lnTo>
                  <a:lnTo>
                    <a:pt x="384806" y="1180009"/>
                  </a:lnTo>
                  <a:lnTo>
                    <a:pt x="384505" y="1182357"/>
                  </a:lnTo>
                  <a:lnTo>
                    <a:pt x="384204" y="1184645"/>
                  </a:lnTo>
                  <a:lnTo>
                    <a:pt x="383963" y="1186993"/>
                  </a:lnTo>
                  <a:lnTo>
                    <a:pt x="383662" y="1189341"/>
                  </a:lnTo>
                  <a:lnTo>
                    <a:pt x="383361" y="1191690"/>
                  </a:lnTo>
                  <a:lnTo>
                    <a:pt x="366984" y="1191690"/>
                  </a:lnTo>
                  <a:close/>
                </a:path>
              </a:pathLst>
            </a:custGeom>
            <a:ln w="2570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8" name="object 58"/>
            <p:cNvSpPr/>
            <p:nvPr/>
          </p:nvSpPr>
          <p:spPr>
            <a:xfrm>
              <a:off x="3559351" y="1381438"/>
              <a:ext cx="755650" cy="1209675"/>
            </a:xfrm>
            <a:custGeom>
              <a:avLst/>
              <a:gdLst/>
              <a:ahLst/>
              <a:cxnLst/>
              <a:rect l="l" t="t" r="r" b="b"/>
              <a:pathLst>
                <a:path w="755650" h="1209675">
                  <a:moveTo>
                    <a:pt x="379628" y="0"/>
                  </a:moveTo>
                  <a:lnTo>
                    <a:pt x="375835" y="0"/>
                  </a:lnTo>
                  <a:lnTo>
                    <a:pt x="375353" y="42568"/>
                  </a:lnTo>
                  <a:lnTo>
                    <a:pt x="374450" y="68579"/>
                  </a:lnTo>
                  <a:lnTo>
                    <a:pt x="369814" y="132523"/>
                  </a:lnTo>
                  <a:lnTo>
                    <a:pt x="363853" y="175092"/>
                  </a:lnTo>
                  <a:lnTo>
                    <a:pt x="351148" y="215313"/>
                  </a:lnTo>
                  <a:lnTo>
                    <a:pt x="316949" y="286301"/>
                  </a:lnTo>
                  <a:lnTo>
                    <a:pt x="296417" y="321826"/>
                  </a:lnTo>
                  <a:lnTo>
                    <a:pt x="269924" y="352593"/>
                  </a:lnTo>
                  <a:lnTo>
                    <a:pt x="239638" y="378604"/>
                  </a:lnTo>
                  <a:lnTo>
                    <a:pt x="190747" y="414068"/>
                  </a:lnTo>
                  <a:lnTo>
                    <a:pt x="171118" y="428278"/>
                  </a:lnTo>
                  <a:lnTo>
                    <a:pt x="136015" y="456698"/>
                  </a:lnTo>
                  <a:lnTo>
                    <a:pt x="109643" y="487465"/>
                  </a:lnTo>
                  <a:lnTo>
                    <a:pt x="95975" y="522929"/>
                  </a:lnTo>
                  <a:lnTo>
                    <a:pt x="92965" y="532443"/>
                  </a:lnTo>
                  <a:lnTo>
                    <a:pt x="72614" y="565559"/>
                  </a:lnTo>
                  <a:lnTo>
                    <a:pt x="35283" y="601023"/>
                  </a:lnTo>
                  <a:lnTo>
                    <a:pt x="27997" y="608128"/>
                  </a:lnTo>
                  <a:lnTo>
                    <a:pt x="5178" y="638895"/>
                  </a:lnTo>
                  <a:lnTo>
                    <a:pt x="0" y="660210"/>
                  </a:lnTo>
                  <a:lnTo>
                    <a:pt x="0" y="662558"/>
                  </a:lnTo>
                  <a:lnTo>
                    <a:pt x="16798" y="702779"/>
                  </a:lnTo>
                  <a:lnTo>
                    <a:pt x="55875" y="738303"/>
                  </a:lnTo>
                  <a:lnTo>
                    <a:pt x="103863" y="773767"/>
                  </a:lnTo>
                  <a:lnTo>
                    <a:pt x="121986" y="787977"/>
                  </a:lnTo>
                  <a:lnTo>
                    <a:pt x="138966" y="802187"/>
                  </a:lnTo>
                  <a:lnTo>
                    <a:pt x="157450" y="818745"/>
                  </a:lnTo>
                  <a:lnTo>
                    <a:pt x="177260" y="837651"/>
                  </a:lnTo>
                  <a:lnTo>
                    <a:pt x="193878" y="854269"/>
                  </a:lnTo>
                  <a:lnTo>
                    <a:pt x="244214" y="903943"/>
                  </a:lnTo>
                  <a:lnTo>
                    <a:pt x="272634" y="934710"/>
                  </a:lnTo>
                  <a:lnTo>
                    <a:pt x="309603" y="984384"/>
                  </a:lnTo>
                  <a:lnTo>
                    <a:pt x="334711" y="1024605"/>
                  </a:lnTo>
                  <a:lnTo>
                    <a:pt x="349583" y="1062477"/>
                  </a:lnTo>
                  <a:lnTo>
                    <a:pt x="363311" y="1114560"/>
                  </a:lnTo>
                  <a:lnTo>
                    <a:pt x="370115" y="1154780"/>
                  </a:lnTo>
                  <a:lnTo>
                    <a:pt x="373426" y="1209211"/>
                  </a:lnTo>
                  <a:lnTo>
                    <a:pt x="382036" y="1209211"/>
                  </a:lnTo>
                  <a:lnTo>
                    <a:pt x="385890" y="1150024"/>
                  </a:lnTo>
                  <a:lnTo>
                    <a:pt x="394440" y="1105107"/>
                  </a:lnTo>
                  <a:lnTo>
                    <a:pt x="408108" y="1055373"/>
                  </a:lnTo>
                  <a:lnTo>
                    <a:pt x="423281" y="1019909"/>
                  </a:lnTo>
                  <a:lnTo>
                    <a:pt x="455855" y="970174"/>
                  </a:lnTo>
                  <a:lnTo>
                    <a:pt x="480902" y="937059"/>
                  </a:lnTo>
                  <a:lnTo>
                    <a:pt x="506612" y="908639"/>
                  </a:lnTo>
                  <a:lnTo>
                    <a:pt x="571038" y="844756"/>
                  </a:lnTo>
                  <a:lnTo>
                    <a:pt x="613787" y="804535"/>
                  </a:lnTo>
                  <a:lnTo>
                    <a:pt x="651600" y="773767"/>
                  </a:lnTo>
                  <a:lnTo>
                    <a:pt x="699588" y="738303"/>
                  </a:lnTo>
                  <a:lnTo>
                    <a:pt x="711690" y="728850"/>
                  </a:lnTo>
                  <a:lnTo>
                    <a:pt x="742337" y="698082"/>
                  </a:lnTo>
                  <a:lnTo>
                    <a:pt x="755463" y="660210"/>
                  </a:lnTo>
                  <a:lnTo>
                    <a:pt x="755102" y="655453"/>
                  </a:lnTo>
                  <a:lnTo>
                    <a:pt x="738183" y="619989"/>
                  </a:lnTo>
                  <a:lnTo>
                    <a:pt x="699467" y="582117"/>
                  </a:lnTo>
                  <a:lnTo>
                    <a:pt x="689593" y="572663"/>
                  </a:lnTo>
                  <a:lnTo>
                    <a:pt x="665328" y="539487"/>
                  </a:lnTo>
                  <a:lnTo>
                    <a:pt x="657500" y="515825"/>
                  </a:lnTo>
                  <a:lnTo>
                    <a:pt x="653707" y="504023"/>
                  </a:lnTo>
                  <a:lnTo>
                    <a:pt x="633536" y="470907"/>
                  </a:lnTo>
                  <a:lnTo>
                    <a:pt x="599879" y="440140"/>
                  </a:lnTo>
                  <a:lnTo>
                    <a:pt x="558032" y="409372"/>
                  </a:lnTo>
                  <a:lnTo>
                    <a:pt x="522026" y="383361"/>
                  </a:lnTo>
                  <a:lnTo>
                    <a:pt x="485539" y="352593"/>
                  </a:lnTo>
                  <a:lnTo>
                    <a:pt x="455794" y="317069"/>
                  </a:lnTo>
                  <a:lnTo>
                    <a:pt x="409613" y="227174"/>
                  </a:lnTo>
                  <a:lnTo>
                    <a:pt x="395825" y="191650"/>
                  </a:lnTo>
                  <a:lnTo>
                    <a:pt x="386372" y="139628"/>
                  </a:lnTo>
                  <a:lnTo>
                    <a:pt x="381675" y="80441"/>
                  </a:lnTo>
                  <a:lnTo>
                    <a:pt x="380471" y="54430"/>
                  </a:lnTo>
                  <a:lnTo>
                    <a:pt x="379628" y="0"/>
                  </a:lnTo>
                  <a:close/>
                </a:path>
              </a:pathLst>
            </a:custGeom>
            <a:solidFill>
              <a:srgbClr val="00BFC4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59" name="object 59"/>
            <p:cNvSpPr/>
            <p:nvPr/>
          </p:nvSpPr>
          <p:spPr>
            <a:xfrm>
              <a:off x="3559351" y="1381438"/>
              <a:ext cx="755650" cy="1209675"/>
            </a:xfrm>
            <a:custGeom>
              <a:avLst/>
              <a:gdLst/>
              <a:ahLst/>
              <a:cxnLst/>
              <a:rect l="l" t="t" r="r" b="b"/>
              <a:pathLst>
                <a:path w="755650" h="1209675">
                  <a:moveTo>
                    <a:pt x="373426" y="1209211"/>
                  </a:moveTo>
                  <a:lnTo>
                    <a:pt x="373306" y="1206803"/>
                  </a:lnTo>
                  <a:lnTo>
                    <a:pt x="373185" y="1204454"/>
                  </a:lnTo>
                  <a:lnTo>
                    <a:pt x="373065" y="1202106"/>
                  </a:lnTo>
                  <a:lnTo>
                    <a:pt x="372945" y="1199758"/>
                  </a:lnTo>
                  <a:lnTo>
                    <a:pt x="372824" y="1197349"/>
                  </a:lnTo>
                  <a:lnTo>
                    <a:pt x="372704" y="1195001"/>
                  </a:lnTo>
                  <a:lnTo>
                    <a:pt x="372583" y="1192653"/>
                  </a:lnTo>
                  <a:lnTo>
                    <a:pt x="372463" y="1190245"/>
                  </a:lnTo>
                  <a:lnTo>
                    <a:pt x="372342" y="1187896"/>
                  </a:lnTo>
                  <a:lnTo>
                    <a:pt x="372222" y="1185548"/>
                  </a:lnTo>
                  <a:lnTo>
                    <a:pt x="372102" y="1183140"/>
                  </a:lnTo>
                  <a:lnTo>
                    <a:pt x="371981" y="1180792"/>
                  </a:lnTo>
                  <a:lnTo>
                    <a:pt x="371861" y="1178443"/>
                  </a:lnTo>
                  <a:lnTo>
                    <a:pt x="371740" y="1176095"/>
                  </a:lnTo>
                  <a:lnTo>
                    <a:pt x="371560" y="1173687"/>
                  </a:lnTo>
                  <a:lnTo>
                    <a:pt x="371439" y="1171338"/>
                  </a:lnTo>
                  <a:lnTo>
                    <a:pt x="371259" y="1168990"/>
                  </a:lnTo>
                  <a:lnTo>
                    <a:pt x="371138" y="1166582"/>
                  </a:lnTo>
                  <a:lnTo>
                    <a:pt x="370958" y="1164234"/>
                  </a:lnTo>
                  <a:lnTo>
                    <a:pt x="370777" y="1161885"/>
                  </a:lnTo>
                  <a:lnTo>
                    <a:pt x="370536" y="1159477"/>
                  </a:lnTo>
                  <a:lnTo>
                    <a:pt x="370356" y="1157129"/>
                  </a:lnTo>
                  <a:lnTo>
                    <a:pt x="370115" y="1154780"/>
                  </a:lnTo>
                  <a:lnTo>
                    <a:pt x="369814" y="1152432"/>
                  </a:lnTo>
                  <a:lnTo>
                    <a:pt x="369573" y="1150024"/>
                  </a:lnTo>
                  <a:lnTo>
                    <a:pt x="369272" y="1147676"/>
                  </a:lnTo>
                  <a:lnTo>
                    <a:pt x="368971" y="1145327"/>
                  </a:lnTo>
                  <a:lnTo>
                    <a:pt x="368670" y="1142919"/>
                  </a:lnTo>
                  <a:lnTo>
                    <a:pt x="368308" y="1140571"/>
                  </a:lnTo>
                  <a:lnTo>
                    <a:pt x="367947" y="1138223"/>
                  </a:lnTo>
                  <a:lnTo>
                    <a:pt x="367586" y="1135814"/>
                  </a:lnTo>
                  <a:lnTo>
                    <a:pt x="367164" y="1133466"/>
                  </a:lnTo>
                  <a:lnTo>
                    <a:pt x="366743" y="1131118"/>
                  </a:lnTo>
                  <a:lnTo>
                    <a:pt x="366261" y="1128769"/>
                  </a:lnTo>
                  <a:lnTo>
                    <a:pt x="365840" y="1126361"/>
                  </a:lnTo>
                  <a:lnTo>
                    <a:pt x="365358" y="1124013"/>
                  </a:lnTo>
                  <a:lnTo>
                    <a:pt x="364876" y="1121665"/>
                  </a:lnTo>
                  <a:lnTo>
                    <a:pt x="364334" y="1119256"/>
                  </a:lnTo>
                  <a:lnTo>
                    <a:pt x="363853" y="1116908"/>
                  </a:lnTo>
                  <a:lnTo>
                    <a:pt x="363311" y="1114560"/>
                  </a:lnTo>
                  <a:lnTo>
                    <a:pt x="362709" y="1112151"/>
                  </a:lnTo>
                  <a:lnTo>
                    <a:pt x="362167" y="1109803"/>
                  </a:lnTo>
                  <a:lnTo>
                    <a:pt x="361625" y="1107455"/>
                  </a:lnTo>
                  <a:lnTo>
                    <a:pt x="361023" y="1105107"/>
                  </a:lnTo>
                  <a:lnTo>
                    <a:pt x="360421" y="1102698"/>
                  </a:lnTo>
                  <a:lnTo>
                    <a:pt x="359819" y="1100350"/>
                  </a:lnTo>
                  <a:lnTo>
                    <a:pt x="359217" y="1098002"/>
                  </a:lnTo>
                  <a:lnTo>
                    <a:pt x="358614" y="1095593"/>
                  </a:lnTo>
                  <a:lnTo>
                    <a:pt x="358012" y="1093245"/>
                  </a:lnTo>
                  <a:lnTo>
                    <a:pt x="357410" y="1090897"/>
                  </a:lnTo>
                  <a:lnTo>
                    <a:pt x="356748" y="1088489"/>
                  </a:lnTo>
                  <a:lnTo>
                    <a:pt x="356146" y="1086140"/>
                  </a:lnTo>
                  <a:lnTo>
                    <a:pt x="355483" y="1083792"/>
                  </a:lnTo>
                  <a:lnTo>
                    <a:pt x="354881" y="1081384"/>
                  </a:lnTo>
                  <a:lnTo>
                    <a:pt x="354219" y="1079035"/>
                  </a:lnTo>
                  <a:lnTo>
                    <a:pt x="353617" y="1076687"/>
                  </a:lnTo>
                  <a:lnTo>
                    <a:pt x="352955" y="1074339"/>
                  </a:lnTo>
                  <a:lnTo>
                    <a:pt x="352292" y="1071931"/>
                  </a:lnTo>
                  <a:lnTo>
                    <a:pt x="351630" y="1069582"/>
                  </a:lnTo>
                  <a:lnTo>
                    <a:pt x="350968" y="1067234"/>
                  </a:lnTo>
                  <a:lnTo>
                    <a:pt x="350245" y="1064826"/>
                  </a:lnTo>
                  <a:lnTo>
                    <a:pt x="349583" y="1062477"/>
                  </a:lnTo>
                  <a:lnTo>
                    <a:pt x="348860" y="1060129"/>
                  </a:lnTo>
                  <a:lnTo>
                    <a:pt x="348138" y="1057721"/>
                  </a:lnTo>
                  <a:lnTo>
                    <a:pt x="347355" y="1055373"/>
                  </a:lnTo>
                  <a:lnTo>
                    <a:pt x="346572" y="1053024"/>
                  </a:lnTo>
                  <a:lnTo>
                    <a:pt x="345790" y="1050676"/>
                  </a:lnTo>
                  <a:lnTo>
                    <a:pt x="337059" y="1029362"/>
                  </a:lnTo>
                  <a:lnTo>
                    <a:pt x="335915" y="1027013"/>
                  </a:lnTo>
                  <a:lnTo>
                    <a:pt x="334711" y="1024605"/>
                  </a:lnTo>
                  <a:lnTo>
                    <a:pt x="333446" y="1022257"/>
                  </a:lnTo>
                  <a:lnTo>
                    <a:pt x="332182" y="1019909"/>
                  </a:lnTo>
                  <a:lnTo>
                    <a:pt x="325258" y="1008047"/>
                  </a:lnTo>
                  <a:lnTo>
                    <a:pt x="323813" y="1005699"/>
                  </a:lnTo>
                  <a:lnTo>
                    <a:pt x="322307" y="1003351"/>
                  </a:lnTo>
                  <a:lnTo>
                    <a:pt x="320742" y="1000942"/>
                  </a:lnTo>
                  <a:lnTo>
                    <a:pt x="319237" y="998594"/>
                  </a:lnTo>
                  <a:lnTo>
                    <a:pt x="317671" y="996246"/>
                  </a:lnTo>
                  <a:lnTo>
                    <a:pt x="316045" y="993837"/>
                  </a:lnTo>
                  <a:lnTo>
                    <a:pt x="314480" y="991489"/>
                  </a:lnTo>
                  <a:lnTo>
                    <a:pt x="312854" y="989141"/>
                  </a:lnTo>
                  <a:lnTo>
                    <a:pt x="311229" y="986732"/>
                  </a:lnTo>
                  <a:lnTo>
                    <a:pt x="309603" y="984384"/>
                  </a:lnTo>
                  <a:lnTo>
                    <a:pt x="307917" y="982036"/>
                  </a:lnTo>
                  <a:lnTo>
                    <a:pt x="306291" y="979688"/>
                  </a:lnTo>
                  <a:lnTo>
                    <a:pt x="304605" y="977279"/>
                  </a:lnTo>
                  <a:lnTo>
                    <a:pt x="302980" y="974931"/>
                  </a:lnTo>
                  <a:lnTo>
                    <a:pt x="301294" y="972583"/>
                  </a:lnTo>
                  <a:lnTo>
                    <a:pt x="299608" y="970174"/>
                  </a:lnTo>
                  <a:lnTo>
                    <a:pt x="297922" y="967826"/>
                  </a:lnTo>
                  <a:lnTo>
                    <a:pt x="296236" y="965478"/>
                  </a:lnTo>
                  <a:lnTo>
                    <a:pt x="294490" y="963070"/>
                  </a:lnTo>
                  <a:lnTo>
                    <a:pt x="292804" y="960721"/>
                  </a:lnTo>
                  <a:lnTo>
                    <a:pt x="291058" y="958373"/>
                  </a:lnTo>
                  <a:lnTo>
                    <a:pt x="289312" y="956025"/>
                  </a:lnTo>
                  <a:lnTo>
                    <a:pt x="287566" y="953617"/>
                  </a:lnTo>
                  <a:lnTo>
                    <a:pt x="285759" y="951268"/>
                  </a:lnTo>
                  <a:lnTo>
                    <a:pt x="283953" y="948920"/>
                  </a:lnTo>
                  <a:lnTo>
                    <a:pt x="282147" y="946512"/>
                  </a:lnTo>
                  <a:lnTo>
                    <a:pt x="270586" y="932362"/>
                  </a:lnTo>
                  <a:lnTo>
                    <a:pt x="268599" y="929954"/>
                  </a:lnTo>
                  <a:lnTo>
                    <a:pt x="266492" y="927606"/>
                  </a:lnTo>
                  <a:lnTo>
                    <a:pt x="264445" y="925257"/>
                  </a:lnTo>
                  <a:lnTo>
                    <a:pt x="262277" y="922849"/>
                  </a:lnTo>
                  <a:lnTo>
                    <a:pt x="260110" y="920501"/>
                  </a:lnTo>
                  <a:lnTo>
                    <a:pt x="257942" y="918152"/>
                  </a:lnTo>
                  <a:lnTo>
                    <a:pt x="255714" y="915744"/>
                  </a:lnTo>
                  <a:lnTo>
                    <a:pt x="253426" y="913396"/>
                  </a:lnTo>
                  <a:lnTo>
                    <a:pt x="251199" y="911048"/>
                  </a:lnTo>
                  <a:lnTo>
                    <a:pt x="248850" y="908639"/>
                  </a:lnTo>
                  <a:lnTo>
                    <a:pt x="246562" y="906291"/>
                  </a:lnTo>
                  <a:lnTo>
                    <a:pt x="244214" y="903943"/>
                  </a:lnTo>
                  <a:lnTo>
                    <a:pt x="241806" y="901595"/>
                  </a:lnTo>
                  <a:lnTo>
                    <a:pt x="239457" y="899186"/>
                  </a:lnTo>
                  <a:lnTo>
                    <a:pt x="237049" y="896838"/>
                  </a:lnTo>
                  <a:lnTo>
                    <a:pt x="234641" y="894490"/>
                  </a:lnTo>
                  <a:lnTo>
                    <a:pt x="232232" y="892081"/>
                  </a:lnTo>
                  <a:lnTo>
                    <a:pt x="229824" y="889733"/>
                  </a:lnTo>
                  <a:lnTo>
                    <a:pt x="227415" y="887385"/>
                  </a:lnTo>
                  <a:lnTo>
                    <a:pt x="225007" y="884976"/>
                  </a:lnTo>
                  <a:lnTo>
                    <a:pt x="222598" y="882628"/>
                  </a:lnTo>
                  <a:lnTo>
                    <a:pt x="220130" y="880280"/>
                  </a:lnTo>
                  <a:lnTo>
                    <a:pt x="217721" y="877932"/>
                  </a:lnTo>
                  <a:lnTo>
                    <a:pt x="215313" y="875523"/>
                  </a:lnTo>
                  <a:lnTo>
                    <a:pt x="212965" y="873175"/>
                  </a:lnTo>
                  <a:lnTo>
                    <a:pt x="210556" y="870827"/>
                  </a:lnTo>
                  <a:lnTo>
                    <a:pt x="208148" y="868418"/>
                  </a:lnTo>
                  <a:lnTo>
                    <a:pt x="205739" y="866070"/>
                  </a:lnTo>
                  <a:lnTo>
                    <a:pt x="203391" y="863722"/>
                  </a:lnTo>
                  <a:lnTo>
                    <a:pt x="200983" y="861314"/>
                  </a:lnTo>
                  <a:lnTo>
                    <a:pt x="198635" y="858965"/>
                  </a:lnTo>
                  <a:lnTo>
                    <a:pt x="196286" y="856617"/>
                  </a:lnTo>
                  <a:lnTo>
                    <a:pt x="193878" y="854269"/>
                  </a:lnTo>
                  <a:lnTo>
                    <a:pt x="191530" y="851860"/>
                  </a:lnTo>
                  <a:lnTo>
                    <a:pt x="189182" y="849512"/>
                  </a:lnTo>
                  <a:lnTo>
                    <a:pt x="186773" y="847164"/>
                  </a:lnTo>
                  <a:lnTo>
                    <a:pt x="184425" y="844756"/>
                  </a:lnTo>
                  <a:lnTo>
                    <a:pt x="182016" y="842407"/>
                  </a:lnTo>
                  <a:lnTo>
                    <a:pt x="179608" y="840059"/>
                  </a:lnTo>
                  <a:lnTo>
                    <a:pt x="177260" y="837651"/>
                  </a:lnTo>
                  <a:lnTo>
                    <a:pt x="174791" y="835303"/>
                  </a:lnTo>
                  <a:lnTo>
                    <a:pt x="172383" y="832954"/>
                  </a:lnTo>
                  <a:lnTo>
                    <a:pt x="169914" y="830606"/>
                  </a:lnTo>
                  <a:lnTo>
                    <a:pt x="167506" y="828198"/>
                  </a:lnTo>
                  <a:lnTo>
                    <a:pt x="164977" y="825849"/>
                  </a:lnTo>
                  <a:lnTo>
                    <a:pt x="162508" y="823501"/>
                  </a:lnTo>
                  <a:lnTo>
                    <a:pt x="159979" y="821093"/>
                  </a:lnTo>
                  <a:lnTo>
                    <a:pt x="157450" y="818745"/>
                  </a:lnTo>
                  <a:lnTo>
                    <a:pt x="154861" y="816396"/>
                  </a:lnTo>
                  <a:lnTo>
                    <a:pt x="152272" y="813988"/>
                  </a:lnTo>
                  <a:lnTo>
                    <a:pt x="149683" y="811640"/>
                  </a:lnTo>
                  <a:lnTo>
                    <a:pt x="147034" y="809292"/>
                  </a:lnTo>
                  <a:lnTo>
                    <a:pt x="144385" y="806943"/>
                  </a:lnTo>
                  <a:lnTo>
                    <a:pt x="141675" y="804535"/>
                  </a:lnTo>
                  <a:lnTo>
                    <a:pt x="138966" y="802187"/>
                  </a:lnTo>
                  <a:lnTo>
                    <a:pt x="136196" y="799838"/>
                  </a:lnTo>
                  <a:lnTo>
                    <a:pt x="133426" y="797430"/>
                  </a:lnTo>
                  <a:lnTo>
                    <a:pt x="130597" y="795082"/>
                  </a:lnTo>
                  <a:lnTo>
                    <a:pt x="127767" y="792734"/>
                  </a:lnTo>
                  <a:lnTo>
                    <a:pt x="124876" y="790325"/>
                  </a:lnTo>
                  <a:lnTo>
                    <a:pt x="121986" y="787977"/>
                  </a:lnTo>
                  <a:lnTo>
                    <a:pt x="119036" y="785629"/>
                  </a:lnTo>
                  <a:lnTo>
                    <a:pt x="116086" y="783280"/>
                  </a:lnTo>
                  <a:lnTo>
                    <a:pt x="113075" y="780872"/>
                  </a:lnTo>
                  <a:lnTo>
                    <a:pt x="110004" y="778524"/>
                  </a:lnTo>
                  <a:lnTo>
                    <a:pt x="106934" y="776176"/>
                  </a:lnTo>
                  <a:lnTo>
                    <a:pt x="103863" y="773767"/>
                  </a:lnTo>
                  <a:lnTo>
                    <a:pt x="100732" y="771419"/>
                  </a:lnTo>
                  <a:lnTo>
                    <a:pt x="97601" y="769071"/>
                  </a:lnTo>
                  <a:lnTo>
                    <a:pt x="94410" y="766662"/>
                  </a:lnTo>
                  <a:lnTo>
                    <a:pt x="91219" y="764314"/>
                  </a:lnTo>
                  <a:lnTo>
                    <a:pt x="88028" y="761966"/>
                  </a:lnTo>
                  <a:lnTo>
                    <a:pt x="84776" y="759557"/>
                  </a:lnTo>
                  <a:lnTo>
                    <a:pt x="81525" y="757209"/>
                  </a:lnTo>
                  <a:lnTo>
                    <a:pt x="78273" y="754861"/>
                  </a:lnTo>
                  <a:lnTo>
                    <a:pt x="75082" y="752513"/>
                  </a:lnTo>
                  <a:lnTo>
                    <a:pt x="71831" y="750104"/>
                  </a:lnTo>
                  <a:lnTo>
                    <a:pt x="68579" y="747756"/>
                  </a:lnTo>
                  <a:lnTo>
                    <a:pt x="65388" y="745408"/>
                  </a:lnTo>
                  <a:lnTo>
                    <a:pt x="62197" y="743000"/>
                  </a:lnTo>
                  <a:lnTo>
                    <a:pt x="59006" y="740651"/>
                  </a:lnTo>
                  <a:lnTo>
                    <a:pt x="55875" y="738303"/>
                  </a:lnTo>
                  <a:lnTo>
                    <a:pt x="52744" y="735895"/>
                  </a:lnTo>
                  <a:lnTo>
                    <a:pt x="49734" y="733546"/>
                  </a:lnTo>
                  <a:lnTo>
                    <a:pt x="46723" y="731198"/>
                  </a:lnTo>
                  <a:lnTo>
                    <a:pt x="43773" y="728850"/>
                  </a:lnTo>
                  <a:lnTo>
                    <a:pt x="40943" y="726442"/>
                  </a:lnTo>
                  <a:lnTo>
                    <a:pt x="38113" y="724093"/>
                  </a:lnTo>
                  <a:lnTo>
                    <a:pt x="35403" y="721745"/>
                  </a:lnTo>
                  <a:lnTo>
                    <a:pt x="32754" y="719337"/>
                  </a:lnTo>
                  <a:lnTo>
                    <a:pt x="30165" y="716989"/>
                  </a:lnTo>
                  <a:lnTo>
                    <a:pt x="6021" y="686221"/>
                  </a:lnTo>
                  <a:lnTo>
                    <a:pt x="0" y="662558"/>
                  </a:lnTo>
                  <a:lnTo>
                    <a:pt x="0" y="660210"/>
                  </a:lnTo>
                  <a:lnTo>
                    <a:pt x="15413" y="622337"/>
                  </a:lnTo>
                  <a:lnTo>
                    <a:pt x="17340" y="619989"/>
                  </a:lnTo>
                  <a:lnTo>
                    <a:pt x="19267" y="617581"/>
                  </a:lnTo>
                  <a:lnTo>
                    <a:pt x="30406" y="605779"/>
                  </a:lnTo>
                  <a:lnTo>
                    <a:pt x="32814" y="603431"/>
                  </a:lnTo>
                  <a:lnTo>
                    <a:pt x="35283" y="601023"/>
                  </a:lnTo>
                  <a:lnTo>
                    <a:pt x="37812" y="598674"/>
                  </a:lnTo>
                  <a:lnTo>
                    <a:pt x="40401" y="596326"/>
                  </a:lnTo>
                  <a:lnTo>
                    <a:pt x="42990" y="593918"/>
                  </a:lnTo>
                  <a:lnTo>
                    <a:pt x="45579" y="591570"/>
                  </a:lnTo>
                  <a:lnTo>
                    <a:pt x="48228" y="589221"/>
                  </a:lnTo>
                  <a:lnTo>
                    <a:pt x="50817" y="586813"/>
                  </a:lnTo>
                  <a:lnTo>
                    <a:pt x="53406" y="584465"/>
                  </a:lnTo>
                  <a:lnTo>
                    <a:pt x="55995" y="582117"/>
                  </a:lnTo>
                  <a:lnTo>
                    <a:pt x="58524" y="579768"/>
                  </a:lnTo>
                  <a:lnTo>
                    <a:pt x="61053" y="577360"/>
                  </a:lnTo>
                  <a:lnTo>
                    <a:pt x="63522" y="575012"/>
                  </a:lnTo>
                  <a:lnTo>
                    <a:pt x="65930" y="572663"/>
                  </a:lnTo>
                  <a:lnTo>
                    <a:pt x="86522" y="546592"/>
                  </a:lnTo>
                  <a:lnTo>
                    <a:pt x="87847" y="544244"/>
                  </a:lnTo>
                  <a:lnTo>
                    <a:pt x="88991" y="541896"/>
                  </a:lnTo>
                  <a:lnTo>
                    <a:pt x="90135" y="539487"/>
                  </a:lnTo>
                  <a:lnTo>
                    <a:pt x="91158" y="537139"/>
                  </a:lnTo>
                  <a:lnTo>
                    <a:pt x="92062" y="534791"/>
                  </a:lnTo>
                  <a:lnTo>
                    <a:pt x="92965" y="532443"/>
                  </a:lnTo>
                  <a:lnTo>
                    <a:pt x="96638" y="520581"/>
                  </a:lnTo>
                  <a:lnTo>
                    <a:pt x="97360" y="518233"/>
                  </a:lnTo>
                  <a:lnTo>
                    <a:pt x="98023" y="515825"/>
                  </a:lnTo>
                  <a:lnTo>
                    <a:pt x="98685" y="513476"/>
                  </a:lnTo>
                  <a:lnTo>
                    <a:pt x="99407" y="511128"/>
                  </a:lnTo>
                  <a:lnTo>
                    <a:pt x="100130" y="508780"/>
                  </a:lnTo>
                  <a:lnTo>
                    <a:pt x="116146" y="478012"/>
                  </a:lnTo>
                  <a:lnTo>
                    <a:pt x="117952" y="475604"/>
                  </a:lnTo>
                  <a:lnTo>
                    <a:pt x="131018" y="461454"/>
                  </a:lnTo>
                  <a:lnTo>
                    <a:pt x="133487" y="459046"/>
                  </a:lnTo>
                  <a:lnTo>
                    <a:pt x="136015" y="456698"/>
                  </a:lnTo>
                  <a:lnTo>
                    <a:pt x="138665" y="454349"/>
                  </a:lnTo>
                  <a:lnTo>
                    <a:pt x="141314" y="451941"/>
                  </a:lnTo>
                  <a:lnTo>
                    <a:pt x="144084" y="449593"/>
                  </a:lnTo>
                  <a:lnTo>
                    <a:pt x="146853" y="447245"/>
                  </a:lnTo>
                  <a:lnTo>
                    <a:pt x="149744" y="444836"/>
                  </a:lnTo>
                  <a:lnTo>
                    <a:pt x="152634" y="442488"/>
                  </a:lnTo>
                  <a:lnTo>
                    <a:pt x="155644" y="440140"/>
                  </a:lnTo>
                  <a:lnTo>
                    <a:pt x="158655" y="437731"/>
                  </a:lnTo>
                  <a:lnTo>
                    <a:pt x="161725" y="435383"/>
                  </a:lnTo>
                  <a:lnTo>
                    <a:pt x="164856" y="433035"/>
                  </a:lnTo>
                  <a:lnTo>
                    <a:pt x="167987" y="430687"/>
                  </a:lnTo>
                  <a:lnTo>
                    <a:pt x="171118" y="428278"/>
                  </a:lnTo>
                  <a:lnTo>
                    <a:pt x="174370" y="425930"/>
                  </a:lnTo>
                  <a:lnTo>
                    <a:pt x="177621" y="423582"/>
                  </a:lnTo>
                  <a:lnTo>
                    <a:pt x="180872" y="421173"/>
                  </a:lnTo>
                  <a:lnTo>
                    <a:pt x="184124" y="418825"/>
                  </a:lnTo>
                  <a:lnTo>
                    <a:pt x="187435" y="416477"/>
                  </a:lnTo>
                  <a:lnTo>
                    <a:pt x="190747" y="414068"/>
                  </a:lnTo>
                  <a:lnTo>
                    <a:pt x="194119" y="411720"/>
                  </a:lnTo>
                  <a:lnTo>
                    <a:pt x="197430" y="409372"/>
                  </a:lnTo>
                  <a:lnTo>
                    <a:pt x="200802" y="407024"/>
                  </a:lnTo>
                  <a:lnTo>
                    <a:pt x="204114" y="404615"/>
                  </a:lnTo>
                  <a:lnTo>
                    <a:pt x="207425" y="402267"/>
                  </a:lnTo>
                  <a:lnTo>
                    <a:pt x="210797" y="399919"/>
                  </a:lnTo>
                  <a:lnTo>
                    <a:pt x="214109" y="397511"/>
                  </a:lnTo>
                  <a:lnTo>
                    <a:pt x="217360" y="395162"/>
                  </a:lnTo>
                  <a:lnTo>
                    <a:pt x="220672" y="392814"/>
                  </a:lnTo>
                  <a:lnTo>
                    <a:pt x="223863" y="390406"/>
                  </a:lnTo>
                  <a:lnTo>
                    <a:pt x="227114" y="388057"/>
                  </a:lnTo>
                  <a:lnTo>
                    <a:pt x="230305" y="385709"/>
                  </a:lnTo>
                  <a:lnTo>
                    <a:pt x="233436" y="383361"/>
                  </a:lnTo>
                  <a:lnTo>
                    <a:pt x="236567" y="380953"/>
                  </a:lnTo>
                  <a:lnTo>
                    <a:pt x="239638" y="378604"/>
                  </a:lnTo>
                  <a:lnTo>
                    <a:pt x="242649" y="376256"/>
                  </a:lnTo>
                  <a:lnTo>
                    <a:pt x="245599" y="373848"/>
                  </a:lnTo>
                  <a:lnTo>
                    <a:pt x="248549" y="371500"/>
                  </a:lnTo>
                  <a:lnTo>
                    <a:pt x="251439" y="369151"/>
                  </a:lnTo>
                  <a:lnTo>
                    <a:pt x="254209" y="366743"/>
                  </a:lnTo>
                  <a:lnTo>
                    <a:pt x="256979" y="364395"/>
                  </a:lnTo>
                  <a:lnTo>
                    <a:pt x="259688" y="362046"/>
                  </a:lnTo>
                  <a:lnTo>
                    <a:pt x="262338" y="359698"/>
                  </a:lnTo>
                  <a:lnTo>
                    <a:pt x="264927" y="357290"/>
                  </a:lnTo>
                  <a:lnTo>
                    <a:pt x="267455" y="354942"/>
                  </a:lnTo>
                  <a:lnTo>
                    <a:pt x="269924" y="352593"/>
                  </a:lnTo>
                  <a:lnTo>
                    <a:pt x="272332" y="350185"/>
                  </a:lnTo>
                  <a:lnTo>
                    <a:pt x="274681" y="347837"/>
                  </a:lnTo>
                  <a:lnTo>
                    <a:pt x="287385" y="333627"/>
                  </a:lnTo>
                  <a:lnTo>
                    <a:pt x="289312" y="331279"/>
                  </a:lnTo>
                  <a:lnTo>
                    <a:pt x="298042" y="319417"/>
                  </a:lnTo>
                  <a:lnTo>
                    <a:pt x="299668" y="317069"/>
                  </a:lnTo>
                  <a:lnTo>
                    <a:pt x="301173" y="314721"/>
                  </a:lnTo>
                  <a:lnTo>
                    <a:pt x="302679" y="312373"/>
                  </a:lnTo>
                  <a:lnTo>
                    <a:pt x="304124" y="309964"/>
                  </a:lnTo>
                  <a:lnTo>
                    <a:pt x="305569" y="307616"/>
                  </a:lnTo>
                  <a:lnTo>
                    <a:pt x="306954" y="305268"/>
                  </a:lnTo>
                  <a:lnTo>
                    <a:pt x="308278" y="302859"/>
                  </a:lnTo>
                  <a:lnTo>
                    <a:pt x="309603" y="300511"/>
                  </a:lnTo>
                  <a:lnTo>
                    <a:pt x="310867" y="298163"/>
                  </a:lnTo>
                  <a:lnTo>
                    <a:pt x="312132" y="295754"/>
                  </a:lnTo>
                  <a:lnTo>
                    <a:pt x="313336" y="293406"/>
                  </a:lnTo>
                  <a:lnTo>
                    <a:pt x="314540" y="291058"/>
                  </a:lnTo>
                  <a:lnTo>
                    <a:pt x="315744" y="288710"/>
                  </a:lnTo>
                  <a:lnTo>
                    <a:pt x="316949" y="286301"/>
                  </a:lnTo>
                  <a:lnTo>
                    <a:pt x="318093" y="283953"/>
                  </a:lnTo>
                  <a:lnTo>
                    <a:pt x="319237" y="281605"/>
                  </a:lnTo>
                  <a:lnTo>
                    <a:pt x="320381" y="279197"/>
                  </a:lnTo>
                  <a:lnTo>
                    <a:pt x="321525" y="276848"/>
                  </a:lnTo>
                  <a:lnTo>
                    <a:pt x="322729" y="274500"/>
                  </a:lnTo>
                  <a:lnTo>
                    <a:pt x="323873" y="272092"/>
                  </a:lnTo>
                  <a:lnTo>
                    <a:pt x="325017" y="269743"/>
                  </a:lnTo>
                  <a:lnTo>
                    <a:pt x="326161" y="267395"/>
                  </a:lnTo>
                  <a:lnTo>
                    <a:pt x="327305" y="264987"/>
                  </a:lnTo>
                  <a:lnTo>
                    <a:pt x="328449" y="262639"/>
                  </a:lnTo>
                  <a:lnTo>
                    <a:pt x="329593" y="260290"/>
                  </a:lnTo>
                  <a:lnTo>
                    <a:pt x="330797" y="257942"/>
                  </a:lnTo>
                  <a:lnTo>
                    <a:pt x="331941" y="255534"/>
                  </a:lnTo>
                  <a:lnTo>
                    <a:pt x="333145" y="253185"/>
                  </a:lnTo>
                  <a:lnTo>
                    <a:pt x="334289" y="250837"/>
                  </a:lnTo>
                  <a:lnTo>
                    <a:pt x="335494" y="248429"/>
                  </a:lnTo>
                  <a:lnTo>
                    <a:pt x="336638" y="246081"/>
                  </a:lnTo>
                  <a:lnTo>
                    <a:pt x="337842" y="243732"/>
                  </a:lnTo>
                  <a:lnTo>
                    <a:pt x="338986" y="241324"/>
                  </a:lnTo>
                  <a:lnTo>
                    <a:pt x="340190" y="238976"/>
                  </a:lnTo>
                  <a:lnTo>
                    <a:pt x="341334" y="236628"/>
                  </a:lnTo>
                  <a:lnTo>
                    <a:pt x="342478" y="234279"/>
                  </a:lnTo>
                  <a:lnTo>
                    <a:pt x="343622" y="231871"/>
                  </a:lnTo>
                  <a:lnTo>
                    <a:pt x="344766" y="229523"/>
                  </a:lnTo>
                  <a:lnTo>
                    <a:pt x="345850" y="227174"/>
                  </a:lnTo>
                  <a:lnTo>
                    <a:pt x="346934" y="224766"/>
                  </a:lnTo>
                  <a:lnTo>
                    <a:pt x="348017" y="222418"/>
                  </a:lnTo>
                  <a:lnTo>
                    <a:pt x="349101" y="220070"/>
                  </a:lnTo>
                  <a:lnTo>
                    <a:pt x="350125" y="217661"/>
                  </a:lnTo>
                  <a:lnTo>
                    <a:pt x="351148" y="215313"/>
                  </a:lnTo>
                  <a:lnTo>
                    <a:pt x="352112" y="212965"/>
                  </a:lnTo>
                  <a:lnTo>
                    <a:pt x="353075" y="210617"/>
                  </a:lnTo>
                  <a:lnTo>
                    <a:pt x="353978" y="208208"/>
                  </a:lnTo>
                  <a:lnTo>
                    <a:pt x="354881" y="205860"/>
                  </a:lnTo>
                  <a:lnTo>
                    <a:pt x="355785" y="203512"/>
                  </a:lnTo>
                  <a:lnTo>
                    <a:pt x="356627" y="201103"/>
                  </a:lnTo>
                  <a:lnTo>
                    <a:pt x="357410" y="198755"/>
                  </a:lnTo>
                  <a:lnTo>
                    <a:pt x="358193" y="196407"/>
                  </a:lnTo>
                  <a:lnTo>
                    <a:pt x="358915" y="193998"/>
                  </a:lnTo>
                  <a:lnTo>
                    <a:pt x="359638" y="191650"/>
                  </a:lnTo>
                  <a:lnTo>
                    <a:pt x="360361" y="189302"/>
                  </a:lnTo>
                  <a:lnTo>
                    <a:pt x="361023" y="186954"/>
                  </a:lnTo>
                  <a:lnTo>
                    <a:pt x="361625" y="184545"/>
                  </a:lnTo>
                  <a:lnTo>
                    <a:pt x="362227" y="182197"/>
                  </a:lnTo>
                  <a:lnTo>
                    <a:pt x="362769" y="179849"/>
                  </a:lnTo>
                  <a:lnTo>
                    <a:pt x="363311" y="177440"/>
                  </a:lnTo>
                  <a:lnTo>
                    <a:pt x="363853" y="175092"/>
                  </a:lnTo>
                  <a:lnTo>
                    <a:pt x="364334" y="172744"/>
                  </a:lnTo>
                  <a:lnTo>
                    <a:pt x="364816" y="170336"/>
                  </a:lnTo>
                  <a:lnTo>
                    <a:pt x="365238" y="167987"/>
                  </a:lnTo>
                  <a:lnTo>
                    <a:pt x="365659" y="165639"/>
                  </a:lnTo>
                  <a:lnTo>
                    <a:pt x="366020" y="163291"/>
                  </a:lnTo>
                  <a:lnTo>
                    <a:pt x="366442" y="160882"/>
                  </a:lnTo>
                  <a:lnTo>
                    <a:pt x="366743" y="158534"/>
                  </a:lnTo>
                  <a:lnTo>
                    <a:pt x="367104" y="156186"/>
                  </a:lnTo>
                  <a:lnTo>
                    <a:pt x="367405" y="153778"/>
                  </a:lnTo>
                  <a:lnTo>
                    <a:pt x="367766" y="151429"/>
                  </a:lnTo>
                  <a:lnTo>
                    <a:pt x="368007" y="149081"/>
                  </a:lnTo>
                  <a:lnTo>
                    <a:pt x="368308" y="146673"/>
                  </a:lnTo>
                  <a:lnTo>
                    <a:pt x="368609" y="144325"/>
                  </a:lnTo>
                  <a:lnTo>
                    <a:pt x="368850" y="141976"/>
                  </a:lnTo>
                  <a:lnTo>
                    <a:pt x="369091" y="139628"/>
                  </a:lnTo>
                  <a:lnTo>
                    <a:pt x="369332" y="137220"/>
                  </a:lnTo>
                  <a:lnTo>
                    <a:pt x="369573" y="134871"/>
                  </a:lnTo>
                  <a:lnTo>
                    <a:pt x="369814" y="132523"/>
                  </a:lnTo>
                  <a:lnTo>
                    <a:pt x="369994" y="130115"/>
                  </a:lnTo>
                  <a:lnTo>
                    <a:pt x="370235" y="127767"/>
                  </a:lnTo>
                  <a:lnTo>
                    <a:pt x="370416" y="125418"/>
                  </a:lnTo>
                  <a:lnTo>
                    <a:pt x="370657" y="123010"/>
                  </a:lnTo>
                  <a:lnTo>
                    <a:pt x="370837" y="120662"/>
                  </a:lnTo>
                  <a:lnTo>
                    <a:pt x="371018" y="118314"/>
                  </a:lnTo>
                  <a:lnTo>
                    <a:pt x="371259" y="115905"/>
                  </a:lnTo>
                  <a:lnTo>
                    <a:pt x="371439" y="113557"/>
                  </a:lnTo>
                  <a:lnTo>
                    <a:pt x="371620" y="111209"/>
                  </a:lnTo>
                  <a:lnTo>
                    <a:pt x="371801" y="108860"/>
                  </a:lnTo>
                  <a:lnTo>
                    <a:pt x="371981" y="106452"/>
                  </a:lnTo>
                  <a:lnTo>
                    <a:pt x="372162" y="104104"/>
                  </a:lnTo>
                  <a:lnTo>
                    <a:pt x="372342" y="101756"/>
                  </a:lnTo>
                  <a:lnTo>
                    <a:pt x="372523" y="99347"/>
                  </a:lnTo>
                  <a:lnTo>
                    <a:pt x="372704" y="96999"/>
                  </a:lnTo>
                  <a:lnTo>
                    <a:pt x="372884" y="94651"/>
                  </a:lnTo>
                  <a:lnTo>
                    <a:pt x="373005" y="92242"/>
                  </a:lnTo>
                  <a:lnTo>
                    <a:pt x="373185" y="89894"/>
                  </a:lnTo>
                  <a:lnTo>
                    <a:pt x="373366" y="87546"/>
                  </a:lnTo>
                  <a:lnTo>
                    <a:pt x="373486" y="85198"/>
                  </a:lnTo>
                  <a:lnTo>
                    <a:pt x="373667" y="82789"/>
                  </a:lnTo>
                  <a:lnTo>
                    <a:pt x="373788" y="80441"/>
                  </a:lnTo>
                  <a:lnTo>
                    <a:pt x="373908" y="78093"/>
                  </a:lnTo>
                  <a:lnTo>
                    <a:pt x="374028" y="75684"/>
                  </a:lnTo>
                  <a:lnTo>
                    <a:pt x="374209" y="73336"/>
                  </a:lnTo>
                  <a:lnTo>
                    <a:pt x="374329" y="70988"/>
                  </a:lnTo>
                  <a:lnTo>
                    <a:pt x="374450" y="68579"/>
                  </a:lnTo>
                  <a:lnTo>
                    <a:pt x="374510" y="66231"/>
                  </a:lnTo>
                  <a:lnTo>
                    <a:pt x="374630" y="63883"/>
                  </a:lnTo>
                  <a:lnTo>
                    <a:pt x="374751" y="61535"/>
                  </a:lnTo>
                  <a:lnTo>
                    <a:pt x="374811" y="59126"/>
                  </a:lnTo>
                  <a:lnTo>
                    <a:pt x="374932" y="56778"/>
                  </a:lnTo>
                  <a:lnTo>
                    <a:pt x="374992" y="54430"/>
                  </a:lnTo>
                  <a:lnTo>
                    <a:pt x="375052" y="52022"/>
                  </a:lnTo>
                  <a:lnTo>
                    <a:pt x="375172" y="49673"/>
                  </a:lnTo>
                  <a:lnTo>
                    <a:pt x="375233" y="47325"/>
                  </a:lnTo>
                  <a:lnTo>
                    <a:pt x="375293" y="44917"/>
                  </a:lnTo>
                  <a:lnTo>
                    <a:pt x="375353" y="42568"/>
                  </a:lnTo>
                  <a:lnTo>
                    <a:pt x="375353" y="40220"/>
                  </a:lnTo>
                  <a:lnTo>
                    <a:pt x="375413" y="37872"/>
                  </a:lnTo>
                  <a:lnTo>
                    <a:pt x="375473" y="35464"/>
                  </a:lnTo>
                  <a:lnTo>
                    <a:pt x="375473" y="33115"/>
                  </a:lnTo>
                  <a:lnTo>
                    <a:pt x="375534" y="30767"/>
                  </a:lnTo>
                  <a:lnTo>
                    <a:pt x="375534" y="28359"/>
                  </a:lnTo>
                  <a:lnTo>
                    <a:pt x="375594" y="26011"/>
                  </a:lnTo>
                  <a:lnTo>
                    <a:pt x="375594" y="23662"/>
                  </a:lnTo>
                  <a:lnTo>
                    <a:pt x="375654" y="21254"/>
                  </a:lnTo>
                  <a:lnTo>
                    <a:pt x="375654" y="18906"/>
                  </a:lnTo>
                  <a:lnTo>
                    <a:pt x="375654" y="16557"/>
                  </a:lnTo>
                  <a:lnTo>
                    <a:pt x="375714" y="14209"/>
                  </a:lnTo>
                  <a:lnTo>
                    <a:pt x="375714" y="11801"/>
                  </a:lnTo>
                  <a:lnTo>
                    <a:pt x="375714" y="9453"/>
                  </a:lnTo>
                  <a:lnTo>
                    <a:pt x="375774" y="7104"/>
                  </a:lnTo>
                  <a:lnTo>
                    <a:pt x="375774" y="4696"/>
                  </a:lnTo>
                  <a:lnTo>
                    <a:pt x="375835" y="2348"/>
                  </a:lnTo>
                  <a:lnTo>
                    <a:pt x="375835" y="0"/>
                  </a:lnTo>
                  <a:lnTo>
                    <a:pt x="379628" y="0"/>
                  </a:lnTo>
                  <a:lnTo>
                    <a:pt x="379688" y="2348"/>
                  </a:lnTo>
                  <a:lnTo>
                    <a:pt x="379688" y="4696"/>
                  </a:lnTo>
                  <a:lnTo>
                    <a:pt x="379748" y="7104"/>
                  </a:lnTo>
                  <a:lnTo>
                    <a:pt x="379748" y="9453"/>
                  </a:lnTo>
                  <a:lnTo>
                    <a:pt x="379748" y="11801"/>
                  </a:lnTo>
                  <a:lnTo>
                    <a:pt x="379809" y="14209"/>
                  </a:lnTo>
                  <a:lnTo>
                    <a:pt x="379809" y="16557"/>
                  </a:lnTo>
                  <a:lnTo>
                    <a:pt x="379809" y="18906"/>
                  </a:lnTo>
                  <a:lnTo>
                    <a:pt x="379869" y="21254"/>
                  </a:lnTo>
                  <a:lnTo>
                    <a:pt x="379869" y="23662"/>
                  </a:lnTo>
                  <a:lnTo>
                    <a:pt x="379929" y="26011"/>
                  </a:lnTo>
                  <a:lnTo>
                    <a:pt x="379929" y="28359"/>
                  </a:lnTo>
                  <a:lnTo>
                    <a:pt x="379989" y="30767"/>
                  </a:lnTo>
                  <a:lnTo>
                    <a:pt x="379989" y="33115"/>
                  </a:lnTo>
                  <a:lnTo>
                    <a:pt x="380049" y="35464"/>
                  </a:lnTo>
                  <a:lnTo>
                    <a:pt x="380049" y="37872"/>
                  </a:lnTo>
                  <a:lnTo>
                    <a:pt x="380110" y="40220"/>
                  </a:lnTo>
                  <a:lnTo>
                    <a:pt x="380170" y="42568"/>
                  </a:lnTo>
                  <a:lnTo>
                    <a:pt x="380230" y="44917"/>
                  </a:lnTo>
                  <a:lnTo>
                    <a:pt x="380290" y="47325"/>
                  </a:lnTo>
                  <a:lnTo>
                    <a:pt x="380350" y="49673"/>
                  </a:lnTo>
                  <a:lnTo>
                    <a:pt x="380411" y="52022"/>
                  </a:lnTo>
                  <a:lnTo>
                    <a:pt x="380471" y="54430"/>
                  </a:lnTo>
                  <a:lnTo>
                    <a:pt x="380591" y="56778"/>
                  </a:lnTo>
                  <a:lnTo>
                    <a:pt x="380652" y="59126"/>
                  </a:lnTo>
                  <a:lnTo>
                    <a:pt x="380772" y="61535"/>
                  </a:lnTo>
                  <a:lnTo>
                    <a:pt x="380832" y="63883"/>
                  </a:lnTo>
                  <a:lnTo>
                    <a:pt x="380953" y="66231"/>
                  </a:lnTo>
                  <a:lnTo>
                    <a:pt x="381073" y="68579"/>
                  </a:lnTo>
                  <a:lnTo>
                    <a:pt x="381193" y="70988"/>
                  </a:lnTo>
                  <a:lnTo>
                    <a:pt x="381314" y="73336"/>
                  </a:lnTo>
                  <a:lnTo>
                    <a:pt x="381434" y="75684"/>
                  </a:lnTo>
                  <a:lnTo>
                    <a:pt x="381555" y="78093"/>
                  </a:lnTo>
                  <a:lnTo>
                    <a:pt x="381675" y="80441"/>
                  </a:lnTo>
                  <a:lnTo>
                    <a:pt x="381856" y="82789"/>
                  </a:lnTo>
                  <a:lnTo>
                    <a:pt x="381976" y="85198"/>
                  </a:lnTo>
                  <a:lnTo>
                    <a:pt x="382157" y="87546"/>
                  </a:lnTo>
                  <a:lnTo>
                    <a:pt x="382277" y="89894"/>
                  </a:lnTo>
                  <a:lnTo>
                    <a:pt x="382458" y="92242"/>
                  </a:lnTo>
                  <a:lnTo>
                    <a:pt x="382638" y="94651"/>
                  </a:lnTo>
                  <a:lnTo>
                    <a:pt x="382819" y="96999"/>
                  </a:lnTo>
                  <a:lnTo>
                    <a:pt x="382940" y="99347"/>
                  </a:lnTo>
                  <a:lnTo>
                    <a:pt x="383120" y="101756"/>
                  </a:lnTo>
                  <a:lnTo>
                    <a:pt x="383301" y="104104"/>
                  </a:lnTo>
                  <a:lnTo>
                    <a:pt x="383481" y="106452"/>
                  </a:lnTo>
                  <a:lnTo>
                    <a:pt x="383662" y="108860"/>
                  </a:lnTo>
                  <a:lnTo>
                    <a:pt x="383843" y="111209"/>
                  </a:lnTo>
                  <a:lnTo>
                    <a:pt x="384084" y="113557"/>
                  </a:lnTo>
                  <a:lnTo>
                    <a:pt x="384264" y="115905"/>
                  </a:lnTo>
                  <a:lnTo>
                    <a:pt x="384445" y="118314"/>
                  </a:lnTo>
                  <a:lnTo>
                    <a:pt x="384625" y="120662"/>
                  </a:lnTo>
                  <a:lnTo>
                    <a:pt x="384866" y="123010"/>
                  </a:lnTo>
                  <a:lnTo>
                    <a:pt x="385047" y="125418"/>
                  </a:lnTo>
                  <a:lnTo>
                    <a:pt x="385228" y="127767"/>
                  </a:lnTo>
                  <a:lnTo>
                    <a:pt x="385468" y="130115"/>
                  </a:lnTo>
                  <a:lnTo>
                    <a:pt x="385709" y="132523"/>
                  </a:lnTo>
                  <a:lnTo>
                    <a:pt x="385890" y="134871"/>
                  </a:lnTo>
                  <a:lnTo>
                    <a:pt x="386131" y="137220"/>
                  </a:lnTo>
                  <a:lnTo>
                    <a:pt x="386372" y="139628"/>
                  </a:lnTo>
                  <a:lnTo>
                    <a:pt x="386673" y="141976"/>
                  </a:lnTo>
                  <a:lnTo>
                    <a:pt x="386913" y="144325"/>
                  </a:lnTo>
                  <a:lnTo>
                    <a:pt x="387154" y="146673"/>
                  </a:lnTo>
                  <a:lnTo>
                    <a:pt x="387455" y="149081"/>
                  </a:lnTo>
                  <a:lnTo>
                    <a:pt x="387756" y="151429"/>
                  </a:lnTo>
                  <a:lnTo>
                    <a:pt x="388057" y="153778"/>
                  </a:lnTo>
                  <a:lnTo>
                    <a:pt x="388359" y="156186"/>
                  </a:lnTo>
                  <a:lnTo>
                    <a:pt x="388720" y="158534"/>
                  </a:lnTo>
                  <a:lnTo>
                    <a:pt x="389081" y="160882"/>
                  </a:lnTo>
                  <a:lnTo>
                    <a:pt x="389442" y="163291"/>
                  </a:lnTo>
                  <a:lnTo>
                    <a:pt x="389864" y="165639"/>
                  </a:lnTo>
                  <a:lnTo>
                    <a:pt x="390285" y="167987"/>
                  </a:lnTo>
                  <a:lnTo>
                    <a:pt x="390707" y="170336"/>
                  </a:lnTo>
                  <a:lnTo>
                    <a:pt x="391128" y="172744"/>
                  </a:lnTo>
                  <a:lnTo>
                    <a:pt x="391670" y="175092"/>
                  </a:lnTo>
                  <a:lnTo>
                    <a:pt x="392152" y="177440"/>
                  </a:lnTo>
                  <a:lnTo>
                    <a:pt x="392694" y="179849"/>
                  </a:lnTo>
                  <a:lnTo>
                    <a:pt x="396547" y="193998"/>
                  </a:lnTo>
                  <a:lnTo>
                    <a:pt x="397270" y="196407"/>
                  </a:lnTo>
                  <a:lnTo>
                    <a:pt x="398052" y="198755"/>
                  </a:lnTo>
                  <a:lnTo>
                    <a:pt x="398895" y="201103"/>
                  </a:lnTo>
                  <a:lnTo>
                    <a:pt x="399738" y="203512"/>
                  </a:lnTo>
                  <a:lnTo>
                    <a:pt x="400581" y="205860"/>
                  </a:lnTo>
                  <a:lnTo>
                    <a:pt x="401484" y="208208"/>
                  </a:lnTo>
                  <a:lnTo>
                    <a:pt x="402388" y="210617"/>
                  </a:lnTo>
                  <a:lnTo>
                    <a:pt x="403351" y="212965"/>
                  </a:lnTo>
                  <a:lnTo>
                    <a:pt x="404375" y="215313"/>
                  </a:lnTo>
                  <a:lnTo>
                    <a:pt x="405338" y="217661"/>
                  </a:lnTo>
                  <a:lnTo>
                    <a:pt x="406422" y="220070"/>
                  </a:lnTo>
                  <a:lnTo>
                    <a:pt x="407445" y="222418"/>
                  </a:lnTo>
                  <a:lnTo>
                    <a:pt x="408529" y="224766"/>
                  </a:lnTo>
                  <a:lnTo>
                    <a:pt x="409613" y="227174"/>
                  </a:lnTo>
                  <a:lnTo>
                    <a:pt x="410757" y="229523"/>
                  </a:lnTo>
                  <a:lnTo>
                    <a:pt x="411841" y="231871"/>
                  </a:lnTo>
                  <a:lnTo>
                    <a:pt x="412985" y="234279"/>
                  </a:lnTo>
                  <a:lnTo>
                    <a:pt x="414129" y="236628"/>
                  </a:lnTo>
                  <a:lnTo>
                    <a:pt x="415333" y="238976"/>
                  </a:lnTo>
                  <a:lnTo>
                    <a:pt x="416477" y="241324"/>
                  </a:lnTo>
                  <a:lnTo>
                    <a:pt x="417681" y="243732"/>
                  </a:lnTo>
                  <a:lnTo>
                    <a:pt x="418825" y="246081"/>
                  </a:lnTo>
                  <a:lnTo>
                    <a:pt x="420029" y="248429"/>
                  </a:lnTo>
                  <a:lnTo>
                    <a:pt x="421173" y="250837"/>
                  </a:lnTo>
                  <a:lnTo>
                    <a:pt x="422378" y="253185"/>
                  </a:lnTo>
                  <a:lnTo>
                    <a:pt x="423522" y="255534"/>
                  </a:lnTo>
                  <a:lnTo>
                    <a:pt x="424726" y="257942"/>
                  </a:lnTo>
                  <a:lnTo>
                    <a:pt x="425870" y="260290"/>
                  </a:lnTo>
                  <a:lnTo>
                    <a:pt x="427014" y="262639"/>
                  </a:lnTo>
                  <a:lnTo>
                    <a:pt x="428218" y="264987"/>
                  </a:lnTo>
                  <a:lnTo>
                    <a:pt x="429362" y="267395"/>
                  </a:lnTo>
                  <a:lnTo>
                    <a:pt x="430506" y="269743"/>
                  </a:lnTo>
                  <a:lnTo>
                    <a:pt x="431650" y="272092"/>
                  </a:lnTo>
                  <a:lnTo>
                    <a:pt x="432794" y="274500"/>
                  </a:lnTo>
                  <a:lnTo>
                    <a:pt x="433938" y="276848"/>
                  </a:lnTo>
                  <a:lnTo>
                    <a:pt x="435082" y="279197"/>
                  </a:lnTo>
                  <a:lnTo>
                    <a:pt x="436226" y="281605"/>
                  </a:lnTo>
                  <a:lnTo>
                    <a:pt x="437370" y="283953"/>
                  </a:lnTo>
                  <a:lnTo>
                    <a:pt x="438574" y="286301"/>
                  </a:lnTo>
                  <a:lnTo>
                    <a:pt x="439718" y="288710"/>
                  </a:lnTo>
                  <a:lnTo>
                    <a:pt x="440922" y="291058"/>
                  </a:lnTo>
                  <a:lnTo>
                    <a:pt x="442127" y="293406"/>
                  </a:lnTo>
                  <a:lnTo>
                    <a:pt x="443331" y="295754"/>
                  </a:lnTo>
                  <a:lnTo>
                    <a:pt x="444595" y="298163"/>
                  </a:lnTo>
                  <a:lnTo>
                    <a:pt x="445920" y="300511"/>
                  </a:lnTo>
                  <a:lnTo>
                    <a:pt x="447184" y="302859"/>
                  </a:lnTo>
                  <a:lnTo>
                    <a:pt x="448569" y="305268"/>
                  </a:lnTo>
                  <a:lnTo>
                    <a:pt x="449894" y="307616"/>
                  </a:lnTo>
                  <a:lnTo>
                    <a:pt x="451339" y="309964"/>
                  </a:lnTo>
                  <a:lnTo>
                    <a:pt x="452784" y="312373"/>
                  </a:lnTo>
                  <a:lnTo>
                    <a:pt x="454289" y="314721"/>
                  </a:lnTo>
                  <a:lnTo>
                    <a:pt x="455794" y="317069"/>
                  </a:lnTo>
                  <a:lnTo>
                    <a:pt x="457420" y="319417"/>
                  </a:lnTo>
                  <a:lnTo>
                    <a:pt x="480842" y="347837"/>
                  </a:lnTo>
                  <a:lnTo>
                    <a:pt x="483130" y="350185"/>
                  </a:lnTo>
                  <a:lnTo>
                    <a:pt x="485539" y="352593"/>
                  </a:lnTo>
                  <a:lnTo>
                    <a:pt x="488007" y="354942"/>
                  </a:lnTo>
                  <a:lnTo>
                    <a:pt x="490536" y="357290"/>
                  </a:lnTo>
                  <a:lnTo>
                    <a:pt x="493125" y="359698"/>
                  </a:lnTo>
                  <a:lnTo>
                    <a:pt x="495774" y="362046"/>
                  </a:lnTo>
                  <a:lnTo>
                    <a:pt x="498484" y="364395"/>
                  </a:lnTo>
                  <a:lnTo>
                    <a:pt x="501254" y="366743"/>
                  </a:lnTo>
                  <a:lnTo>
                    <a:pt x="504083" y="369151"/>
                  </a:lnTo>
                  <a:lnTo>
                    <a:pt x="506913" y="371500"/>
                  </a:lnTo>
                  <a:lnTo>
                    <a:pt x="509864" y="373848"/>
                  </a:lnTo>
                  <a:lnTo>
                    <a:pt x="512814" y="376256"/>
                  </a:lnTo>
                  <a:lnTo>
                    <a:pt x="515885" y="378604"/>
                  </a:lnTo>
                  <a:lnTo>
                    <a:pt x="518956" y="380953"/>
                  </a:lnTo>
                  <a:lnTo>
                    <a:pt x="522026" y="383361"/>
                  </a:lnTo>
                  <a:lnTo>
                    <a:pt x="525217" y="385709"/>
                  </a:lnTo>
                  <a:lnTo>
                    <a:pt x="528348" y="388057"/>
                  </a:lnTo>
                  <a:lnTo>
                    <a:pt x="531600" y="390406"/>
                  </a:lnTo>
                  <a:lnTo>
                    <a:pt x="534851" y="392814"/>
                  </a:lnTo>
                  <a:lnTo>
                    <a:pt x="538103" y="395162"/>
                  </a:lnTo>
                  <a:lnTo>
                    <a:pt x="541414" y="397511"/>
                  </a:lnTo>
                  <a:lnTo>
                    <a:pt x="544726" y="399919"/>
                  </a:lnTo>
                  <a:lnTo>
                    <a:pt x="548037" y="402267"/>
                  </a:lnTo>
                  <a:lnTo>
                    <a:pt x="551349" y="404615"/>
                  </a:lnTo>
                  <a:lnTo>
                    <a:pt x="554721" y="407024"/>
                  </a:lnTo>
                  <a:lnTo>
                    <a:pt x="558032" y="409372"/>
                  </a:lnTo>
                  <a:lnTo>
                    <a:pt x="561404" y="411720"/>
                  </a:lnTo>
                  <a:lnTo>
                    <a:pt x="564716" y="414068"/>
                  </a:lnTo>
                  <a:lnTo>
                    <a:pt x="568027" y="416477"/>
                  </a:lnTo>
                  <a:lnTo>
                    <a:pt x="571339" y="418825"/>
                  </a:lnTo>
                  <a:lnTo>
                    <a:pt x="574590" y="421173"/>
                  </a:lnTo>
                  <a:lnTo>
                    <a:pt x="577902" y="423582"/>
                  </a:lnTo>
                  <a:lnTo>
                    <a:pt x="581153" y="425930"/>
                  </a:lnTo>
                  <a:lnTo>
                    <a:pt x="584344" y="428278"/>
                  </a:lnTo>
                  <a:lnTo>
                    <a:pt x="587536" y="430687"/>
                  </a:lnTo>
                  <a:lnTo>
                    <a:pt x="590666" y="433035"/>
                  </a:lnTo>
                  <a:lnTo>
                    <a:pt x="593737" y="435383"/>
                  </a:lnTo>
                  <a:lnTo>
                    <a:pt x="608609" y="447245"/>
                  </a:lnTo>
                  <a:lnTo>
                    <a:pt x="611439" y="449593"/>
                  </a:lnTo>
                  <a:lnTo>
                    <a:pt x="614149" y="451941"/>
                  </a:lnTo>
                  <a:lnTo>
                    <a:pt x="616858" y="454349"/>
                  </a:lnTo>
                  <a:lnTo>
                    <a:pt x="619447" y="456698"/>
                  </a:lnTo>
                  <a:lnTo>
                    <a:pt x="622036" y="459046"/>
                  </a:lnTo>
                  <a:lnTo>
                    <a:pt x="647204" y="489814"/>
                  </a:lnTo>
                  <a:lnTo>
                    <a:pt x="656055" y="511128"/>
                  </a:lnTo>
                  <a:lnTo>
                    <a:pt x="656778" y="513476"/>
                  </a:lnTo>
                  <a:lnTo>
                    <a:pt x="657500" y="515825"/>
                  </a:lnTo>
                  <a:lnTo>
                    <a:pt x="658163" y="518233"/>
                  </a:lnTo>
                  <a:lnTo>
                    <a:pt x="658825" y="520581"/>
                  </a:lnTo>
                  <a:lnTo>
                    <a:pt x="659487" y="522929"/>
                  </a:lnTo>
                  <a:lnTo>
                    <a:pt x="660210" y="525338"/>
                  </a:lnTo>
                  <a:lnTo>
                    <a:pt x="660932" y="527686"/>
                  </a:lnTo>
                  <a:lnTo>
                    <a:pt x="661715" y="530034"/>
                  </a:lnTo>
                  <a:lnTo>
                    <a:pt x="662498" y="532443"/>
                  </a:lnTo>
                  <a:lnTo>
                    <a:pt x="663401" y="534791"/>
                  </a:lnTo>
                  <a:lnTo>
                    <a:pt x="664364" y="537139"/>
                  </a:lnTo>
                  <a:lnTo>
                    <a:pt x="665328" y="539487"/>
                  </a:lnTo>
                  <a:lnTo>
                    <a:pt x="689593" y="572663"/>
                  </a:lnTo>
                  <a:lnTo>
                    <a:pt x="692001" y="575012"/>
                  </a:lnTo>
                  <a:lnTo>
                    <a:pt x="694409" y="577360"/>
                  </a:lnTo>
                  <a:lnTo>
                    <a:pt x="696938" y="579768"/>
                  </a:lnTo>
                  <a:lnTo>
                    <a:pt x="699467" y="582117"/>
                  </a:lnTo>
                  <a:lnTo>
                    <a:pt x="702056" y="584465"/>
                  </a:lnTo>
                  <a:lnTo>
                    <a:pt x="704645" y="586813"/>
                  </a:lnTo>
                  <a:lnTo>
                    <a:pt x="707295" y="589221"/>
                  </a:lnTo>
                  <a:lnTo>
                    <a:pt x="709884" y="591570"/>
                  </a:lnTo>
                  <a:lnTo>
                    <a:pt x="712473" y="593918"/>
                  </a:lnTo>
                  <a:lnTo>
                    <a:pt x="715062" y="596326"/>
                  </a:lnTo>
                  <a:lnTo>
                    <a:pt x="717651" y="598674"/>
                  </a:lnTo>
                  <a:lnTo>
                    <a:pt x="720180" y="601023"/>
                  </a:lnTo>
                  <a:lnTo>
                    <a:pt x="722648" y="603431"/>
                  </a:lnTo>
                  <a:lnTo>
                    <a:pt x="725117" y="605779"/>
                  </a:lnTo>
                  <a:lnTo>
                    <a:pt x="727465" y="608128"/>
                  </a:lnTo>
                  <a:lnTo>
                    <a:pt x="745047" y="629442"/>
                  </a:lnTo>
                  <a:lnTo>
                    <a:pt x="746552" y="631790"/>
                  </a:lnTo>
                  <a:lnTo>
                    <a:pt x="755463" y="660210"/>
                  </a:lnTo>
                  <a:lnTo>
                    <a:pt x="755463" y="662558"/>
                  </a:lnTo>
                  <a:lnTo>
                    <a:pt x="740531" y="700431"/>
                  </a:lnTo>
                  <a:lnTo>
                    <a:pt x="738725" y="702779"/>
                  </a:lnTo>
                  <a:lnTo>
                    <a:pt x="722709" y="719337"/>
                  </a:lnTo>
                  <a:lnTo>
                    <a:pt x="720119" y="721745"/>
                  </a:lnTo>
                  <a:lnTo>
                    <a:pt x="717350" y="724093"/>
                  </a:lnTo>
                  <a:lnTo>
                    <a:pt x="714580" y="726442"/>
                  </a:lnTo>
                  <a:lnTo>
                    <a:pt x="711690" y="728850"/>
                  </a:lnTo>
                  <a:lnTo>
                    <a:pt x="708740" y="731198"/>
                  </a:lnTo>
                  <a:lnTo>
                    <a:pt x="705729" y="733546"/>
                  </a:lnTo>
                  <a:lnTo>
                    <a:pt x="702719" y="735895"/>
                  </a:lnTo>
                  <a:lnTo>
                    <a:pt x="699588" y="738303"/>
                  </a:lnTo>
                  <a:lnTo>
                    <a:pt x="696457" y="740651"/>
                  </a:lnTo>
                  <a:lnTo>
                    <a:pt x="693326" y="743000"/>
                  </a:lnTo>
                  <a:lnTo>
                    <a:pt x="690135" y="745408"/>
                  </a:lnTo>
                  <a:lnTo>
                    <a:pt x="686883" y="747756"/>
                  </a:lnTo>
                  <a:lnTo>
                    <a:pt x="683692" y="750104"/>
                  </a:lnTo>
                  <a:lnTo>
                    <a:pt x="680441" y="752513"/>
                  </a:lnTo>
                  <a:lnTo>
                    <a:pt x="677189" y="754861"/>
                  </a:lnTo>
                  <a:lnTo>
                    <a:pt x="673938" y="757209"/>
                  </a:lnTo>
                  <a:lnTo>
                    <a:pt x="670686" y="759557"/>
                  </a:lnTo>
                  <a:lnTo>
                    <a:pt x="667495" y="761966"/>
                  </a:lnTo>
                  <a:lnTo>
                    <a:pt x="664244" y="764314"/>
                  </a:lnTo>
                  <a:lnTo>
                    <a:pt x="661053" y="766662"/>
                  </a:lnTo>
                  <a:lnTo>
                    <a:pt x="657862" y="769071"/>
                  </a:lnTo>
                  <a:lnTo>
                    <a:pt x="654731" y="771419"/>
                  </a:lnTo>
                  <a:lnTo>
                    <a:pt x="651600" y="773767"/>
                  </a:lnTo>
                  <a:lnTo>
                    <a:pt x="648529" y="776176"/>
                  </a:lnTo>
                  <a:lnTo>
                    <a:pt x="645458" y="778524"/>
                  </a:lnTo>
                  <a:lnTo>
                    <a:pt x="642387" y="780872"/>
                  </a:lnTo>
                  <a:lnTo>
                    <a:pt x="639437" y="783280"/>
                  </a:lnTo>
                  <a:lnTo>
                    <a:pt x="636427" y="785629"/>
                  </a:lnTo>
                  <a:lnTo>
                    <a:pt x="633476" y="787977"/>
                  </a:lnTo>
                  <a:lnTo>
                    <a:pt x="630586" y="790325"/>
                  </a:lnTo>
                  <a:lnTo>
                    <a:pt x="627696" y="792734"/>
                  </a:lnTo>
                  <a:lnTo>
                    <a:pt x="624866" y="795082"/>
                  </a:lnTo>
                  <a:lnTo>
                    <a:pt x="622036" y="797430"/>
                  </a:lnTo>
                  <a:lnTo>
                    <a:pt x="619267" y="799838"/>
                  </a:lnTo>
                  <a:lnTo>
                    <a:pt x="616557" y="802187"/>
                  </a:lnTo>
                  <a:lnTo>
                    <a:pt x="613787" y="804535"/>
                  </a:lnTo>
                  <a:lnTo>
                    <a:pt x="611138" y="806943"/>
                  </a:lnTo>
                  <a:lnTo>
                    <a:pt x="608429" y="809292"/>
                  </a:lnTo>
                  <a:lnTo>
                    <a:pt x="605840" y="811640"/>
                  </a:lnTo>
                  <a:lnTo>
                    <a:pt x="603190" y="813988"/>
                  </a:lnTo>
                  <a:lnTo>
                    <a:pt x="600601" y="816396"/>
                  </a:lnTo>
                  <a:lnTo>
                    <a:pt x="598072" y="818745"/>
                  </a:lnTo>
                  <a:lnTo>
                    <a:pt x="595483" y="821093"/>
                  </a:lnTo>
                  <a:lnTo>
                    <a:pt x="592954" y="823501"/>
                  </a:lnTo>
                  <a:lnTo>
                    <a:pt x="590486" y="825849"/>
                  </a:lnTo>
                  <a:lnTo>
                    <a:pt x="588017" y="828198"/>
                  </a:lnTo>
                  <a:lnTo>
                    <a:pt x="585549" y="830606"/>
                  </a:lnTo>
                  <a:lnTo>
                    <a:pt x="583080" y="832954"/>
                  </a:lnTo>
                  <a:lnTo>
                    <a:pt x="580671" y="835303"/>
                  </a:lnTo>
                  <a:lnTo>
                    <a:pt x="578263" y="837651"/>
                  </a:lnTo>
                  <a:lnTo>
                    <a:pt x="575855" y="840059"/>
                  </a:lnTo>
                  <a:lnTo>
                    <a:pt x="573446" y="842407"/>
                  </a:lnTo>
                  <a:lnTo>
                    <a:pt x="571038" y="844756"/>
                  </a:lnTo>
                  <a:lnTo>
                    <a:pt x="568690" y="847164"/>
                  </a:lnTo>
                  <a:lnTo>
                    <a:pt x="566341" y="849512"/>
                  </a:lnTo>
                  <a:lnTo>
                    <a:pt x="563933" y="851860"/>
                  </a:lnTo>
                  <a:lnTo>
                    <a:pt x="561585" y="854269"/>
                  </a:lnTo>
                  <a:lnTo>
                    <a:pt x="559236" y="856617"/>
                  </a:lnTo>
                  <a:lnTo>
                    <a:pt x="556828" y="858965"/>
                  </a:lnTo>
                  <a:lnTo>
                    <a:pt x="554480" y="861314"/>
                  </a:lnTo>
                  <a:lnTo>
                    <a:pt x="552071" y="863722"/>
                  </a:lnTo>
                  <a:lnTo>
                    <a:pt x="549723" y="866070"/>
                  </a:lnTo>
                  <a:lnTo>
                    <a:pt x="547315" y="868418"/>
                  </a:lnTo>
                  <a:lnTo>
                    <a:pt x="544967" y="870827"/>
                  </a:lnTo>
                  <a:lnTo>
                    <a:pt x="542558" y="873175"/>
                  </a:lnTo>
                  <a:lnTo>
                    <a:pt x="540150" y="875523"/>
                  </a:lnTo>
                  <a:lnTo>
                    <a:pt x="537741" y="877932"/>
                  </a:lnTo>
                  <a:lnTo>
                    <a:pt x="535333" y="880280"/>
                  </a:lnTo>
                  <a:lnTo>
                    <a:pt x="532924" y="882628"/>
                  </a:lnTo>
                  <a:lnTo>
                    <a:pt x="530516" y="884976"/>
                  </a:lnTo>
                  <a:lnTo>
                    <a:pt x="528047" y="887385"/>
                  </a:lnTo>
                  <a:lnTo>
                    <a:pt x="525639" y="889733"/>
                  </a:lnTo>
                  <a:lnTo>
                    <a:pt x="523230" y="892081"/>
                  </a:lnTo>
                  <a:lnTo>
                    <a:pt x="520822" y="894490"/>
                  </a:lnTo>
                  <a:lnTo>
                    <a:pt x="518414" y="896838"/>
                  </a:lnTo>
                  <a:lnTo>
                    <a:pt x="516065" y="899186"/>
                  </a:lnTo>
                  <a:lnTo>
                    <a:pt x="513657" y="901595"/>
                  </a:lnTo>
                  <a:lnTo>
                    <a:pt x="511309" y="903943"/>
                  </a:lnTo>
                  <a:lnTo>
                    <a:pt x="508961" y="906291"/>
                  </a:lnTo>
                  <a:lnTo>
                    <a:pt x="506612" y="908639"/>
                  </a:lnTo>
                  <a:lnTo>
                    <a:pt x="504324" y="911048"/>
                  </a:lnTo>
                  <a:lnTo>
                    <a:pt x="502036" y="913396"/>
                  </a:lnTo>
                  <a:lnTo>
                    <a:pt x="499748" y="915744"/>
                  </a:lnTo>
                  <a:lnTo>
                    <a:pt x="497581" y="918152"/>
                  </a:lnTo>
                  <a:lnTo>
                    <a:pt x="495353" y="920501"/>
                  </a:lnTo>
                  <a:lnTo>
                    <a:pt x="493185" y="922849"/>
                  </a:lnTo>
                  <a:lnTo>
                    <a:pt x="491078" y="925257"/>
                  </a:lnTo>
                  <a:lnTo>
                    <a:pt x="488971" y="927606"/>
                  </a:lnTo>
                  <a:lnTo>
                    <a:pt x="486923" y="929954"/>
                  </a:lnTo>
                  <a:lnTo>
                    <a:pt x="484876" y="932362"/>
                  </a:lnTo>
                  <a:lnTo>
                    <a:pt x="482889" y="934710"/>
                  </a:lnTo>
                  <a:lnTo>
                    <a:pt x="480902" y="937059"/>
                  </a:lnTo>
                  <a:lnTo>
                    <a:pt x="471509" y="948920"/>
                  </a:lnTo>
                  <a:lnTo>
                    <a:pt x="469703" y="951268"/>
                  </a:lnTo>
                  <a:lnTo>
                    <a:pt x="467957" y="953617"/>
                  </a:lnTo>
                  <a:lnTo>
                    <a:pt x="466151" y="956025"/>
                  </a:lnTo>
                  <a:lnTo>
                    <a:pt x="464405" y="958373"/>
                  </a:lnTo>
                  <a:lnTo>
                    <a:pt x="462719" y="960721"/>
                  </a:lnTo>
                  <a:lnTo>
                    <a:pt x="460973" y="963070"/>
                  </a:lnTo>
                  <a:lnTo>
                    <a:pt x="459287" y="965478"/>
                  </a:lnTo>
                  <a:lnTo>
                    <a:pt x="457541" y="967826"/>
                  </a:lnTo>
                  <a:lnTo>
                    <a:pt x="455855" y="970174"/>
                  </a:lnTo>
                  <a:lnTo>
                    <a:pt x="454229" y="972583"/>
                  </a:lnTo>
                  <a:lnTo>
                    <a:pt x="452543" y="974931"/>
                  </a:lnTo>
                  <a:lnTo>
                    <a:pt x="450857" y="977279"/>
                  </a:lnTo>
                  <a:lnTo>
                    <a:pt x="449232" y="979688"/>
                  </a:lnTo>
                  <a:lnTo>
                    <a:pt x="447546" y="982036"/>
                  </a:lnTo>
                  <a:lnTo>
                    <a:pt x="445920" y="984384"/>
                  </a:lnTo>
                  <a:lnTo>
                    <a:pt x="444294" y="986732"/>
                  </a:lnTo>
                  <a:lnTo>
                    <a:pt x="442669" y="989141"/>
                  </a:lnTo>
                  <a:lnTo>
                    <a:pt x="441043" y="991489"/>
                  </a:lnTo>
                  <a:lnTo>
                    <a:pt x="439417" y="993837"/>
                  </a:lnTo>
                  <a:lnTo>
                    <a:pt x="437852" y="996246"/>
                  </a:lnTo>
                  <a:lnTo>
                    <a:pt x="436286" y="998594"/>
                  </a:lnTo>
                  <a:lnTo>
                    <a:pt x="434721" y="1000942"/>
                  </a:lnTo>
                  <a:lnTo>
                    <a:pt x="433215" y="1003351"/>
                  </a:lnTo>
                  <a:lnTo>
                    <a:pt x="422016" y="1022257"/>
                  </a:lnTo>
                  <a:lnTo>
                    <a:pt x="420752" y="1024605"/>
                  </a:lnTo>
                  <a:lnTo>
                    <a:pt x="419608" y="1027013"/>
                  </a:lnTo>
                  <a:lnTo>
                    <a:pt x="418404" y="1029362"/>
                  </a:lnTo>
                  <a:lnTo>
                    <a:pt x="417320" y="1031710"/>
                  </a:lnTo>
                  <a:lnTo>
                    <a:pt x="411419" y="1045920"/>
                  </a:lnTo>
                  <a:lnTo>
                    <a:pt x="410516" y="1048268"/>
                  </a:lnTo>
                  <a:lnTo>
                    <a:pt x="409673" y="1050676"/>
                  </a:lnTo>
                  <a:lnTo>
                    <a:pt x="408890" y="1053024"/>
                  </a:lnTo>
                  <a:lnTo>
                    <a:pt x="408108" y="1055373"/>
                  </a:lnTo>
                  <a:lnTo>
                    <a:pt x="407385" y="1057721"/>
                  </a:lnTo>
                  <a:lnTo>
                    <a:pt x="406602" y="1060129"/>
                  </a:lnTo>
                  <a:lnTo>
                    <a:pt x="405940" y="1062477"/>
                  </a:lnTo>
                  <a:lnTo>
                    <a:pt x="405218" y="1064826"/>
                  </a:lnTo>
                  <a:lnTo>
                    <a:pt x="404495" y="1067234"/>
                  </a:lnTo>
                  <a:lnTo>
                    <a:pt x="403833" y="1069582"/>
                  </a:lnTo>
                  <a:lnTo>
                    <a:pt x="403170" y="1071931"/>
                  </a:lnTo>
                  <a:lnTo>
                    <a:pt x="402508" y="1074339"/>
                  </a:lnTo>
                  <a:lnTo>
                    <a:pt x="401906" y="1076687"/>
                  </a:lnTo>
                  <a:lnTo>
                    <a:pt x="401244" y="1079035"/>
                  </a:lnTo>
                  <a:lnTo>
                    <a:pt x="400581" y="1081384"/>
                  </a:lnTo>
                  <a:lnTo>
                    <a:pt x="399979" y="1083792"/>
                  </a:lnTo>
                  <a:lnTo>
                    <a:pt x="399377" y="1086140"/>
                  </a:lnTo>
                  <a:lnTo>
                    <a:pt x="398715" y="1088489"/>
                  </a:lnTo>
                  <a:lnTo>
                    <a:pt x="398113" y="1090897"/>
                  </a:lnTo>
                  <a:lnTo>
                    <a:pt x="397511" y="1093245"/>
                  </a:lnTo>
                  <a:lnTo>
                    <a:pt x="396848" y="1095593"/>
                  </a:lnTo>
                  <a:lnTo>
                    <a:pt x="396246" y="1098002"/>
                  </a:lnTo>
                  <a:lnTo>
                    <a:pt x="395644" y="1100350"/>
                  </a:lnTo>
                  <a:lnTo>
                    <a:pt x="395042" y="1102698"/>
                  </a:lnTo>
                  <a:lnTo>
                    <a:pt x="394440" y="1105107"/>
                  </a:lnTo>
                  <a:lnTo>
                    <a:pt x="393898" y="1107455"/>
                  </a:lnTo>
                  <a:lnTo>
                    <a:pt x="393296" y="1109803"/>
                  </a:lnTo>
                  <a:lnTo>
                    <a:pt x="392754" y="1112151"/>
                  </a:lnTo>
                  <a:lnTo>
                    <a:pt x="392212" y="1114560"/>
                  </a:lnTo>
                  <a:lnTo>
                    <a:pt x="391670" y="1116908"/>
                  </a:lnTo>
                  <a:lnTo>
                    <a:pt x="391128" y="1119256"/>
                  </a:lnTo>
                  <a:lnTo>
                    <a:pt x="390647" y="1121665"/>
                  </a:lnTo>
                  <a:lnTo>
                    <a:pt x="390105" y="1124013"/>
                  </a:lnTo>
                  <a:lnTo>
                    <a:pt x="389623" y="1126361"/>
                  </a:lnTo>
                  <a:lnTo>
                    <a:pt x="389201" y="1128769"/>
                  </a:lnTo>
                  <a:lnTo>
                    <a:pt x="388780" y="1131118"/>
                  </a:lnTo>
                  <a:lnTo>
                    <a:pt x="388298" y="1133466"/>
                  </a:lnTo>
                  <a:lnTo>
                    <a:pt x="387937" y="1135814"/>
                  </a:lnTo>
                  <a:lnTo>
                    <a:pt x="387516" y="1138223"/>
                  </a:lnTo>
                  <a:lnTo>
                    <a:pt x="387154" y="1140571"/>
                  </a:lnTo>
                  <a:lnTo>
                    <a:pt x="386853" y="1142919"/>
                  </a:lnTo>
                  <a:lnTo>
                    <a:pt x="386492" y="1145327"/>
                  </a:lnTo>
                  <a:lnTo>
                    <a:pt x="386191" y="1147676"/>
                  </a:lnTo>
                  <a:lnTo>
                    <a:pt x="385890" y="1150024"/>
                  </a:lnTo>
                  <a:lnTo>
                    <a:pt x="385649" y="1152432"/>
                  </a:lnTo>
                  <a:lnTo>
                    <a:pt x="385408" y="1154780"/>
                  </a:lnTo>
                  <a:lnTo>
                    <a:pt x="385167" y="1157129"/>
                  </a:lnTo>
                  <a:lnTo>
                    <a:pt x="384926" y="1159477"/>
                  </a:lnTo>
                  <a:lnTo>
                    <a:pt x="384746" y="1161885"/>
                  </a:lnTo>
                  <a:lnTo>
                    <a:pt x="384565" y="1164234"/>
                  </a:lnTo>
                  <a:lnTo>
                    <a:pt x="384385" y="1166582"/>
                  </a:lnTo>
                  <a:lnTo>
                    <a:pt x="384204" y="1168990"/>
                  </a:lnTo>
                  <a:lnTo>
                    <a:pt x="384023" y="1171338"/>
                  </a:lnTo>
                  <a:lnTo>
                    <a:pt x="383903" y="1173687"/>
                  </a:lnTo>
                  <a:lnTo>
                    <a:pt x="383782" y="1176095"/>
                  </a:lnTo>
                  <a:lnTo>
                    <a:pt x="383602" y="1178443"/>
                  </a:lnTo>
                  <a:lnTo>
                    <a:pt x="383481" y="1180792"/>
                  </a:lnTo>
                  <a:lnTo>
                    <a:pt x="383361" y="1183140"/>
                  </a:lnTo>
                  <a:lnTo>
                    <a:pt x="383241" y="1185548"/>
                  </a:lnTo>
                  <a:lnTo>
                    <a:pt x="383120" y="1187896"/>
                  </a:lnTo>
                  <a:lnTo>
                    <a:pt x="383000" y="1190245"/>
                  </a:lnTo>
                  <a:lnTo>
                    <a:pt x="382879" y="1192653"/>
                  </a:lnTo>
                  <a:lnTo>
                    <a:pt x="382759" y="1195001"/>
                  </a:lnTo>
                  <a:lnTo>
                    <a:pt x="382699" y="1197349"/>
                  </a:lnTo>
                  <a:lnTo>
                    <a:pt x="382578" y="1199758"/>
                  </a:lnTo>
                  <a:lnTo>
                    <a:pt x="382458" y="1202106"/>
                  </a:lnTo>
                  <a:lnTo>
                    <a:pt x="382337" y="1204454"/>
                  </a:lnTo>
                  <a:lnTo>
                    <a:pt x="382217" y="1206803"/>
                  </a:lnTo>
                  <a:lnTo>
                    <a:pt x="382036" y="1209211"/>
                  </a:lnTo>
                  <a:lnTo>
                    <a:pt x="373426" y="1209211"/>
                  </a:lnTo>
                  <a:close/>
                </a:path>
              </a:pathLst>
            </a:custGeom>
            <a:ln w="2570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60" name="object 60"/>
            <p:cNvSpPr/>
            <p:nvPr/>
          </p:nvSpPr>
          <p:spPr>
            <a:xfrm>
              <a:off x="2577616" y="1434002"/>
              <a:ext cx="1359535" cy="1249680"/>
            </a:xfrm>
            <a:custGeom>
              <a:avLst/>
              <a:gdLst/>
              <a:ahLst/>
              <a:cxnLst/>
              <a:rect l="l" t="t" r="r" b="b"/>
              <a:pathLst>
                <a:path w="1359535" h="1249680">
                  <a:moveTo>
                    <a:pt x="0" y="1168328"/>
                  </a:moveTo>
                  <a:lnTo>
                    <a:pt x="16497" y="1168328"/>
                  </a:lnTo>
                </a:path>
                <a:path w="1359535" h="1249680">
                  <a:moveTo>
                    <a:pt x="0" y="584164"/>
                  </a:moveTo>
                  <a:lnTo>
                    <a:pt x="16497" y="584164"/>
                  </a:lnTo>
                </a:path>
                <a:path w="1359535" h="1249680">
                  <a:moveTo>
                    <a:pt x="0" y="0"/>
                  </a:moveTo>
                  <a:lnTo>
                    <a:pt x="16497" y="0"/>
                  </a:lnTo>
                </a:path>
                <a:path w="1359535" h="1249680">
                  <a:moveTo>
                    <a:pt x="520100" y="1249673"/>
                  </a:moveTo>
                  <a:lnTo>
                    <a:pt x="520100" y="1233175"/>
                  </a:lnTo>
                </a:path>
                <a:path w="1359535" h="1249680">
                  <a:moveTo>
                    <a:pt x="1359497" y="1249673"/>
                  </a:moveTo>
                  <a:lnTo>
                    <a:pt x="1359497" y="1233175"/>
                  </a:lnTo>
                </a:path>
              </a:pathLst>
            </a:custGeom>
            <a:ln w="644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848451" y="5009325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50</a:t>
            </a:r>
            <a:endParaRPr sz="1486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848451" y="3851716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60</a:t>
            </a:r>
            <a:endParaRPr sz="1486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848451" y="2694107"/>
            <a:ext cx="26299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70</a:t>
            </a:r>
            <a:endParaRPr sz="1486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931964" y="5265259"/>
            <a:ext cx="422805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50" dirty="0">
                <a:solidFill>
                  <a:srgbClr val="4D4D4D"/>
                </a:solidFill>
                <a:latin typeface="Arial"/>
                <a:cs typeface="Arial"/>
              </a:rPr>
              <a:t>Men</a:t>
            </a:r>
            <a:endParaRPr sz="1486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455042" y="5265259"/>
            <a:ext cx="703417" cy="255335"/>
          </a:xfrm>
          <a:prstGeom prst="rect">
            <a:avLst/>
          </a:prstGeom>
        </p:spPr>
        <p:txBody>
          <a:bodyPr vert="horz" wrap="square" lIns="0" tIns="26425" rIns="0" bIns="0" rtlCol="0">
            <a:spAutoFit/>
          </a:bodyPr>
          <a:lstStyle/>
          <a:p>
            <a:pPr marL="25168">
              <a:spcBef>
                <a:spcPts val="208"/>
              </a:spcBef>
            </a:pPr>
            <a:r>
              <a:rPr sz="1486" spc="-20" dirty="0">
                <a:solidFill>
                  <a:srgbClr val="4D4D4D"/>
                </a:solidFill>
                <a:latin typeface="Arial"/>
                <a:cs typeface="Arial"/>
              </a:rPr>
              <a:t>Women</a:t>
            </a:r>
            <a:endParaRPr sz="1486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574083" y="2817625"/>
            <a:ext cx="259174" cy="1600619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 dirty="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078316" y="1351313"/>
            <a:ext cx="1567902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dirty="0">
                <a:latin typeface="Arial"/>
                <a:cs typeface="Arial"/>
              </a:rPr>
              <a:t>Violin</a:t>
            </a:r>
            <a:r>
              <a:rPr sz="2378" b="1" spc="139" dirty="0">
                <a:latin typeface="Arial"/>
                <a:cs typeface="Arial"/>
              </a:rPr>
              <a:t> </a:t>
            </a:r>
            <a:r>
              <a:rPr sz="2378" b="1" spc="-40" dirty="0">
                <a:latin typeface="Arial"/>
                <a:cs typeface="Arial"/>
              </a:rPr>
              <a:t>Plot</a:t>
            </a:r>
            <a:endParaRPr sz="2378" dirty="0">
              <a:latin typeface="Arial"/>
              <a:cs typeface="Arial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ftr" sz="quarter" idx="5"/>
          </p:nvPr>
        </p:nvSpPr>
        <p:spPr>
          <a:xfrm>
            <a:off x="462026" y="3322490"/>
            <a:ext cx="61214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F2F2F2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r>
              <a:rPr lang="en-US" spc="-80"/>
              <a:t>Professor</a:t>
            </a:r>
            <a:r>
              <a:rPr lang="en-US" spc="100"/>
              <a:t> </a:t>
            </a:r>
            <a:r>
              <a:rPr lang="en-US" spc="-55"/>
              <a:t>Wehde</a:t>
            </a:r>
            <a:endParaRPr spc="-109" dirty="0"/>
          </a:p>
        </p:txBody>
      </p:sp>
      <p:sp>
        <p:nvSpPr>
          <p:cNvPr id="74" name="object 74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19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214675"/>
            <a:ext cx="8611932" cy="1265413"/>
          </a:xfrm>
          <a:prstGeom prst="rect">
            <a:avLst/>
          </a:prstGeom>
        </p:spPr>
        <p:txBody>
          <a:bodyPr vert="horz" wrap="square" lIns="0" tIns="33975" rIns="0" bIns="0" rtlCol="0" anchor="b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sz="4000" spc="-258" dirty="0"/>
              <a:t>Visualizing</a:t>
            </a:r>
            <a:r>
              <a:rPr sz="4000" spc="89" dirty="0"/>
              <a:t> </a:t>
            </a:r>
            <a:r>
              <a:rPr sz="4000" spc="-277" dirty="0"/>
              <a:t>Discrete</a:t>
            </a:r>
            <a:r>
              <a:rPr sz="4000" spc="89" dirty="0"/>
              <a:t> </a:t>
            </a:r>
            <a:r>
              <a:rPr sz="4000" spc="129" dirty="0">
                <a:latin typeface="Cambria"/>
                <a:cs typeface="Cambria"/>
              </a:rPr>
              <a:t>𝑥</a:t>
            </a:r>
            <a:r>
              <a:rPr sz="4000" spc="404" dirty="0">
                <a:latin typeface="Cambria"/>
                <a:cs typeface="Cambria"/>
              </a:rPr>
              <a:t> </a:t>
            </a:r>
            <a:r>
              <a:rPr sz="4000" spc="-277" dirty="0"/>
              <a:t>and</a:t>
            </a:r>
            <a:r>
              <a:rPr sz="4000" spc="89" dirty="0"/>
              <a:t> </a:t>
            </a:r>
            <a:r>
              <a:rPr sz="4000" spc="-277" dirty="0"/>
              <a:t>Discrete</a:t>
            </a:r>
            <a:r>
              <a:rPr sz="4000" spc="99" dirty="0"/>
              <a:t> </a:t>
            </a:r>
            <a:r>
              <a:rPr sz="4000" dirty="0">
                <a:latin typeface="Cambria"/>
                <a:cs typeface="Cambria"/>
              </a:rPr>
              <a:t>𝑦</a:t>
            </a:r>
            <a:r>
              <a:rPr sz="4000" spc="495" dirty="0">
                <a:latin typeface="Cambria"/>
                <a:cs typeface="Cambria"/>
              </a:rPr>
              <a:t> </a:t>
            </a:r>
            <a:r>
              <a:rPr sz="4000" spc="-268" dirty="0"/>
              <a:t>Variables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0107" y="1949085"/>
            <a:ext cx="3198639" cy="339133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3053" y="4695764"/>
            <a:ext cx="756268" cy="226150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288" spc="-20" dirty="0">
                <a:solidFill>
                  <a:srgbClr val="4D4D4D"/>
                </a:solidFill>
                <a:latin typeface="Arial"/>
                <a:cs typeface="Arial"/>
              </a:rPr>
              <a:t>(146,148]</a:t>
            </a:r>
            <a:endParaRPr sz="1288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3053" y="3896104"/>
            <a:ext cx="756268" cy="226150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288" spc="-20" dirty="0">
                <a:solidFill>
                  <a:srgbClr val="4D4D4D"/>
                </a:solidFill>
                <a:latin typeface="Arial"/>
                <a:cs typeface="Arial"/>
              </a:rPr>
              <a:t>(148,150]</a:t>
            </a:r>
            <a:endParaRPr sz="1288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3053" y="3096444"/>
            <a:ext cx="756268" cy="226150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288" spc="-20" dirty="0">
                <a:solidFill>
                  <a:srgbClr val="4D4D4D"/>
                </a:solidFill>
                <a:latin typeface="Arial"/>
                <a:cs typeface="Arial"/>
              </a:rPr>
              <a:t>(150,152]</a:t>
            </a:r>
            <a:endParaRPr sz="1288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3053" y="2296782"/>
            <a:ext cx="756268" cy="226150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288" spc="-20" dirty="0">
                <a:solidFill>
                  <a:srgbClr val="4D4D4D"/>
                </a:solidFill>
                <a:latin typeface="Arial"/>
                <a:cs typeface="Arial"/>
              </a:rPr>
              <a:t>(152,154]</a:t>
            </a:r>
            <a:endParaRPr sz="1288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09971" y="5294374"/>
            <a:ext cx="2832543" cy="463971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algn="ctr">
              <a:lnSpc>
                <a:spcPts val="1457"/>
              </a:lnSpc>
              <a:spcBef>
                <a:spcPts val="218"/>
              </a:spcBef>
            </a:pPr>
            <a:r>
              <a:rPr sz="1288" dirty="0">
                <a:solidFill>
                  <a:srgbClr val="4D4D4D"/>
                </a:solidFill>
                <a:latin typeface="Arial"/>
                <a:cs typeface="Arial"/>
              </a:rPr>
              <a:t>(61,63]</a:t>
            </a:r>
            <a:r>
              <a:rPr sz="1288" spc="585" dirty="0">
                <a:solidFill>
                  <a:srgbClr val="4D4D4D"/>
                </a:solidFill>
                <a:latin typeface="Arial"/>
                <a:cs typeface="Arial"/>
              </a:rPr>
              <a:t>  </a:t>
            </a:r>
            <a:r>
              <a:rPr sz="1288" dirty="0">
                <a:solidFill>
                  <a:srgbClr val="4D4D4D"/>
                </a:solidFill>
                <a:latin typeface="Arial"/>
                <a:cs typeface="Arial"/>
              </a:rPr>
              <a:t>(63,65]</a:t>
            </a:r>
            <a:r>
              <a:rPr sz="1288" spc="585" dirty="0">
                <a:solidFill>
                  <a:srgbClr val="4D4D4D"/>
                </a:solidFill>
                <a:latin typeface="Arial"/>
                <a:cs typeface="Arial"/>
              </a:rPr>
              <a:t>  </a:t>
            </a:r>
            <a:r>
              <a:rPr sz="1288" dirty="0">
                <a:solidFill>
                  <a:srgbClr val="4D4D4D"/>
                </a:solidFill>
                <a:latin typeface="Arial"/>
                <a:cs typeface="Arial"/>
              </a:rPr>
              <a:t>(65,67]</a:t>
            </a:r>
            <a:r>
              <a:rPr sz="1288" spc="585" dirty="0">
                <a:solidFill>
                  <a:srgbClr val="4D4D4D"/>
                </a:solidFill>
                <a:latin typeface="Arial"/>
                <a:cs typeface="Arial"/>
              </a:rPr>
              <a:t>  </a:t>
            </a:r>
            <a:r>
              <a:rPr sz="1288" spc="-20" dirty="0">
                <a:solidFill>
                  <a:srgbClr val="4D4D4D"/>
                </a:solidFill>
                <a:latin typeface="Arial"/>
                <a:cs typeface="Arial"/>
              </a:rPr>
              <a:t>(67,69]</a:t>
            </a:r>
            <a:endParaRPr sz="1288">
              <a:latin typeface="Arial"/>
              <a:cs typeface="Arial"/>
            </a:endParaRPr>
          </a:p>
          <a:p>
            <a:pPr algn="ctr">
              <a:lnSpc>
                <a:spcPts val="1932"/>
              </a:lnSpc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686" y="2758519"/>
            <a:ext cx="259174" cy="1740296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dirty="0">
                <a:latin typeface="Arial"/>
                <a:cs typeface="Arial"/>
              </a:rPr>
              <a:t>Weight</a:t>
            </a:r>
            <a:r>
              <a:rPr sz="1684" b="1" spc="-10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(Pounds)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66888" y="1381716"/>
            <a:ext cx="1481076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dirty="0">
                <a:latin typeface="Arial"/>
                <a:cs typeface="Arial"/>
              </a:rPr>
              <a:t>Jitter</a:t>
            </a:r>
            <a:r>
              <a:rPr sz="2378" b="1" spc="178" dirty="0">
                <a:latin typeface="Arial"/>
                <a:cs typeface="Arial"/>
              </a:rPr>
              <a:t> </a:t>
            </a:r>
            <a:r>
              <a:rPr sz="2378" b="1" spc="-40" dirty="0">
                <a:latin typeface="Arial"/>
                <a:cs typeface="Arial"/>
              </a:rPr>
              <a:t>Plot</a:t>
            </a:r>
            <a:endParaRPr sz="2378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178472" y="1949085"/>
            <a:ext cx="2470138" cy="3392508"/>
            <a:chOff x="2611093" y="983566"/>
            <a:chExt cx="1246505" cy="1711960"/>
          </a:xfrm>
        </p:grpSpPr>
        <p:sp>
          <p:nvSpPr>
            <p:cNvPr id="12" name="object 12"/>
            <p:cNvSpPr/>
            <p:nvPr/>
          </p:nvSpPr>
          <p:spPr>
            <a:xfrm>
              <a:off x="2627591" y="983566"/>
              <a:ext cx="1229995" cy="1695450"/>
            </a:xfrm>
            <a:custGeom>
              <a:avLst/>
              <a:gdLst/>
              <a:ahLst/>
              <a:cxnLst/>
              <a:rect l="l" t="t" r="r" b="b"/>
              <a:pathLst>
                <a:path w="1229995" h="1695450">
                  <a:moveTo>
                    <a:pt x="1229863" y="0"/>
                  </a:moveTo>
                  <a:lnTo>
                    <a:pt x="0" y="0"/>
                  </a:lnTo>
                  <a:lnTo>
                    <a:pt x="0" y="1694870"/>
                  </a:lnTo>
                  <a:lnTo>
                    <a:pt x="1229863" y="1694870"/>
                  </a:lnTo>
                  <a:lnTo>
                    <a:pt x="1229863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3" name="object 13"/>
            <p:cNvSpPr/>
            <p:nvPr/>
          </p:nvSpPr>
          <p:spPr>
            <a:xfrm>
              <a:off x="2627591" y="1308824"/>
              <a:ext cx="1229995" cy="1034415"/>
            </a:xfrm>
            <a:custGeom>
              <a:avLst/>
              <a:gdLst/>
              <a:ahLst/>
              <a:cxnLst/>
              <a:rect l="l" t="t" r="r" b="b"/>
              <a:pathLst>
                <a:path w="1229995" h="1034414">
                  <a:moveTo>
                    <a:pt x="0" y="1034058"/>
                  </a:moveTo>
                  <a:lnTo>
                    <a:pt x="424605" y="1034058"/>
                  </a:lnTo>
                </a:path>
                <a:path w="1229995" h="1034414">
                  <a:moveTo>
                    <a:pt x="600300" y="1034058"/>
                  </a:moveTo>
                  <a:lnTo>
                    <a:pt x="629563" y="1034058"/>
                  </a:lnTo>
                </a:path>
                <a:path w="1229995" h="1034414">
                  <a:moveTo>
                    <a:pt x="805257" y="1034058"/>
                  </a:moveTo>
                  <a:lnTo>
                    <a:pt x="1229863" y="1034058"/>
                  </a:lnTo>
                </a:path>
                <a:path w="1229995" h="1034414">
                  <a:moveTo>
                    <a:pt x="0" y="517029"/>
                  </a:moveTo>
                  <a:lnTo>
                    <a:pt x="424605" y="517029"/>
                  </a:lnTo>
                </a:path>
                <a:path w="1229995" h="1034414">
                  <a:moveTo>
                    <a:pt x="600300" y="517029"/>
                  </a:moveTo>
                  <a:lnTo>
                    <a:pt x="629563" y="517029"/>
                  </a:lnTo>
                </a:path>
                <a:path w="1229995" h="1034414">
                  <a:moveTo>
                    <a:pt x="805257" y="517029"/>
                  </a:moveTo>
                  <a:lnTo>
                    <a:pt x="1229863" y="517029"/>
                  </a:lnTo>
                </a:path>
                <a:path w="1229995" h="1034414">
                  <a:moveTo>
                    <a:pt x="0" y="0"/>
                  </a:moveTo>
                  <a:lnTo>
                    <a:pt x="424605" y="0"/>
                  </a:lnTo>
                </a:path>
                <a:path w="1229995" h="1034414">
                  <a:moveTo>
                    <a:pt x="512453" y="0"/>
                  </a:moveTo>
                  <a:lnTo>
                    <a:pt x="717410" y="0"/>
                  </a:lnTo>
                </a:path>
                <a:path w="1229995" h="1034414">
                  <a:moveTo>
                    <a:pt x="805257" y="0"/>
                  </a:moveTo>
                  <a:lnTo>
                    <a:pt x="1229863" y="0"/>
                  </a:lnTo>
                </a:path>
              </a:pathLst>
            </a:custGeom>
            <a:ln w="3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4" name="object 14"/>
            <p:cNvSpPr/>
            <p:nvPr/>
          </p:nvSpPr>
          <p:spPr>
            <a:xfrm>
              <a:off x="2627591" y="2601427"/>
              <a:ext cx="1229995" cy="0"/>
            </a:xfrm>
            <a:custGeom>
              <a:avLst/>
              <a:gdLst/>
              <a:ahLst/>
              <a:cxnLst/>
              <a:rect l="l" t="t" r="r" b="b"/>
              <a:pathLst>
                <a:path w="1229995">
                  <a:moveTo>
                    <a:pt x="0" y="0"/>
                  </a:moveTo>
                  <a:lnTo>
                    <a:pt x="1229863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5" name="object 15"/>
            <p:cNvSpPr/>
            <p:nvPr/>
          </p:nvSpPr>
          <p:spPr>
            <a:xfrm>
              <a:off x="2627591" y="1567369"/>
              <a:ext cx="1229995" cy="517525"/>
            </a:xfrm>
            <a:custGeom>
              <a:avLst/>
              <a:gdLst/>
              <a:ahLst/>
              <a:cxnLst/>
              <a:rect l="l" t="t" r="r" b="b"/>
              <a:pathLst>
                <a:path w="1229995" h="517525">
                  <a:moveTo>
                    <a:pt x="0" y="517029"/>
                  </a:moveTo>
                  <a:lnTo>
                    <a:pt x="424605" y="517029"/>
                  </a:lnTo>
                </a:path>
                <a:path w="1229995" h="517525">
                  <a:moveTo>
                    <a:pt x="600300" y="517029"/>
                  </a:moveTo>
                  <a:lnTo>
                    <a:pt x="629563" y="517029"/>
                  </a:lnTo>
                </a:path>
                <a:path w="1229995" h="517525">
                  <a:moveTo>
                    <a:pt x="805257" y="517029"/>
                  </a:moveTo>
                  <a:lnTo>
                    <a:pt x="1229863" y="517029"/>
                  </a:lnTo>
                </a:path>
                <a:path w="1229995" h="517525">
                  <a:moveTo>
                    <a:pt x="0" y="0"/>
                  </a:moveTo>
                  <a:lnTo>
                    <a:pt x="424605" y="0"/>
                  </a:lnTo>
                </a:path>
                <a:path w="1229995" h="517525">
                  <a:moveTo>
                    <a:pt x="512453" y="0"/>
                  </a:moveTo>
                  <a:lnTo>
                    <a:pt x="717410" y="0"/>
                  </a:lnTo>
                </a:path>
                <a:path w="1229995" h="517525">
                  <a:moveTo>
                    <a:pt x="805257" y="0"/>
                  </a:moveTo>
                  <a:lnTo>
                    <a:pt x="1229863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6" name="object 16"/>
            <p:cNvSpPr/>
            <p:nvPr/>
          </p:nvSpPr>
          <p:spPr>
            <a:xfrm>
              <a:off x="2627591" y="1050279"/>
              <a:ext cx="1229995" cy="0"/>
            </a:xfrm>
            <a:custGeom>
              <a:avLst/>
              <a:gdLst/>
              <a:ahLst/>
              <a:cxnLst/>
              <a:rect l="l" t="t" r="r" b="b"/>
              <a:pathLst>
                <a:path w="1229995">
                  <a:moveTo>
                    <a:pt x="0" y="0"/>
                  </a:moveTo>
                  <a:lnTo>
                    <a:pt x="1229863" y="0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7" name="object 17"/>
            <p:cNvSpPr/>
            <p:nvPr/>
          </p:nvSpPr>
          <p:spPr>
            <a:xfrm>
              <a:off x="2803286" y="983626"/>
              <a:ext cx="293370" cy="1694814"/>
            </a:xfrm>
            <a:custGeom>
              <a:avLst/>
              <a:gdLst/>
              <a:ahLst/>
              <a:cxnLst/>
              <a:rect l="l" t="t" r="r" b="b"/>
              <a:pathLst>
                <a:path w="293369" h="1694814">
                  <a:moveTo>
                    <a:pt x="0" y="1617801"/>
                  </a:moveTo>
                  <a:lnTo>
                    <a:pt x="0" y="1694810"/>
                  </a:lnTo>
                </a:path>
                <a:path w="293369" h="1694814">
                  <a:moveTo>
                    <a:pt x="0" y="0"/>
                  </a:moveTo>
                  <a:lnTo>
                    <a:pt x="0" y="1529893"/>
                  </a:lnTo>
                </a:path>
                <a:path w="293369" h="1694814">
                  <a:moveTo>
                    <a:pt x="292804" y="1617801"/>
                  </a:moveTo>
                  <a:lnTo>
                    <a:pt x="292804" y="1694810"/>
                  </a:lnTo>
                </a:path>
                <a:path w="293369" h="1694814">
                  <a:moveTo>
                    <a:pt x="292804" y="0"/>
                  </a:moveTo>
                  <a:lnTo>
                    <a:pt x="292804" y="118374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8" name="object 18"/>
            <p:cNvSpPr/>
            <p:nvPr/>
          </p:nvSpPr>
          <p:spPr>
            <a:xfrm>
              <a:off x="3388895" y="983626"/>
              <a:ext cx="293370" cy="1694814"/>
            </a:xfrm>
            <a:custGeom>
              <a:avLst/>
              <a:gdLst/>
              <a:ahLst/>
              <a:cxnLst/>
              <a:rect l="l" t="t" r="r" b="b"/>
              <a:pathLst>
                <a:path w="293370" h="1694814">
                  <a:moveTo>
                    <a:pt x="0" y="1617801"/>
                  </a:moveTo>
                  <a:lnTo>
                    <a:pt x="0" y="1694810"/>
                  </a:lnTo>
                </a:path>
                <a:path w="293370" h="1694814">
                  <a:moveTo>
                    <a:pt x="0" y="0"/>
                  </a:moveTo>
                  <a:lnTo>
                    <a:pt x="0" y="77009"/>
                  </a:lnTo>
                </a:path>
                <a:path w="293370" h="1694814">
                  <a:moveTo>
                    <a:pt x="292864" y="1617801"/>
                  </a:moveTo>
                  <a:lnTo>
                    <a:pt x="292864" y="1694810"/>
                  </a:lnTo>
                </a:path>
                <a:path w="293370" h="1694814">
                  <a:moveTo>
                    <a:pt x="292864" y="0"/>
                  </a:moveTo>
                  <a:lnTo>
                    <a:pt x="292864" y="1529893"/>
                  </a:lnTo>
                </a:path>
              </a:pathLst>
            </a:custGeom>
            <a:ln w="644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19" name="object 19"/>
            <p:cNvSpPr/>
            <p:nvPr/>
          </p:nvSpPr>
          <p:spPr>
            <a:xfrm>
              <a:off x="2847179" y="2596249"/>
              <a:ext cx="88265" cy="5715"/>
            </a:xfrm>
            <a:custGeom>
              <a:avLst/>
              <a:gdLst/>
              <a:ahLst/>
              <a:cxnLst/>
              <a:rect l="l" t="t" r="r" b="b"/>
              <a:pathLst>
                <a:path w="88264" h="5714">
                  <a:moveTo>
                    <a:pt x="87847" y="0"/>
                  </a:moveTo>
                  <a:lnTo>
                    <a:pt x="0" y="0"/>
                  </a:lnTo>
                  <a:lnTo>
                    <a:pt x="0" y="5178"/>
                  </a:lnTo>
                  <a:lnTo>
                    <a:pt x="87847" y="5178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00BFC4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0" name="object 20"/>
            <p:cNvSpPr/>
            <p:nvPr/>
          </p:nvSpPr>
          <p:spPr>
            <a:xfrm>
              <a:off x="2847179" y="2596249"/>
              <a:ext cx="88265" cy="5715"/>
            </a:xfrm>
            <a:custGeom>
              <a:avLst/>
              <a:gdLst/>
              <a:ahLst/>
              <a:cxnLst/>
              <a:rect l="l" t="t" r="r" b="b"/>
              <a:pathLst>
                <a:path w="88264" h="5714">
                  <a:moveTo>
                    <a:pt x="0" y="5178"/>
                  </a:moveTo>
                  <a:lnTo>
                    <a:pt x="87847" y="5178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5178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1" name="object 21"/>
            <p:cNvSpPr/>
            <p:nvPr/>
          </p:nvSpPr>
          <p:spPr>
            <a:xfrm>
              <a:off x="2759332" y="2513520"/>
              <a:ext cx="88265" cy="88265"/>
            </a:xfrm>
            <a:custGeom>
              <a:avLst/>
              <a:gdLst/>
              <a:ahLst/>
              <a:cxnLst/>
              <a:rect l="l" t="t" r="r" b="b"/>
              <a:pathLst>
                <a:path w="88264" h="88264">
                  <a:moveTo>
                    <a:pt x="87847" y="0"/>
                  </a:moveTo>
                  <a:lnTo>
                    <a:pt x="0" y="0"/>
                  </a:lnTo>
                  <a:lnTo>
                    <a:pt x="0" y="87907"/>
                  </a:lnTo>
                  <a:lnTo>
                    <a:pt x="87847" y="87907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7CAE00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2" name="object 22"/>
            <p:cNvSpPr/>
            <p:nvPr/>
          </p:nvSpPr>
          <p:spPr>
            <a:xfrm>
              <a:off x="2759332" y="2513520"/>
              <a:ext cx="88265" cy="88265"/>
            </a:xfrm>
            <a:custGeom>
              <a:avLst/>
              <a:gdLst/>
              <a:ahLst/>
              <a:cxnLst/>
              <a:rect l="l" t="t" r="r" b="b"/>
              <a:pathLst>
                <a:path w="88264" h="88264">
                  <a:moveTo>
                    <a:pt x="0" y="87907"/>
                  </a:moveTo>
                  <a:lnTo>
                    <a:pt x="87847" y="87907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87907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3" name="object 23"/>
            <p:cNvSpPr/>
            <p:nvPr/>
          </p:nvSpPr>
          <p:spPr>
            <a:xfrm>
              <a:off x="2671484" y="2565241"/>
              <a:ext cx="88265" cy="36195"/>
            </a:xfrm>
            <a:custGeom>
              <a:avLst/>
              <a:gdLst/>
              <a:ahLst/>
              <a:cxnLst/>
              <a:rect l="l" t="t" r="r" b="b"/>
              <a:pathLst>
                <a:path w="88264" h="36194">
                  <a:moveTo>
                    <a:pt x="87847" y="0"/>
                  </a:moveTo>
                  <a:lnTo>
                    <a:pt x="0" y="0"/>
                  </a:lnTo>
                  <a:lnTo>
                    <a:pt x="0" y="36186"/>
                  </a:lnTo>
                  <a:lnTo>
                    <a:pt x="87847" y="36186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F8766D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4" name="object 24"/>
            <p:cNvSpPr/>
            <p:nvPr/>
          </p:nvSpPr>
          <p:spPr>
            <a:xfrm>
              <a:off x="2671484" y="2565241"/>
              <a:ext cx="88265" cy="36195"/>
            </a:xfrm>
            <a:custGeom>
              <a:avLst/>
              <a:gdLst/>
              <a:ahLst/>
              <a:cxnLst/>
              <a:rect l="l" t="t" r="r" b="b"/>
              <a:pathLst>
                <a:path w="88264" h="36194">
                  <a:moveTo>
                    <a:pt x="0" y="36186"/>
                  </a:moveTo>
                  <a:lnTo>
                    <a:pt x="87847" y="36186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36186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5" name="object 25"/>
            <p:cNvSpPr/>
            <p:nvPr/>
          </p:nvSpPr>
          <p:spPr>
            <a:xfrm>
              <a:off x="3140044" y="1810379"/>
              <a:ext cx="88265" cy="791210"/>
            </a:xfrm>
            <a:custGeom>
              <a:avLst/>
              <a:gdLst/>
              <a:ahLst/>
              <a:cxnLst/>
              <a:rect l="l" t="t" r="r" b="b"/>
              <a:pathLst>
                <a:path w="88264" h="791210">
                  <a:moveTo>
                    <a:pt x="87847" y="0"/>
                  </a:moveTo>
                  <a:lnTo>
                    <a:pt x="0" y="0"/>
                  </a:lnTo>
                  <a:lnTo>
                    <a:pt x="0" y="791048"/>
                  </a:lnTo>
                  <a:lnTo>
                    <a:pt x="87847" y="791048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00BFC4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6" name="object 26"/>
            <p:cNvSpPr/>
            <p:nvPr/>
          </p:nvSpPr>
          <p:spPr>
            <a:xfrm>
              <a:off x="3140044" y="1810379"/>
              <a:ext cx="88265" cy="791210"/>
            </a:xfrm>
            <a:custGeom>
              <a:avLst/>
              <a:gdLst/>
              <a:ahLst/>
              <a:cxnLst/>
              <a:rect l="l" t="t" r="r" b="b"/>
              <a:pathLst>
                <a:path w="88264" h="791210">
                  <a:moveTo>
                    <a:pt x="0" y="791048"/>
                  </a:moveTo>
                  <a:lnTo>
                    <a:pt x="87847" y="791048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791048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7" name="object 27"/>
            <p:cNvSpPr/>
            <p:nvPr/>
          </p:nvSpPr>
          <p:spPr>
            <a:xfrm>
              <a:off x="3052197" y="1102000"/>
              <a:ext cx="88265" cy="1499870"/>
            </a:xfrm>
            <a:custGeom>
              <a:avLst/>
              <a:gdLst/>
              <a:ahLst/>
              <a:cxnLst/>
              <a:rect l="l" t="t" r="r" b="b"/>
              <a:pathLst>
                <a:path w="88264" h="1499870">
                  <a:moveTo>
                    <a:pt x="87847" y="0"/>
                  </a:moveTo>
                  <a:lnTo>
                    <a:pt x="0" y="0"/>
                  </a:lnTo>
                  <a:lnTo>
                    <a:pt x="0" y="1499427"/>
                  </a:lnTo>
                  <a:lnTo>
                    <a:pt x="87847" y="1499427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7CAE00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8" name="object 28"/>
            <p:cNvSpPr/>
            <p:nvPr/>
          </p:nvSpPr>
          <p:spPr>
            <a:xfrm>
              <a:off x="3052197" y="1102000"/>
              <a:ext cx="88265" cy="1499870"/>
            </a:xfrm>
            <a:custGeom>
              <a:avLst/>
              <a:gdLst/>
              <a:ahLst/>
              <a:cxnLst/>
              <a:rect l="l" t="t" r="r" b="b"/>
              <a:pathLst>
                <a:path w="88264" h="1499870">
                  <a:moveTo>
                    <a:pt x="0" y="1499427"/>
                  </a:moveTo>
                  <a:lnTo>
                    <a:pt x="87847" y="1499427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1499427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29" name="object 29"/>
            <p:cNvSpPr/>
            <p:nvPr/>
          </p:nvSpPr>
          <p:spPr>
            <a:xfrm>
              <a:off x="2964349" y="2503164"/>
              <a:ext cx="88265" cy="98425"/>
            </a:xfrm>
            <a:custGeom>
              <a:avLst/>
              <a:gdLst/>
              <a:ahLst/>
              <a:cxnLst/>
              <a:rect l="l" t="t" r="r" b="b"/>
              <a:pathLst>
                <a:path w="88264" h="98425">
                  <a:moveTo>
                    <a:pt x="87847" y="0"/>
                  </a:moveTo>
                  <a:lnTo>
                    <a:pt x="0" y="0"/>
                  </a:lnTo>
                  <a:lnTo>
                    <a:pt x="0" y="98263"/>
                  </a:lnTo>
                  <a:lnTo>
                    <a:pt x="87847" y="98263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F8766D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0" name="object 30"/>
            <p:cNvSpPr/>
            <p:nvPr/>
          </p:nvSpPr>
          <p:spPr>
            <a:xfrm>
              <a:off x="2964349" y="2503164"/>
              <a:ext cx="88265" cy="98425"/>
            </a:xfrm>
            <a:custGeom>
              <a:avLst/>
              <a:gdLst/>
              <a:ahLst/>
              <a:cxnLst/>
              <a:rect l="l" t="t" r="r" b="b"/>
              <a:pathLst>
                <a:path w="88264" h="98425">
                  <a:moveTo>
                    <a:pt x="0" y="98263"/>
                  </a:moveTo>
                  <a:lnTo>
                    <a:pt x="87847" y="98263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98263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1" name="object 31"/>
            <p:cNvSpPr/>
            <p:nvPr/>
          </p:nvSpPr>
          <p:spPr>
            <a:xfrm>
              <a:off x="3432849" y="2513520"/>
              <a:ext cx="88265" cy="88265"/>
            </a:xfrm>
            <a:custGeom>
              <a:avLst/>
              <a:gdLst/>
              <a:ahLst/>
              <a:cxnLst/>
              <a:rect l="l" t="t" r="r" b="b"/>
              <a:pathLst>
                <a:path w="88264" h="88264">
                  <a:moveTo>
                    <a:pt x="87847" y="0"/>
                  </a:moveTo>
                  <a:lnTo>
                    <a:pt x="0" y="0"/>
                  </a:lnTo>
                  <a:lnTo>
                    <a:pt x="0" y="87907"/>
                  </a:lnTo>
                  <a:lnTo>
                    <a:pt x="87847" y="87907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C77CFF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2" name="object 32"/>
            <p:cNvSpPr/>
            <p:nvPr/>
          </p:nvSpPr>
          <p:spPr>
            <a:xfrm>
              <a:off x="3432849" y="2513520"/>
              <a:ext cx="88265" cy="88265"/>
            </a:xfrm>
            <a:custGeom>
              <a:avLst/>
              <a:gdLst/>
              <a:ahLst/>
              <a:cxnLst/>
              <a:rect l="l" t="t" r="r" b="b"/>
              <a:pathLst>
                <a:path w="88264" h="88264">
                  <a:moveTo>
                    <a:pt x="0" y="87907"/>
                  </a:moveTo>
                  <a:lnTo>
                    <a:pt x="87847" y="87907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87907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3" name="object 33"/>
            <p:cNvSpPr/>
            <p:nvPr/>
          </p:nvSpPr>
          <p:spPr>
            <a:xfrm>
              <a:off x="3345001" y="1060636"/>
              <a:ext cx="88265" cy="1541145"/>
            </a:xfrm>
            <a:custGeom>
              <a:avLst/>
              <a:gdLst/>
              <a:ahLst/>
              <a:cxnLst/>
              <a:rect l="l" t="t" r="r" b="b"/>
              <a:pathLst>
                <a:path w="88264" h="1541145">
                  <a:moveTo>
                    <a:pt x="87847" y="0"/>
                  </a:moveTo>
                  <a:lnTo>
                    <a:pt x="0" y="0"/>
                  </a:lnTo>
                  <a:lnTo>
                    <a:pt x="0" y="1540791"/>
                  </a:lnTo>
                  <a:lnTo>
                    <a:pt x="87847" y="1540791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00BFC4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4" name="object 34"/>
            <p:cNvSpPr/>
            <p:nvPr/>
          </p:nvSpPr>
          <p:spPr>
            <a:xfrm>
              <a:off x="3345001" y="1060636"/>
              <a:ext cx="88265" cy="1541145"/>
            </a:xfrm>
            <a:custGeom>
              <a:avLst/>
              <a:gdLst/>
              <a:ahLst/>
              <a:cxnLst/>
              <a:rect l="l" t="t" r="r" b="b"/>
              <a:pathLst>
                <a:path w="88264" h="1541145">
                  <a:moveTo>
                    <a:pt x="0" y="1540791"/>
                  </a:moveTo>
                  <a:lnTo>
                    <a:pt x="87847" y="1540791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1540791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5" name="object 35"/>
            <p:cNvSpPr/>
            <p:nvPr/>
          </p:nvSpPr>
          <p:spPr>
            <a:xfrm>
              <a:off x="3257154" y="1686285"/>
              <a:ext cx="88265" cy="915669"/>
            </a:xfrm>
            <a:custGeom>
              <a:avLst/>
              <a:gdLst/>
              <a:ahLst/>
              <a:cxnLst/>
              <a:rect l="l" t="t" r="r" b="b"/>
              <a:pathLst>
                <a:path w="88264" h="915669">
                  <a:moveTo>
                    <a:pt x="87847" y="0"/>
                  </a:moveTo>
                  <a:lnTo>
                    <a:pt x="0" y="0"/>
                  </a:lnTo>
                  <a:lnTo>
                    <a:pt x="0" y="915142"/>
                  </a:lnTo>
                  <a:lnTo>
                    <a:pt x="87847" y="915142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7CAE00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6" name="object 36"/>
            <p:cNvSpPr/>
            <p:nvPr/>
          </p:nvSpPr>
          <p:spPr>
            <a:xfrm>
              <a:off x="3257154" y="1686285"/>
              <a:ext cx="88265" cy="915669"/>
            </a:xfrm>
            <a:custGeom>
              <a:avLst/>
              <a:gdLst/>
              <a:ahLst/>
              <a:cxnLst/>
              <a:rect l="l" t="t" r="r" b="b"/>
              <a:pathLst>
                <a:path w="88264" h="915669">
                  <a:moveTo>
                    <a:pt x="0" y="915142"/>
                  </a:moveTo>
                  <a:lnTo>
                    <a:pt x="87847" y="915142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915142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7" name="object 37"/>
            <p:cNvSpPr/>
            <p:nvPr/>
          </p:nvSpPr>
          <p:spPr>
            <a:xfrm>
              <a:off x="3725653" y="2585893"/>
              <a:ext cx="88265" cy="15875"/>
            </a:xfrm>
            <a:custGeom>
              <a:avLst/>
              <a:gdLst/>
              <a:ahLst/>
              <a:cxnLst/>
              <a:rect l="l" t="t" r="r" b="b"/>
              <a:pathLst>
                <a:path w="88264" h="15875">
                  <a:moveTo>
                    <a:pt x="87847" y="0"/>
                  </a:moveTo>
                  <a:lnTo>
                    <a:pt x="0" y="0"/>
                  </a:lnTo>
                  <a:lnTo>
                    <a:pt x="0" y="15534"/>
                  </a:lnTo>
                  <a:lnTo>
                    <a:pt x="87847" y="15534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C77CFF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8" name="object 38"/>
            <p:cNvSpPr/>
            <p:nvPr/>
          </p:nvSpPr>
          <p:spPr>
            <a:xfrm>
              <a:off x="3725653" y="2585893"/>
              <a:ext cx="88265" cy="15875"/>
            </a:xfrm>
            <a:custGeom>
              <a:avLst/>
              <a:gdLst/>
              <a:ahLst/>
              <a:cxnLst/>
              <a:rect l="l" t="t" r="r" b="b"/>
              <a:pathLst>
                <a:path w="88264" h="15875">
                  <a:moveTo>
                    <a:pt x="0" y="15534"/>
                  </a:moveTo>
                  <a:lnTo>
                    <a:pt x="87847" y="15534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15534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39" name="object 39"/>
            <p:cNvSpPr/>
            <p:nvPr/>
          </p:nvSpPr>
          <p:spPr>
            <a:xfrm>
              <a:off x="3637806" y="2513520"/>
              <a:ext cx="88265" cy="88265"/>
            </a:xfrm>
            <a:custGeom>
              <a:avLst/>
              <a:gdLst/>
              <a:ahLst/>
              <a:cxnLst/>
              <a:rect l="l" t="t" r="r" b="b"/>
              <a:pathLst>
                <a:path w="88264" h="88264">
                  <a:moveTo>
                    <a:pt x="87847" y="0"/>
                  </a:moveTo>
                  <a:lnTo>
                    <a:pt x="0" y="0"/>
                  </a:lnTo>
                  <a:lnTo>
                    <a:pt x="0" y="87907"/>
                  </a:lnTo>
                  <a:lnTo>
                    <a:pt x="87847" y="87907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00BFC4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0" name="object 40"/>
            <p:cNvSpPr/>
            <p:nvPr/>
          </p:nvSpPr>
          <p:spPr>
            <a:xfrm>
              <a:off x="3637806" y="2513520"/>
              <a:ext cx="88265" cy="88265"/>
            </a:xfrm>
            <a:custGeom>
              <a:avLst/>
              <a:gdLst/>
              <a:ahLst/>
              <a:cxnLst/>
              <a:rect l="l" t="t" r="r" b="b"/>
              <a:pathLst>
                <a:path w="88264" h="88264">
                  <a:moveTo>
                    <a:pt x="0" y="87907"/>
                  </a:moveTo>
                  <a:lnTo>
                    <a:pt x="87847" y="87907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87907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1" name="object 41"/>
            <p:cNvSpPr/>
            <p:nvPr/>
          </p:nvSpPr>
          <p:spPr>
            <a:xfrm>
              <a:off x="3549958" y="2596249"/>
              <a:ext cx="88265" cy="5715"/>
            </a:xfrm>
            <a:custGeom>
              <a:avLst/>
              <a:gdLst/>
              <a:ahLst/>
              <a:cxnLst/>
              <a:rect l="l" t="t" r="r" b="b"/>
              <a:pathLst>
                <a:path w="88264" h="5714">
                  <a:moveTo>
                    <a:pt x="87847" y="0"/>
                  </a:moveTo>
                  <a:lnTo>
                    <a:pt x="0" y="0"/>
                  </a:lnTo>
                  <a:lnTo>
                    <a:pt x="0" y="5178"/>
                  </a:lnTo>
                  <a:lnTo>
                    <a:pt x="87847" y="5178"/>
                  </a:lnTo>
                  <a:lnTo>
                    <a:pt x="87847" y="0"/>
                  </a:lnTo>
                  <a:close/>
                </a:path>
              </a:pathLst>
            </a:custGeom>
            <a:solidFill>
              <a:srgbClr val="7CAE00"/>
            </a:solidFill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2" name="object 42"/>
            <p:cNvSpPr/>
            <p:nvPr/>
          </p:nvSpPr>
          <p:spPr>
            <a:xfrm>
              <a:off x="3549958" y="2596249"/>
              <a:ext cx="88265" cy="5715"/>
            </a:xfrm>
            <a:custGeom>
              <a:avLst/>
              <a:gdLst/>
              <a:ahLst/>
              <a:cxnLst/>
              <a:rect l="l" t="t" r="r" b="b"/>
              <a:pathLst>
                <a:path w="88264" h="5714">
                  <a:moveTo>
                    <a:pt x="0" y="5178"/>
                  </a:moveTo>
                  <a:lnTo>
                    <a:pt x="87847" y="5178"/>
                  </a:lnTo>
                  <a:lnTo>
                    <a:pt x="87847" y="0"/>
                  </a:lnTo>
                  <a:lnTo>
                    <a:pt x="0" y="0"/>
                  </a:lnTo>
                  <a:lnTo>
                    <a:pt x="0" y="5178"/>
                  </a:lnTo>
                  <a:close/>
                </a:path>
              </a:pathLst>
            </a:custGeom>
            <a:ln w="128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  <p:sp>
          <p:nvSpPr>
            <p:cNvPr id="43" name="object 43"/>
            <p:cNvSpPr/>
            <p:nvPr/>
          </p:nvSpPr>
          <p:spPr>
            <a:xfrm>
              <a:off x="2611093" y="1050279"/>
              <a:ext cx="1071245" cy="1644650"/>
            </a:xfrm>
            <a:custGeom>
              <a:avLst/>
              <a:gdLst/>
              <a:ahLst/>
              <a:cxnLst/>
              <a:rect l="l" t="t" r="r" b="b"/>
              <a:pathLst>
                <a:path w="1071245" h="1644650">
                  <a:moveTo>
                    <a:pt x="0" y="1551148"/>
                  </a:moveTo>
                  <a:lnTo>
                    <a:pt x="16497" y="1551148"/>
                  </a:lnTo>
                </a:path>
                <a:path w="1071245" h="1644650">
                  <a:moveTo>
                    <a:pt x="0" y="1034118"/>
                  </a:moveTo>
                  <a:lnTo>
                    <a:pt x="16497" y="1034118"/>
                  </a:lnTo>
                </a:path>
                <a:path w="1071245" h="1644650">
                  <a:moveTo>
                    <a:pt x="0" y="517089"/>
                  </a:moveTo>
                  <a:lnTo>
                    <a:pt x="16497" y="517089"/>
                  </a:lnTo>
                </a:path>
                <a:path w="1071245" h="1644650">
                  <a:moveTo>
                    <a:pt x="0" y="0"/>
                  </a:moveTo>
                  <a:lnTo>
                    <a:pt x="16497" y="0"/>
                  </a:lnTo>
                </a:path>
                <a:path w="1071245" h="1644650">
                  <a:moveTo>
                    <a:pt x="192192" y="1644655"/>
                  </a:moveTo>
                  <a:lnTo>
                    <a:pt x="192192" y="1628157"/>
                  </a:lnTo>
                </a:path>
                <a:path w="1071245" h="1644650">
                  <a:moveTo>
                    <a:pt x="484997" y="1644655"/>
                  </a:moveTo>
                  <a:lnTo>
                    <a:pt x="484997" y="1628157"/>
                  </a:lnTo>
                </a:path>
                <a:path w="1071245" h="1644650">
                  <a:moveTo>
                    <a:pt x="777801" y="1644655"/>
                  </a:moveTo>
                  <a:lnTo>
                    <a:pt x="777801" y="1628157"/>
                  </a:lnTo>
                </a:path>
                <a:path w="1071245" h="1644650">
                  <a:moveTo>
                    <a:pt x="1070666" y="1644655"/>
                  </a:moveTo>
                  <a:lnTo>
                    <a:pt x="1070666" y="1628157"/>
                  </a:lnTo>
                </a:path>
              </a:pathLst>
            </a:custGeom>
            <a:ln w="6442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3567"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034226" y="5022808"/>
            <a:ext cx="143452" cy="226150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288" spc="-99" dirty="0">
                <a:solidFill>
                  <a:srgbClr val="4D4D4D"/>
                </a:solidFill>
                <a:latin typeface="Arial"/>
                <a:cs typeface="Arial"/>
              </a:rPr>
              <a:t>0</a:t>
            </a:r>
            <a:endParaRPr sz="1288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48450" y="3998238"/>
            <a:ext cx="329687" cy="226150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288" spc="-50" dirty="0">
                <a:solidFill>
                  <a:srgbClr val="4D4D4D"/>
                </a:solidFill>
                <a:latin typeface="Arial"/>
                <a:cs typeface="Arial"/>
              </a:rPr>
              <a:t>100</a:t>
            </a:r>
            <a:endParaRPr sz="1288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848450" y="2973667"/>
            <a:ext cx="329687" cy="226150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288" spc="-50" dirty="0">
                <a:solidFill>
                  <a:srgbClr val="4D4D4D"/>
                </a:solidFill>
                <a:latin typeface="Arial"/>
                <a:cs typeface="Arial"/>
              </a:rPr>
              <a:t>200</a:t>
            </a:r>
            <a:endParaRPr sz="1288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848450" y="1949094"/>
            <a:ext cx="329687" cy="226150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marL="25168">
              <a:spcBef>
                <a:spcPts val="218"/>
              </a:spcBef>
            </a:pPr>
            <a:r>
              <a:rPr sz="1288" spc="-50" dirty="0">
                <a:solidFill>
                  <a:srgbClr val="4D4D4D"/>
                </a:solidFill>
                <a:latin typeface="Arial"/>
                <a:cs typeface="Arial"/>
              </a:rPr>
              <a:t>300</a:t>
            </a:r>
            <a:endParaRPr sz="1288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74174" y="5294374"/>
            <a:ext cx="2311586" cy="463971"/>
          </a:xfrm>
          <a:prstGeom prst="rect">
            <a:avLst/>
          </a:prstGeom>
        </p:spPr>
        <p:txBody>
          <a:bodyPr vert="horz" wrap="square" lIns="0" tIns="27684" rIns="0" bIns="0" rtlCol="0">
            <a:spAutoFit/>
          </a:bodyPr>
          <a:lstStyle/>
          <a:p>
            <a:pPr algn="ctr">
              <a:lnSpc>
                <a:spcPts val="1457"/>
              </a:lnSpc>
              <a:spcBef>
                <a:spcPts val="218"/>
              </a:spcBef>
            </a:pPr>
            <a:r>
              <a:rPr sz="1288" dirty="0">
                <a:solidFill>
                  <a:srgbClr val="4D4D4D"/>
                </a:solidFill>
                <a:latin typeface="Arial"/>
                <a:cs typeface="Arial"/>
              </a:rPr>
              <a:t>(61,63]</a:t>
            </a:r>
            <a:r>
              <a:rPr sz="1288" spc="188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1288" dirty="0">
                <a:solidFill>
                  <a:srgbClr val="4D4D4D"/>
                </a:solidFill>
                <a:latin typeface="Arial"/>
                <a:cs typeface="Arial"/>
              </a:rPr>
              <a:t>(63,65]</a:t>
            </a:r>
            <a:r>
              <a:rPr sz="1288" spc="188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1288" dirty="0">
                <a:solidFill>
                  <a:srgbClr val="4D4D4D"/>
                </a:solidFill>
                <a:latin typeface="Arial"/>
                <a:cs typeface="Arial"/>
              </a:rPr>
              <a:t>(65,67]</a:t>
            </a:r>
            <a:r>
              <a:rPr sz="1288" spc="188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1288" spc="-20" dirty="0">
                <a:solidFill>
                  <a:srgbClr val="4D4D4D"/>
                </a:solidFill>
                <a:latin typeface="Arial"/>
                <a:cs typeface="Arial"/>
              </a:rPr>
              <a:t>(67,69]</a:t>
            </a:r>
            <a:endParaRPr sz="1288">
              <a:latin typeface="Arial"/>
              <a:cs typeface="Arial"/>
            </a:endParaRPr>
          </a:p>
          <a:p>
            <a:pPr algn="ctr">
              <a:lnSpc>
                <a:spcPts val="1932"/>
              </a:lnSpc>
            </a:pPr>
            <a:r>
              <a:rPr sz="1684" b="1" dirty="0">
                <a:latin typeface="Arial"/>
                <a:cs typeface="Arial"/>
              </a:rPr>
              <a:t>Height</a:t>
            </a:r>
            <a:r>
              <a:rPr sz="1684" b="1" spc="-59" dirty="0">
                <a:latin typeface="Arial"/>
                <a:cs typeface="Arial"/>
              </a:rPr>
              <a:t> </a:t>
            </a:r>
            <a:r>
              <a:rPr sz="1684" b="1" spc="-20" dirty="0">
                <a:latin typeface="Arial"/>
                <a:cs typeface="Arial"/>
              </a:rPr>
              <a:t>(Inches)</a:t>
            </a:r>
            <a:endParaRPr sz="1684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74083" y="3293214"/>
            <a:ext cx="259174" cy="670700"/>
          </a:xfrm>
          <a:prstGeom prst="rect">
            <a:avLst/>
          </a:prstGeom>
        </p:spPr>
        <p:txBody>
          <a:bodyPr vert="vert270" wrap="square" lIns="0" tIns="5033" rIns="0" bIns="0" rtlCol="0">
            <a:spAutoFit/>
          </a:bodyPr>
          <a:lstStyle/>
          <a:p>
            <a:pPr marL="25168">
              <a:spcBef>
                <a:spcPts val="40"/>
              </a:spcBef>
            </a:pPr>
            <a:r>
              <a:rPr sz="1684" b="1" spc="-20" dirty="0">
                <a:latin typeface="Arial"/>
                <a:cs typeface="Arial"/>
              </a:rPr>
              <a:t>Count</a:t>
            </a:r>
            <a:endParaRPr sz="1684">
              <a:latin typeface="Arial"/>
              <a:cs typeface="Arial"/>
            </a:endParaRPr>
          </a:p>
        </p:txBody>
      </p: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38098" y="3336022"/>
            <a:ext cx="218945" cy="831099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7819314" y="2949564"/>
            <a:ext cx="945018" cy="1196314"/>
          </a:xfrm>
          <a:prstGeom prst="rect">
            <a:avLst/>
          </a:prstGeom>
        </p:spPr>
        <p:txBody>
          <a:bodyPr vert="horz" wrap="square" lIns="0" tIns="120801" rIns="0" bIns="0" rtlCol="0">
            <a:spAutoFit/>
          </a:bodyPr>
          <a:lstStyle/>
          <a:p>
            <a:pPr marL="25168">
              <a:spcBef>
                <a:spcPts val="951"/>
              </a:spcBef>
            </a:pPr>
            <a:r>
              <a:rPr sz="1288" b="1" spc="-20" dirty="0">
                <a:latin typeface="Arial"/>
                <a:cs typeface="Arial"/>
              </a:rPr>
              <a:t>Weight</a:t>
            </a:r>
            <a:endParaRPr sz="1288">
              <a:latin typeface="Arial"/>
              <a:cs typeface="Arial"/>
            </a:endParaRPr>
          </a:p>
          <a:p>
            <a:pPr marL="313336">
              <a:spcBef>
                <a:spcPts val="674"/>
              </a:spcBef>
            </a:pPr>
            <a:r>
              <a:rPr sz="1090" spc="-20" dirty="0">
                <a:latin typeface="Arial"/>
                <a:cs typeface="Arial"/>
              </a:rPr>
              <a:t>(146,148]</a:t>
            </a:r>
            <a:endParaRPr sz="1090">
              <a:latin typeface="Arial"/>
              <a:cs typeface="Arial"/>
            </a:endParaRPr>
          </a:p>
          <a:p>
            <a:pPr marL="313336">
              <a:spcBef>
                <a:spcPts val="307"/>
              </a:spcBef>
            </a:pPr>
            <a:r>
              <a:rPr sz="1090" spc="-20" dirty="0">
                <a:latin typeface="Arial"/>
                <a:cs typeface="Arial"/>
              </a:rPr>
              <a:t>(148,150]</a:t>
            </a:r>
            <a:endParaRPr sz="1090">
              <a:latin typeface="Arial"/>
              <a:cs typeface="Arial"/>
            </a:endParaRPr>
          </a:p>
          <a:p>
            <a:pPr marL="313336">
              <a:spcBef>
                <a:spcPts val="317"/>
              </a:spcBef>
            </a:pPr>
            <a:r>
              <a:rPr sz="1090" spc="-20" dirty="0">
                <a:latin typeface="Arial"/>
                <a:cs typeface="Arial"/>
              </a:rPr>
              <a:t>(150,152]</a:t>
            </a:r>
            <a:endParaRPr sz="1090">
              <a:latin typeface="Arial"/>
              <a:cs typeface="Arial"/>
            </a:endParaRPr>
          </a:p>
          <a:p>
            <a:pPr marL="313336">
              <a:spcBef>
                <a:spcPts val="317"/>
              </a:spcBef>
            </a:pPr>
            <a:r>
              <a:rPr sz="1090" spc="-20" dirty="0">
                <a:latin typeface="Arial"/>
                <a:cs typeface="Arial"/>
              </a:rPr>
              <a:t>(152,154]</a:t>
            </a:r>
            <a:endParaRPr sz="109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20114" y="1299425"/>
            <a:ext cx="1240732" cy="398971"/>
          </a:xfrm>
          <a:prstGeom prst="rect">
            <a:avLst/>
          </a:prstGeom>
        </p:spPr>
        <p:txBody>
          <a:bodyPr vert="horz" wrap="square" lIns="0" tIns="32717" rIns="0" bIns="0" rtlCol="0">
            <a:spAutoFit/>
          </a:bodyPr>
          <a:lstStyle/>
          <a:p>
            <a:pPr marL="25168">
              <a:spcBef>
                <a:spcPts val="258"/>
              </a:spcBef>
            </a:pPr>
            <a:r>
              <a:rPr sz="2378" b="1" dirty="0">
                <a:latin typeface="Arial"/>
                <a:cs typeface="Arial"/>
              </a:rPr>
              <a:t>Bar</a:t>
            </a:r>
            <a:r>
              <a:rPr sz="2378" b="1" spc="119" dirty="0">
                <a:latin typeface="Arial"/>
                <a:cs typeface="Arial"/>
              </a:rPr>
              <a:t> </a:t>
            </a:r>
            <a:r>
              <a:rPr sz="2378" b="1" spc="-40" dirty="0">
                <a:latin typeface="Arial"/>
                <a:cs typeface="Arial"/>
              </a:rPr>
              <a:t>Plot</a:t>
            </a:r>
            <a:endParaRPr sz="2378" dirty="0">
              <a:latin typeface="Arial"/>
              <a:cs typeface="Arial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5"/>
          </p:nvPr>
        </p:nvSpPr>
        <p:spPr>
          <a:xfrm>
            <a:off x="462026" y="3322490"/>
            <a:ext cx="61214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F2F2F2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r>
              <a:rPr lang="en-US" spc="-80"/>
              <a:t>Professor</a:t>
            </a:r>
            <a:r>
              <a:rPr lang="en-US" spc="100"/>
              <a:t> </a:t>
            </a:r>
            <a:r>
              <a:rPr lang="en-US" spc="-55"/>
              <a:t>Wehde</a:t>
            </a:r>
            <a:endParaRPr spc="-109" dirty="0"/>
          </a:p>
        </p:txBody>
      </p:sp>
      <p:sp>
        <p:nvSpPr>
          <p:cNvPr id="59" name="object 59"/>
          <p:cNvSpPr txBox="1">
            <a:spLocks noGrp="1"/>
          </p:cNvSpPr>
          <p:nvPr>
            <p:ph type="sldNum" sz="quarter" idx="7"/>
          </p:nvPr>
        </p:nvSpPr>
        <p:spPr>
          <a:xfrm>
            <a:off x="4291609" y="3322490"/>
            <a:ext cx="25971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600" b="0" i="0">
                <a:solidFill>
                  <a:srgbClr val="7A0000"/>
                </a:solidFill>
                <a:latin typeface="Arial Black"/>
                <a:cs typeface="Arial Black"/>
              </a:defRPr>
            </a:lvl1pPr>
          </a:lstStyle>
          <a:p>
            <a:pPr marL="25168">
              <a:spcBef>
                <a:spcPts val="347"/>
              </a:spcBef>
            </a:pPr>
            <a:fld id="{81D60167-4931-47E6-BA6A-407CBD079E47}" type="slidenum">
              <a:rPr lang="en-US" spc="-80" smtClean="0"/>
              <a:pPr marL="12700">
                <a:spcBef>
                  <a:spcPts val="175"/>
                </a:spcBef>
              </a:pPr>
              <a:t>20</a:t>
            </a:fld>
            <a:r>
              <a:rPr lang="en-US" spc="-100"/>
              <a:t> </a:t>
            </a:r>
            <a:r>
              <a:rPr lang="en-US" spc="165"/>
              <a:t>/</a:t>
            </a:r>
            <a:r>
              <a:rPr lang="en-US" spc="-95"/>
              <a:t> </a:t>
            </a:r>
            <a:r>
              <a:rPr lang="en-US" spc="-45"/>
              <a:t>23</a:t>
            </a:r>
            <a:endParaRPr spc="-89" dirty="0"/>
          </a:p>
        </p:txBody>
      </p:sp>
    </p:spTree>
  </p:cSld>
  <p:clrMapOvr>
    <a:masterClrMapping/>
  </p:clrMapOvr>
  <p:transition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FD7BC-BBE3-461A-B05A-4D43C2DA7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9CA30-A31F-47F7-91F2-5098132C5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600"/>
              </a:spcAft>
              <a:buFont typeface="+mj-lt"/>
              <a:buAutoNum type="romanUcPeriod"/>
            </a:pPr>
            <a:r>
              <a:rPr lang="en-US" dirty="0"/>
              <a:t>Regression (Ordinary Least Squares Regression or OLS)</a:t>
            </a:r>
            <a:endParaRPr lang="en-US" dirty="0">
              <a:sym typeface="Wingdings" panose="05000000000000000000" pitchFamily="2" charset="2"/>
            </a:endParaRPr>
          </a:p>
          <a:p>
            <a:pPr marL="806958" lvl="1" indent="-514350">
              <a:spcAft>
                <a:spcPts val="600"/>
              </a:spcAft>
            </a:pPr>
            <a:r>
              <a:rPr lang="en-US" dirty="0">
                <a:sym typeface="Wingdings" panose="05000000000000000000" pitchFamily="2" charset="2"/>
              </a:rPr>
              <a:t>This is not a research design for causal inference. This is a stats tool that is used across all quasi-experimental designs (and most quant methods in general)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1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D75264-7AFE-4031-9683-E9ADDDFA0A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Regression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900D4E5-1EE8-4A1A-B8E0-8942ED98F6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AKA OLS or ordinary least squares regression</a:t>
            </a:r>
          </a:p>
        </p:txBody>
      </p:sp>
    </p:spTree>
    <p:extLst>
      <p:ext uri="{BB962C8B-B14F-4D97-AF65-F5344CB8AC3E}">
        <p14:creationId xmlns:p14="http://schemas.microsoft.com/office/powerpoint/2010/main" val="2538778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05111-7844-4A4E-AC44-B51041EAA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in a nutshell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FA34A-04A3-4006-98B1-FDD601A4A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B050"/>
                </a:solidFill>
              </a:rPr>
              <a:t>Pro: </a:t>
            </a:r>
            <a:r>
              <a:rPr lang="en-US" sz="1800" b="0" i="0" u="none" strike="noStrike" baseline="0" dirty="0"/>
              <a:t>Regression can allow you to statistically control for the influence of backdoor paths explicitly.</a:t>
            </a:r>
          </a:p>
          <a:p>
            <a:pPr lvl="1"/>
            <a:r>
              <a:rPr lang="en-US" sz="1600" dirty="0"/>
              <a:t>Each quantitative method covered in this course generally uses regression</a:t>
            </a:r>
          </a:p>
          <a:p>
            <a:pPr marL="0" lvl="1" indent="0">
              <a:buNone/>
            </a:pPr>
            <a:endParaRPr lang="en-US" sz="1600" dirty="0"/>
          </a:p>
        </p:txBody>
      </p:sp>
      <p:pic>
        <p:nvPicPr>
          <p:cNvPr id="4" name="Content Placeholder 8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AB96F2C5-56C2-427C-BD70-8A755C8DC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401291"/>
            <a:ext cx="8001000" cy="192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2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>
            <a:extLst>
              <a:ext uri="{FF2B5EF4-FFF2-40B4-BE49-F238E27FC236}">
                <a16:creationId xmlns:a16="http://schemas.microsoft.com/office/drawing/2014/main" id="{EB253961-C5D9-451F-B9DE-7190841AB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308100"/>
            <a:ext cx="8966200" cy="424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3CFDD9-B44E-439B-89F6-BD915E72C3AF}"/>
              </a:ext>
            </a:extLst>
          </p:cNvPr>
          <p:cNvSpPr txBox="1"/>
          <p:nvPr/>
        </p:nvSpPr>
        <p:spPr>
          <a:xfrm>
            <a:off x="429457" y="5715000"/>
            <a:ext cx="82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Interpretation: </a:t>
            </a:r>
            <a:r>
              <a:rPr lang="en-US" sz="1600" dirty="0">
                <a:latin typeface="Palatino Linotype" panose="02040502050505030304" pitchFamily="18" charset="0"/>
              </a:rPr>
              <a:t>A one unit increase in X (treatment) leads to a [effect size] unit increase in Y (outcome)</a:t>
            </a:r>
          </a:p>
        </p:txBody>
      </p:sp>
      <p:pic>
        <p:nvPicPr>
          <p:cNvPr id="4" name="Content Placeholder 6" descr="Chart, scatter chart&#10;&#10;Description automatically generated">
            <a:extLst>
              <a:ext uri="{FF2B5EF4-FFF2-40B4-BE49-F238E27FC236}">
                <a16:creationId xmlns:a16="http://schemas.microsoft.com/office/drawing/2014/main" id="{81A060C3-C5EF-4A1A-9E2C-A6B94E142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1155"/>
            <a:ext cx="5415263" cy="42771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4E7D52-9DAA-43B2-BCB3-7FFCACA762DA}"/>
              </a:ext>
            </a:extLst>
          </p:cNvPr>
          <p:cNvSpPr txBox="1"/>
          <p:nvPr/>
        </p:nvSpPr>
        <p:spPr>
          <a:xfrm>
            <a:off x="88901" y="529936"/>
            <a:ext cx="3721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Raw Data Scatter Plot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3C9F89-C8BC-4B26-8119-8B3E2BC30A89}"/>
              </a:ext>
            </a:extLst>
          </p:cNvPr>
          <p:cNvSpPr txBox="1"/>
          <p:nvPr/>
        </p:nvSpPr>
        <p:spPr>
          <a:xfrm>
            <a:off x="5333999" y="561992"/>
            <a:ext cx="3721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Regression Output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762000"/>
            <a:ext cx="70027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5" dirty="0"/>
              <a:t>Reg</a:t>
            </a:r>
            <a:r>
              <a:rPr sz="4000" spc="-100" dirty="0"/>
              <a:t>r</a:t>
            </a:r>
            <a:r>
              <a:rPr sz="4000" spc="-105" dirty="0"/>
              <a:t>ess</a:t>
            </a:r>
            <a:r>
              <a:rPr sz="4000" spc="-100" dirty="0"/>
              <a:t>i</a:t>
            </a:r>
            <a:r>
              <a:rPr sz="4000" spc="-105" dirty="0"/>
              <a:t>o</a:t>
            </a:r>
            <a:r>
              <a:rPr sz="4000" spc="-5" dirty="0"/>
              <a:t>n</a:t>
            </a:r>
            <a:r>
              <a:rPr sz="4000" spc="-365" dirty="0"/>
              <a:t> </a:t>
            </a:r>
            <a:r>
              <a:rPr sz="4000" spc="-105" dirty="0"/>
              <a:t>App</a:t>
            </a:r>
            <a:r>
              <a:rPr sz="4000" spc="-100" dirty="0"/>
              <a:t>r</a:t>
            </a:r>
            <a:r>
              <a:rPr sz="4000" spc="-105" dirty="0"/>
              <a:t>oac</a:t>
            </a:r>
            <a:r>
              <a:rPr sz="4000" spc="-5" dirty="0"/>
              <a:t>h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429457" y="1838821"/>
            <a:ext cx="8091805" cy="262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679" marR="17780" indent="-182880">
              <a:lnSpc>
                <a:spcPct val="100000"/>
              </a:lnSpc>
              <a:spcBef>
                <a:spcPts val="580"/>
              </a:spcBef>
              <a:buClr>
                <a:srgbClr val="619DD1"/>
              </a:buClr>
              <a:buSzPct val="85416"/>
              <a:buChar char="•"/>
              <a:tabLst>
                <a:tab pos="233679" algn="l"/>
                <a:tab pos="7340600" algn="l"/>
              </a:tabLst>
            </a:pPr>
            <a:r>
              <a:rPr lang="en-US" spc="-5" dirty="0">
                <a:latin typeface="Palatino Linotype" panose="02040502050505030304" pitchFamily="18" charset="0"/>
                <a:cs typeface="Arial"/>
              </a:rPr>
              <a:t>We are only going to talk about LINEAR regression, but there are a lot of different functional forms (curvy lines)! </a:t>
            </a:r>
          </a:p>
          <a:p>
            <a:pPr marL="233679" marR="17780" indent="-182880">
              <a:lnSpc>
                <a:spcPct val="100000"/>
              </a:lnSpc>
              <a:spcBef>
                <a:spcPts val="580"/>
              </a:spcBef>
              <a:buClr>
                <a:srgbClr val="619DD1"/>
              </a:buClr>
              <a:buSzPct val="85416"/>
              <a:buChar char="•"/>
              <a:tabLst>
                <a:tab pos="233679" algn="l"/>
                <a:tab pos="7340600" algn="l"/>
              </a:tabLst>
            </a:pPr>
            <a:r>
              <a:rPr lang="en-US" spc="-5" dirty="0">
                <a:latin typeface="Palatino Linotype" panose="02040502050505030304" pitchFamily="18" charset="0"/>
                <a:cs typeface="Arial"/>
              </a:rPr>
              <a:t>Regression explains </a:t>
            </a:r>
            <a:r>
              <a:rPr dirty="0">
                <a:latin typeface="Palatino Linotype" panose="02040502050505030304" pitchFamily="18" charset="0"/>
                <a:cs typeface="Arial"/>
              </a:rPr>
              <a:t>the outcome</a:t>
            </a:r>
            <a:r>
              <a:rPr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(Y)</a:t>
            </a:r>
            <a:r>
              <a:rPr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as</a:t>
            </a:r>
            <a:r>
              <a:rPr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a </a:t>
            </a:r>
            <a:r>
              <a:rPr spc="-6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function</a:t>
            </a:r>
            <a:r>
              <a:rPr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of</a:t>
            </a:r>
            <a:r>
              <a:rPr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the</a:t>
            </a:r>
            <a:r>
              <a:rPr spc="-4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10" dirty="0">
                <a:latin typeface="Palatino Linotype" panose="02040502050505030304" pitchFamily="18" charset="0"/>
                <a:cs typeface="Arial"/>
              </a:rPr>
              <a:t>Treatment </a:t>
            </a:r>
            <a:r>
              <a:rPr dirty="0">
                <a:latin typeface="Palatino Linotype" panose="02040502050505030304" pitchFamily="18" charset="0"/>
                <a:cs typeface="Arial"/>
              </a:rPr>
              <a:t>(T)</a:t>
            </a:r>
            <a:r>
              <a:rPr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and</a:t>
            </a:r>
            <a:r>
              <a:rPr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other</a:t>
            </a:r>
            <a:r>
              <a:rPr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controls</a:t>
            </a:r>
            <a:r>
              <a:rPr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(X).</a:t>
            </a:r>
            <a:r>
              <a:rPr lang="en-US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The </a:t>
            </a:r>
            <a:r>
              <a:rPr spc="-10" dirty="0">
                <a:latin typeface="Palatino Linotype" panose="02040502050505030304" pitchFamily="18" charset="0"/>
                <a:cs typeface="Arial"/>
              </a:rPr>
              <a:t>coefficient</a:t>
            </a:r>
            <a:r>
              <a:rPr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of</a:t>
            </a:r>
            <a:r>
              <a:rPr spc="-5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</a:t>
            </a:r>
            <a:r>
              <a:rPr spc="-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10" dirty="0">
                <a:latin typeface="Palatino Linotype" panose="02040502050505030304" pitchFamily="18" charset="0"/>
                <a:cs typeface="Arial"/>
              </a:rPr>
              <a:t>is</a:t>
            </a:r>
            <a:r>
              <a:rPr dirty="0">
                <a:latin typeface="Palatino Linotype" panose="02040502050505030304" pitchFamily="18" charset="0"/>
                <a:cs typeface="Arial"/>
              </a:rPr>
              <a:t> the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average</a:t>
            </a:r>
            <a:r>
              <a:rPr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treatment</a:t>
            </a:r>
            <a:r>
              <a:rPr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10" dirty="0">
                <a:latin typeface="Palatino Linotype" panose="02040502050505030304" pitchFamily="18" charset="0"/>
                <a:cs typeface="Arial"/>
              </a:rPr>
              <a:t>effect.</a:t>
            </a:r>
            <a:endParaRPr lang="en-US" spc="-10" dirty="0">
              <a:latin typeface="Palatino Linotype" panose="02040502050505030304" pitchFamily="18" charset="0"/>
              <a:cs typeface="Arial"/>
            </a:endParaRPr>
          </a:p>
          <a:p>
            <a:pPr marL="690879" marR="17780" lvl="1" indent="-182880">
              <a:spcBef>
                <a:spcPts val="580"/>
              </a:spcBef>
              <a:buClr>
                <a:srgbClr val="619DD1"/>
              </a:buClr>
              <a:buSzPct val="85416"/>
              <a:buChar char="•"/>
              <a:tabLst>
                <a:tab pos="233679" algn="l"/>
                <a:tab pos="7340600" algn="l"/>
              </a:tabLst>
            </a:pPr>
            <a:r>
              <a:rPr lang="en-US" sz="1600" spc="-10" dirty="0">
                <a:latin typeface="Palatino Linotype" panose="02040502050505030304" pitchFamily="18" charset="0"/>
                <a:cs typeface="Arial"/>
              </a:rPr>
              <a:t>Our estimate of the treatment effect is the remaining variation in Y that is not explained by controls. Illustration: </a:t>
            </a:r>
            <a:r>
              <a:rPr lang="en-US" sz="1600" spc="-10" dirty="0">
                <a:latin typeface="Palatino Linotype" panose="02040502050505030304" pitchFamily="18" charset="0"/>
                <a:cs typeface="Arial"/>
                <a:hlinkClick r:id="rId2"/>
              </a:rPr>
              <a:t>https://www.nickchk.com/causalgraphs.html</a:t>
            </a:r>
            <a:r>
              <a:rPr lang="en-US" sz="1600" spc="-10" dirty="0">
                <a:latin typeface="Palatino Linotype" panose="02040502050505030304" pitchFamily="18" charset="0"/>
                <a:cs typeface="Arial"/>
              </a:rPr>
              <a:t> </a:t>
            </a:r>
            <a:endParaRPr sz="1600" dirty="0">
              <a:latin typeface="Palatino Linotype" panose="02040502050505030304" pitchFamily="18" charset="0"/>
              <a:cs typeface="Arial"/>
            </a:endParaRPr>
          </a:p>
          <a:p>
            <a:pPr marL="447675">
              <a:lnSpc>
                <a:spcPct val="100000"/>
              </a:lnSpc>
              <a:spcBef>
                <a:spcPts val="1860"/>
              </a:spcBef>
              <a:tabLst>
                <a:tab pos="928369" algn="l"/>
                <a:tab pos="1953260" algn="l"/>
                <a:tab pos="3140075" algn="l"/>
              </a:tabLst>
            </a:pPr>
            <a:r>
              <a:rPr sz="4000" i="1" spc="-420" dirty="0">
                <a:latin typeface="Palatino Linotype" panose="02040502050505030304" pitchFamily="18" charset="0"/>
                <a:cs typeface="Times New Roman"/>
              </a:rPr>
              <a:t>Y</a:t>
            </a:r>
            <a:r>
              <a:rPr sz="3200" i="1" spc="-67" baseline="-24305" dirty="0">
                <a:latin typeface="Palatino Linotype" panose="02040502050505030304" pitchFamily="18" charset="0"/>
                <a:cs typeface="Times New Roman"/>
              </a:rPr>
              <a:t>i</a:t>
            </a:r>
            <a:r>
              <a:rPr sz="3200" i="1" baseline="-24305" dirty="0">
                <a:latin typeface="Palatino Linotype" panose="02040502050505030304" pitchFamily="18" charset="0"/>
                <a:cs typeface="Times New Roman"/>
              </a:rPr>
              <a:t>	</a:t>
            </a:r>
            <a:r>
              <a:rPr sz="4000" spc="-140" dirty="0">
                <a:latin typeface="Symbol"/>
                <a:cs typeface="Symbol"/>
              </a:rPr>
              <a:t></a:t>
            </a:r>
            <a:r>
              <a:rPr sz="4000" spc="-440" dirty="0">
                <a:latin typeface="Palatino Linotype" panose="02040502050505030304" pitchFamily="18" charset="0"/>
                <a:cs typeface="Times New Roman"/>
              </a:rPr>
              <a:t> </a:t>
            </a:r>
            <a:r>
              <a:rPr sz="4000" i="1" spc="-320" dirty="0">
                <a:latin typeface="Symbol"/>
                <a:cs typeface="Symbol"/>
              </a:rPr>
              <a:t></a:t>
            </a:r>
            <a:r>
              <a:rPr sz="4000" i="1" spc="-420" dirty="0">
                <a:latin typeface="Palatino Linotype" panose="02040502050505030304" pitchFamily="18" charset="0"/>
                <a:cs typeface="Times New Roman"/>
              </a:rPr>
              <a:t>T</a:t>
            </a:r>
            <a:r>
              <a:rPr sz="3200" i="1" spc="-67" baseline="-24305" dirty="0">
                <a:latin typeface="Palatino Linotype" panose="02040502050505030304" pitchFamily="18" charset="0"/>
                <a:cs typeface="Times New Roman"/>
              </a:rPr>
              <a:t>i</a:t>
            </a:r>
            <a:r>
              <a:rPr sz="3200" i="1" baseline="-24305" dirty="0">
                <a:latin typeface="Palatino Linotype" panose="02040502050505030304" pitchFamily="18" charset="0"/>
                <a:cs typeface="Times New Roman"/>
              </a:rPr>
              <a:t>	</a:t>
            </a:r>
            <a:r>
              <a:rPr sz="4000" spc="-140" dirty="0">
                <a:latin typeface="Symbol"/>
                <a:cs typeface="Symbol"/>
              </a:rPr>
              <a:t></a:t>
            </a:r>
            <a:r>
              <a:rPr sz="4000" spc="-335" dirty="0">
                <a:latin typeface="Palatino Linotype" panose="02040502050505030304" pitchFamily="18" charset="0"/>
                <a:cs typeface="Times New Roman"/>
              </a:rPr>
              <a:t> </a:t>
            </a:r>
            <a:r>
              <a:rPr sz="4000" i="1" spc="-200" dirty="0">
                <a:latin typeface="Symbol"/>
                <a:cs typeface="Symbol"/>
              </a:rPr>
              <a:t></a:t>
            </a:r>
            <a:r>
              <a:rPr sz="4000" i="1" spc="175" dirty="0">
                <a:latin typeface="Palatino Linotype" panose="02040502050505030304" pitchFamily="18" charset="0"/>
                <a:cs typeface="Times New Roman"/>
              </a:rPr>
              <a:t>X</a:t>
            </a:r>
            <a:r>
              <a:rPr sz="3200" i="1" spc="-67" baseline="-24305" dirty="0">
                <a:latin typeface="Palatino Linotype" panose="02040502050505030304" pitchFamily="18" charset="0"/>
                <a:cs typeface="Times New Roman"/>
              </a:rPr>
              <a:t>i</a:t>
            </a:r>
            <a:r>
              <a:rPr sz="3200" i="1" baseline="-24305" dirty="0">
                <a:latin typeface="Palatino Linotype" panose="02040502050505030304" pitchFamily="18" charset="0"/>
                <a:cs typeface="Times New Roman"/>
              </a:rPr>
              <a:t>	</a:t>
            </a:r>
            <a:r>
              <a:rPr sz="4000" spc="-140" dirty="0">
                <a:latin typeface="Symbol"/>
                <a:cs typeface="Symbol"/>
              </a:rPr>
              <a:t></a:t>
            </a:r>
            <a:r>
              <a:rPr sz="4000" spc="-565" dirty="0">
                <a:latin typeface="Palatino Linotype" panose="02040502050505030304" pitchFamily="18" charset="0"/>
                <a:cs typeface="Times New Roman"/>
              </a:rPr>
              <a:t> </a:t>
            </a:r>
            <a:r>
              <a:rPr sz="4000" i="1" spc="55" dirty="0">
                <a:latin typeface="Symbol"/>
                <a:cs typeface="Symbol"/>
              </a:rPr>
              <a:t></a:t>
            </a:r>
            <a:r>
              <a:rPr sz="3200" i="1" spc="-67" baseline="-24305" dirty="0" err="1">
                <a:latin typeface="Palatino Linotype" panose="02040502050505030304" pitchFamily="18" charset="0"/>
                <a:cs typeface="Times New Roman"/>
              </a:rPr>
              <a:t>i</a:t>
            </a:r>
            <a:endParaRPr sz="3200" baseline="-24305" dirty="0">
              <a:latin typeface="Palatino Linotype" panose="02040502050505030304" pitchFamily="18" charset="0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65650B-F43D-4F99-BBCE-735A5FC9F8D5}"/>
              </a:ext>
            </a:extLst>
          </p:cNvPr>
          <p:cNvSpPr txBox="1"/>
          <p:nvPr/>
        </p:nvSpPr>
        <p:spPr>
          <a:xfrm>
            <a:off x="429457" y="4876800"/>
            <a:ext cx="828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Outcome = Treatment + Controls + Error Term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9B574D-D78B-4397-938E-9BB2BC6CCE68}"/>
              </a:ext>
            </a:extLst>
          </p:cNvPr>
          <p:cNvSpPr txBox="1"/>
          <p:nvPr/>
        </p:nvSpPr>
        <p:spPr>
          <a:xfrm>
            <a:off x="410984" y="5291723"/>
            <a:ext cx="828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Crime Rate = Police per Capita + Controls(Lagged Crime, Sentencing Laws) +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D973B-AE4B-4851-8364-A75E0CE5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64" y="155423"/>
            <a:ext cx="8360735" cy="1063778"/>
          </a:xfrm>
        </p:spPr>
        <p:txBody>
          <a:bodyPr/>
          <a:lstStyle/>
          <a:p>
            <a:r>
              <a:rPr lang="en-US" dirty="0"/>
              <a:t>How to read a regression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C1955-EFA7-42C7-89FA-B7C7B0BE4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465" y="1845733"/>
            <a:ext cx="3657600" cy="45024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numbers with stars next to them= effect of policy on outcome</a:t>
            </a:r>
          </a:p>
          <a:p>
            <a:pPr lvl="1"/>
            <a:r>
              <a:rPr lang="en-US" dirty="0"/>
              <a:t>0.087= 8.7 percentage points</a:t>
            </a:r>
          </a:p>
          <a:p>
            <a:pPr lvl="1"/>
            <a:endParaRPr lang="en-US" dirty="0"/>
          </a:p>
          <a:p>
            <a:r>
              <a:rPr lang="en-US" dirty="0"/>
              <a:t>The numbers in parentheses are standard errors</a:t>
            </a:r>
          </a:p>
          <a:p>
            <a:pPr lvl="1"/>
            <a:r>
              <a:rPr lang="en-US" dirty="0"/>
              <a:t>We are confident that the range of the effect is from 7.7-9.7 percentage points</a:t>
            </a:r>
          </a:p>
          <a:p>
            <a:pPr lvl="1"/>
            <a:endParaRPr lang="en-US" dirty="0"/>
          </a:p>
          <a:p>
            <a:pPr marL="0">
              <a:buNone/>
            </a:pPr>
            <a:r>
              <a:rPr lang="en-US" dirty="0"/>
              <a:t>The stars mean that the effect is significant </a:t>
            </a:r>
            <a:r>
              <a:rPr lang="en-US" dirty="0">
                <a:sym typeface="Wingdings" panose="05000000000000000000" pitchFamily="2" charset="2"/>
              </a:rPr>
              <a:t> more stars=more confident we are that not due to random chance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86AE66-1A4F-4EB8-8882-E1C4C2376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366626"/>
            <a:ext cx="461010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7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9B46D-AD0C-40A5-AE70-FD66861E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3DF44-88A8-4802-A17F-C326F5220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sz="2000" dirty="0">
                <a:solidFill>
                  <a:srgbClr val="C00000"/>
                </a:solidFill>
              </a:rPr>
              <a:t>Con: </a:t>
            </a:r>
            <a:r>
              <a:rPr lang="en-US" sz="2000" dirty="0"/>
              <a:t>Assumes bias is due to observable factors only—no way to test/validate</a:t>
            </a:r>
          </a:p>
          <a:p>
            <a:pPr marL="285750" lvl="1" indent="-285750"/>
            <a:r>
              <a:rPr lang="en-US" sz="2000" dirty="0"/>
              <a:t>Problem remains that some things are unobservable. This is the key downfall of Regression &amp; many other methods</a:t>
            </a:r>
          </a:p>
          <a:p>
            <a:endParaRPr lang="en-US" dirty="0"/>
          </a:p>
        </p:txBody>
      </p:sp>
      <p:pic>
        <p:nvPicPr>
          <p:cNvPr id="4" name="Content Placeholder 8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F6179F07-28B4-40F7-9C01-6AE682533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733800"/>
            <a:ext cx="8001000" cy="192024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7E2694A-85DF-42C5-8745-7218A9ECA73F}"/>
              </a:ext>
            </a:extLst>
          </p:cNvPr>
          <p:cNvSpPr/>
          <p:nvPr/>
        </p:nvSpPr>
        <p:spPr>
          <a:xfrm>
            <a:off x="494145" y="3518749"/>
            <a:ext cx="2362200" cy="79417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3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FDF1F-A881-473F-A537-6AF37475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I expect from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83587-8C6B-46FD-AD04-DEDC03C50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you’re going to do a survey experiment or any quasi-experimental design, you will likely use a standard OLS regression.</a:t>
            </a:r>
          </a:p>
          <a:p>
            <a:endParaRPr lang="en-US" dirty="0"/>
          </a:p>
          <a:p>
            <a:r>
              <a:rPr lang="en-US" dirty="0"/>
              <a:t>This should be specified in your analysis plan/research design section, along with your set of control variables.</a:t>
            </a:r>
          </a:p>
          <a:p>
            <a:pPr lvl="1"/>
            <a:r>
              <a:rPr lang="en-US" dirty="0"/>
              <a:t>I do not expect you to understand the nitty gritty details (standard error adjustment, functional form, etc.) or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23663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562" y="3399282"/>
            <a:ext cx="7848600" cy="1905"/>
          </a:xfrm>
          <a:custGeom>
            <a:avLst/>
            <a:gdLst/>
            <a:ahLst/>
            <a:cxnLst/>
            <a:rect l="l" t="t" r="r" b="b"/>
            <a:pathLst>
              <a:path w="7848600" h="1904">
                <a:moveTo>
                  <a:pt x="0" y="0"/>
                </a:moveTo>
                <a:lnTo>
                  <a:pt x="7848600" y="1523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7244" y="1729232"/>
            <a:ext cx="585851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5400" spc="-90" dirty="0"/>
              <a:t>Propensity </a:t>
            </a:r>
            <a:r>
              <a:rPr sz="5400" spc="-85" dirty="0"/>
              <a:t>Score </a:t>
            </a:r>
            <a:r>
              <a:rPr sz="5400" spc="-80" dirty="0"/>
              <a:t> </a:t>
            </a:r>
            <a:r>
              <a:rPr sz="5400" spc="-95" dirty="0"/>
              <a:t>M</a:t>
            </a:r>
            <a:r>
              <a:rPr sz="5400" spc="-105" dirty="0"/>
              <a:t>a</a:t>
            </a:r>
            <a:r>
              <a:rPr sz="5400" spc="-95" dirty="0"/>
              <a:t>t</a:t>
            </a:r>
            <a:r>
              <a:rPr sz="5400" spc="-105" dirty="0"/>
              <a:t>c</a:t>
            </a:r>
            <a:r>
              <a:rPr sz="5400" spc="-100" dirty="0"/>
              <a:t>hin</a:t>
            </a:r>
            <a:r>
              <a:rPr sz="5400" dirty="0"/>
              <a:t>g</a:t>
            </a:r>
            <a:r>
              <a:rPr sz="5400" spc="-235" dirty="0"/>
              <a:t> </a:t>
            </a:r>
            <a:r>
              <a:rPr sz="5400" spc="-95" dirty="0"/>
              <a:t>M</a:t>
            </a:r>
            <a:r>
              <a:rPr sz="5400" spc="-105" dirty="0"/>
              <a:t>e</a:t>
            </a:r>
            <a:r>
              <a:rPr sz="5400" spc="-95" dirty="0"/>
              <a:t>t</a:t>
            </a:r>
            <a:r>
              <a:rPr sz="5400" spc="-100" dirty="0"/>
              <a:t>hod</a:t>
            </a:r>
            <a:r>
              <a:rPr sz="5400" spc="-5" dirty="0"/>
              <a:t>s</a:t>
            </a:r>
            <a:endParaRPr sz="5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34806"/>
            <a:ext cx="784606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spc="-105" dirty="0"/>
              <a:t>In</a:t>
            </a:r>
            <a:r>
              <a:rPr sz="4000" spc="-95" dirty="0"/>
              <a:t>t</a:t>
            </a:r>
            <a:r>
              <a:rPr sz="4000" spc="-100" dirty="0"/>
              <a:t>r</a:t>
            </a:r>
            <a:r>
              <a:rPr sz="4000" spc="-105" dirty="0"/>
              <a:t>odu</a:t>
            </a:r>
            <a:r>
              <a:rPr sz="4000" spc="-100" dirty="0"/>
              <a:t>c</a:t>
            </a:r>
            <a:r>
              <a:rPr sz="4000" spc="-95" dirty="0"/>
              <a:t>t</a:t>
            </a:r>
            <a:r>
              <a:rPr sz="4000" spc="-105" dirty="0"/>
              <a:t>io</a:t>
            </a:r>
            <a:r>
              <a:rPr sz="4000" dirty="0"/>
              <a:t>n</a:t>
            </a:r>
            <a:r>
              <a:rPr sz="4000" spc="-229" dirty="0"/>
              <a:t> </a:t>
            </a:r>
            <a:r>
              <a:rPr sz="4000" spc="-95" dirty="0"/>
              <a:t>t</a:t>
            </a:r>
            <a:r>
              <a:rPr sz="4000" dirty="0"/>
              <a:t>o</a:t>
            </a:r>
            <a:r>
              <a:rPr sz="4000" spc="-204" dirty="0"/>
              <a:t> </a:t>
            </a:r>
            <a:r>
              <a:rPr sz="4000" spc="-100" dirty="0"/>
              <a:t>Pr</a:t>
            </a:r>
            <a:r>
              <a:rPr sz="4000" spc="-105" dirty="0"/>
              <a:t>op</a:t>
            </a:r>
            <a:r>
              <a:rPr sz="4000" spc="-100" dirty="0"/>
              <a:t>e</a:t>
            </a:r>
            <a:r>
              <a:rPr sz="4000" spc="-105" dirty="0"/>
              <a:t>n</a:t>
            </a:r>
            <a:r>
              <a:rPr sz="4000" spc="-100" dirty="0"/>
              <a:t>s</a:t>
            </a:r>
            <a:r>
              <a:rPr sz="4000" spc="-105" dirty="0"/>
              <a:t>i</a:t>
            </a:r>
            <a:r>
              <a:rPr sz="4000" spc="-95" dirty="0"/>
              <a:t>t</a:t>
            </a:r>
            <a:r>
              <a:rPr sz="4000" spc="-5" dirty="0"/>
              <a:t>y</a:t>
            </a:r>
            <a:r>
              <a:rPr sz="4000" spc="-245" dirty="0"/>
              <a:t> </a:t>
            </a:r>
            <a:r>
              <a:rPr sz="4000" spc="-100" dirty="0"/>
              <a:t>Sc</a:t>
            </a:r>
            <a:r>
              <a:rPr sz="4000" spc="-105" dirty="0"/>
              <a:t>o</a:t>
            </a:r>
            <a:r>
              <a:rPr sz="4000" spc="-100" dirty="0"/>
              <a:t>r</a:t>
            </a:r>
            <a:r>
              <a:rPr sz="4000" spc="-5" dirty="0"/>
              <a:t>e  </a:t>
            </a:r>
            <a:r>
              <a:rPr sz="4000" spc="-95" dirty="0"/>
              <a:t>Ma</a:t>
            </a:r>
            <a:r>
              <a:rPr sz="4000" spc="-100" dirty="0"/>
              <a:t>t</a:t>
            </a:r>
            <a:r>
              <a:rPr sz="4000" spc="-95" dirty="0"/>
              <a:t>c</a:t>
            </a:r>
            <a:r>
              <a:rPr sz="4000" spc="-105" dirty="0"/>
              <a:t>hin</a:t>
            </a:r>
            <a:r>
              <a:rPr sz="4000" dirty="0"/>
              <a:t>g</a:t>
            </a:r>
            <a:r>
              <a:rPr sz="4000" spc="-229" dirty="0"/>
              <a:t> </a:t>
            </a:r>
            <a:r>
              <a:rPr sz="4000" spc="-100" dirty="0"/>
              <a:t>(PS</a:t>
            </a:r>
            <a:r>
              <a:rPr sz="4000" spc="-95" dirty="0"/>
              <a:t>M</a:t>
            </a:r>
            <a:r>
              <a:rPr sz="4000" dirty="0"/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81200"/>
            <a:ext cx="8006715" cy="39831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lang="en-US" spc="-5" dirty="0">
                <a:latin typeface="Palatino Linotype" panose="02040502050505030304" pitchFamily="18" charset="0"/>
                <a:cs typeface="Arial"/>
                <a:hlinkClick r:id="rId2"/>
              </a:rPr>
              <a:t>PSM</a:t>
            </a:r>
            <a:r>
              <a:rPr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is</a:t>
            </a:r>
            <a:r>
              <a:rPr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used</a:t>
            </a:r>
            <a:r>
              <a:rPr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to</a:t>
            </a:r>
            <a:r>
              <a:rPr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find</a:t>
            </a:r>
            <a:r>
              <a:rPr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a comparison</a:t>
            </a:r>
            <a:r>
              <a:rPr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group</a:t>
            </a:r>
            <a:r>
              <a:rPr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of</a:t>
            </a:r>
            <a:r>
              <a:rPr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non-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participants</a:t>
            </a:r>
            <a:r>
              <a:rPr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with</a:t>
            </a:r>
            <a:r>
              <a:rPr spc="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similar</a:t>
            </a:r>
            <a:r>
              <a:rPr spc="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pre-intervention</a:t>
            </a:r>
            <a:r>
              <a:rPr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characteristics</a:t>
            </a:r>
            <a:r>
              <a:rPr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as </a:t>
            </a:r>
            <a:r>
              <a:rPr spc="-655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the </a:t>
            </a:r>
            <a:r>
              <a:rPr dirty="0">
                <a:latin typeface="Palatino Linotype" panose="02040502050505030304" pitchFamily="18" charset="0"/>
                <a:cs typeface="Arial"/>
              </a:rPr>
              <a:t>treatment</a:t>
            </a:r>
            <a:r>
              <a:rPr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pc="-5" dirty="0">
                <a:latin typeface="Palatino Linotype" panose="02040502050505030304" pitchFamily="18" charset="0"/>
                <a:cs typeface="Arial"/>
              </a:rPr>
              <a:t>group</a:t>
            </a:r>
            <a:endParaRPr lang="en-US" spc="-5" dirty="0">
              <a:latin typeface="Palatino Linotype" panose="02040502050505030304" pitchFamily="18" charset="0"/>
              <a:cs typeface="Arial"/>
            </a:endParaRPr>
          </a:p>
          <a:p>
            <a:pPr marL="194945" marR="5080" indent="-18288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lang="en-US" spc="-5">
                <a:latin typeface="Palatino Linotype" panose="02040502050505030304" pitchFamily="18" charset="0"/>
                <a:cs typeface="Arial"/>
              </a:rPr>
              <a:t>3 Steps:</a:t>
            </a:r>
            <a:endParaRPr lang="en-US" spc="-5" dirty="0">
              <a:latin typeface="Palatino Linotype" panose="02040502050505030304" pitchFamily="18" charset="0"/>
              <a:cs typeface="Arial"/>
            </a:endParaRPr>
          </a:p>
          <a:p>
            <a:pPr marL="812165" marR="5080" lvl="1" indent="-342900">
              <a:spcBef>
                <a:spcPts val="600"/>
              </a:spcBef>
              <a:spcAft>
                <a:spcPts val="600"/>
              </a:spcAft>
              <a:buClr>
                <a:srgbClr val="619DD1"/>
              </a:buClr>
              <a:buSzPct val="85416"/>
              <a:buFont typeface="+mj-lt"/>
              <a:buAutoNum type="arabicPeriod"/>
              <a:tabLst>
                <a:tab pos="195580" algn="l"/>
              </a:tabLst>
            </a:pPr>
            <a:r>
              <a:rPr lang="en-US" spc="-5" dirty="0">
                <a:latin typeface="Palatino Linotype" panose="02040502050505030304" pitchFamily="18" charset="0"/>
                <a:cs typeface="Arial"/>
              </a:rPr>
              <a:t>Estimates similarity of the non-participants with the treatment </a:t>
            </a:r>
            <a:r>
              <a:rPr lang="en-US" spc="-5" dirty="0" err="1">
                <a:latin typeface="Palatino Linotype" panose="02040502050505030304" pitchFamily="18" charset="0"/>
                <a:cs typeface="Arial"/>
              </a:rPr>
              <a:t>group</a:t>
            </a:r>
            <a:r>
              <a:rPr lang="en-US" spc="-5" dirty="0" err="1">
                <a:latin typeface="Palatino Linotype" panose="02040502050505030304" pitchFamily="18" charset="0"/>
                <a:cs typeface="Arial"/>
                <a:sym typeface="Wingdings" panose="05000000000000000000" pitchFamily="2" charset="2"/>
              </a:rPr>
              <a:t>this</a:t>
            </a:r>
            <a:r>
              <a:rPr lang="en-US" spc="-5" dirty="0">
                <a:latin typeface="Palatino Linotype" panose="02040502050505030304" pitchFamily="18" charset="0"/>
                <a:cs typeface="Arial"/>
                <a:sym typeface="Wingdings" panose="05000000000000000000" pitchFamily="2" charset="2"/>
              </a:rPr>
              <a:t> is the propensity score</a:t>
            </a:r>
          </a:p>
          <a:p>
            <a:pPr marL="1269365" marR="5080" lvl="2" indent="-342900">
              <a:spcBef>
                <a:spcPts val="600"/>
              </a:spcBef>
              <a:spcAft>
                <a:spcPts val="600"/>
              </a:spcAft>
              <a:buClr>
                <a:srgbClr val="619DD1"/>
              </a:buClr>
              <a:buSzPct val="85416"/>
              <a:buFont typeface="Arial" panose="020B0604020202020204" pitchFamily="34" charset="0"/>
              <a:buChar char="•"/>
              <a:tabLst>
                <a:tab pos="195580" algn="l"/>
              </a:tabLst>
            </a:pPr>
            <a:r>
              <a:rPr lang="en-US" spc="-5" dirty="0">
                <a:latin typeface="Palatino Linotype" panose="02040502050505030304" pitchFamily="18" charset="0"/>
                <a:cs typeface="Arial"/>
                <a:sym typeface="Wingdings" panose="05000000000000000000" pitchFamily="2" charset="2"/>
              </a:rPr>
              <a:t>Outcome=participation, predicted by observable characteristics</a:t>
            </a:r>
          </a:p>
          <a:p>
            <a:pPr marL="926465" marR="5080" lvl="1" indent="-457200">
              <a:spcBef>
                <a:spcPts val="600"/>
              </a:spcBef>
              <a:spcAft>
                <a:spcPts val="600"/>
              </a:spcAft>
              <a:buClr>
                <a:srgbClr val="619DD1"/>
              </a:buClr>
              <a:buSzPct val="85416"/>
              <a:buFont typeface="+mj-lt"/>
              <a:buAutoNum type="arabicPeriod"/>
              <a:tabLst>
                <a:tab pos="195580" algn="l"/>
              </a:tabLst>
            </a:pP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Then, creates</a:t>
            </a:r>
            <a:r>
              <a:rPr lang="en-US" kern="0" spc="15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“matched”</a:t>
            </a:r>
            <a:r>
              <a:rPr lang="en-US" kern="0" spc="19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treatment</a:t>
            </a:r>
            <a:r>
              <a:rPr lang="en-US" kern="0" spc="26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and</a:t>
            </a:r>
            <a:r>
              <a:rPr lang="en-US" kern="0" spc="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control</a:t>
            </a:r>
            <a:r>
              <a:rPr lang="en-US" kern="0" spc="11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groups</a:t>
            </a:r>
            <a:endParaRPr lang="en-US" kern="0" dirty="0">
              <a:solidFill>
                <a:sysClr val="windowText" lastClr="000000"/>
              </a:solidFill>
              <a:latin typeface="Palatino Linotype" panose="02040502050505030304" pitchFamily="18" charset="0"/>
              <a:cs typeface="Arial"/>
            </a:endParaRPr>
          </a:p>
          <a:p>
            <a:pPr marL="1383665" marR="5080" lvl="2" indent="-457200">
              <a:spcBef>
                <a:spcPts val="600"/>
              </a:spcBef>
              <a:spcAft>
                <a:spcPts val="600"/>
              </a:spcAft>
              <a:buClr>
                <a:srgbClr val="619DD1"/>
              </a:buClr>
              <a:buSzPct val="85416"/>
              <a:buFont typeface="Arial" panose="020B0604020202020204" pitchFamily="34" charset="0"/>
              <a:buChar char="•"/>
              <a:tabLst>
                <a:tab pos="195580" algn="l"/>
              </a:tabLst>
            </a:pP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After</a:t>
            </a:r>
            <a:r>
              <a:rPr lang="en-US" kern="0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matching</a:t>
            </a:r>
            <a:r>
              <a:rPr lang="en-US" kern="0" spc="30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or</a:t>
            </a:r>
            <a:r>
              <a:rPr lang="en-US" kern="0" spc="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weighting,</a:t>
            </a:r>
            <a:r>
              <a:rPr lang="en-US" kern="0" spc="41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no</a:t>
            </a:r>
            <a:r>
              <a:rPr lang="en-US" kern="0" spc="11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observable</a:t>
            </a:r>
            <a:r>
              <a:rPr lang="en-US" kern="0" spc="45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differences</a:t>
            </a:r>
            <a:r>
              <a:rPr lang="en-US" kern="0" spc="30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between </a:t>
            </a:r>
            <a:r>
              <a:rPr lang="en-US" kern="0" spc="-386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groups</a:t>
            </a:r>
            <a:endParaRPr lang="en-US" kern="0" dirty="0">
              <a:solidFill>
                <a:sysClr val="windowText" lastClr="000000"/>
              </a:solidFill>
              <a:latin typeface="Palatino Linotype" panose="02040502050505030304" pitchFamily="18" charset="0"/>
              <a:cs typeface="Arial"/>
            </a:endParaRPr>
          </a:p>
          <a:p>
            <a:pPr marL="926465" marR="5080" lvl="1" indent="-457200">
              <a:spcBef>
                <a:spcPts val="600"/>
              </a:spcBef>
              <a:spcAft>
                <a:spcPts val="600"/>
              </a:spcAft>
              <a:buClr>
                <a:srgbClr val="619DD1"/>
              </a:buClr>
              <a:buSzPct val="85416"/>
              <a:buFont typeface="+mj-lt"/>
              <a:buAutoNum type="arabicPeriod"/>
              <a:tabLst>
                <a:tab pos="195580" algn="l"/>
              </a:tabLst>
            </a:pP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Estimate program</a:t>
            </a:r>
            <a:r>
              <a:rPr lang="en-US" kern="0" spc="11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impacts</a:t>
            </a:r>
            <a:r>
              <a:rPr lang="en-US" kern="0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by</a:t>
            </a:r>
            <a:r>
              <a:rPr lang="en-US" kern="0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looking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at</a:t>
            </a:r>
            <a:r>
              <a:rPr lang="en-US" kern="0" spc="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differences</a:t>
            </a:r>
            <a:r>
              <a:rPr lang="en-US" kern="0" spc="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30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between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matched/weighted</a:t>
            </a:r>
            <a:r>
              <a:rPr lang="en-US" kern="0" spc="-8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 </a:t>
            </a:r>
            <a:r>
              <a:rPr lang="en-US" kern="0" spc="-4" dirty="0">
                <a:solidFill>
                  <a:sysClr val="windowText" lastClr="000000"/>
                </a:solidFill>
                <a:latin typeface="Palatino Linotype" panose="02040502050505030304" pitchFamily="18" charset="0"/>
                <a:cs typeface="Arial"/>
              </a:rPr>
              <a:t>treatment and control groups</a:t>
            </a:r>
            <a:endParaRPr lang="en-US" kern="0" dirty="0">
              <a:solidFill>
                <a:sysClr val="windowText" lastClr="000000"/>
              </a:solidFill>
              <a:latin typeface="Palatino Linotype" panose="02040502050505030304" pitchFamily="18" charset="0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34806"/>
            <a:ext cx="774890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spc="-100" dirty="0"/>
              <a:t>W</a:t>
            </a:r>
            <a:r>
              <a:rPr sz="4000" spc="-105" dirty="0"/>
              <a:t>h</a:t>
            </a:r>
            <a:r>
              <a:rPr sz="4000" spc="-100" dirty="0"/>
              <a:t>a</a:t>
            </a:r>
            <a:r>
              <a:rPr sz="4000" dirty="0"/>
              <a:t>t</a:t>
            </a:r>
            <a:r>
              <a:rPr sz="4000" spc="-204" dirty="0"/>
              <a:t> </a:t>
            </a:r>
            <a:r>
              <a:rPr sz="4000" spc="-100" dirty="0"/>
              <a:t>ar</a:t>
            </a:r>
            <a:r>
              <a:rPr sz="4000" spc="-5" dirty="0"/>
              <a:t>e</a:t>
            </a:r>
            <a:r>
              <a:rPr sz="4000" spc="-220" dirty="0"/>
              <a:t> </a:t>
            </a:r>
            <a:r>
              <a:rPr sz="4000" spc="-95" dirty="0"/>
              <a:t>t</a:t>
            </a:r>
            <a:r>
              <a:rPr sz="4000" spc="-105" dirty="0"/>
              <a:t>h</a:t>
            </a:r>
            <a:r>
              <a:rPr sz="4000" spc="-5" dirty="0"/>
              <a:t>e</a:t>
            </a:r>
            <a:r>
              <a:rPr sz="4000" spc="-204" dirty="0"/>
              <a:t> </a:t>
            </a:r>
            <a:r>
              <a:rPr sz="4000" spc="-100" dirty="0"/>
              <a:t>a</a:t>
            </a:r>
            <a:r>
              <a:rPr sz="4000" spc="-105" dirty="0"/>
              <a:t>d</a:t>
            </a:r>
            <a:r>
              <a:rPr sz="4000" spc="-100" dirty="0"/>
              <a:t>va</a:t>
            </a:r>
            <a:r>
              <a:rPr sz="4000" spc="-105" dirty="0"/>
              <a:t>n</a:t>
            </a:r>
            <a:r>
              <a:rPr sz="4000" spc="-95" dirty="0"/>
              <a:t>t</a:t>
            </a:r>
            <a:r>
              <a:rPr sz="4000" spc="-100" dirty="0"/>
              <a:t>a</a:t>
            </a:r>
            <a:r>
              <a:rPr sz="4000" spc="-105" dirty="0"/>
              <a:t>g</a:t>
            </a:r>
            <a:r>
              <a:rPr sz="4000" spc="-110" dirty="0"/>
              <a:t>e</a:t>
            </a:r>
            <a:r>
              <a:rPr sz="4000" spc="-5" dirty="0"/>
              <a:t>s</a:t>
            </a:r>
            <a:r>
              <a:rPr sz="4000" spc="-229" dirty="0"/>
              <a:t> </a:t>
            </a:r>
            <a:r>
              <a:rPr sz="4000" spc="-105" dirty="0"/>
              <a:t>o</a:t>
            </a:r>
            <a:r>
              <a:rPr sz="4000" dirty="0"/>
              <a:t>f</a:t>
            </a:r>
            <a:r>
              <a:rPr sz="4000" spc="-204" dirty="0"/>
              <a:t> </a:t>
            </a:r>
            <a:r>
              <a:rPr sz="4000" spc="-100" dirty="0"/>
              <a:t>PS</a:t>
            </a:r>
            <a:r>
              <a:rPr sz="4000" spc="-5" dirty="0"/>
              <a:t>M</a:t>
            </a:r>
            <a:r>
              <a:rPr sz="4000" spc="-204" dirty="0"/>
              <a:t> </a:t>
            </a:r>
            <a:r>
              <a:rPr sz="4000" spc="-105" dirty="0"/>
              <a:t>o</a:t>
            </a:r>
            <a:r>
              <a:rPr sz="4000" spc="-100" dirty="0"/>
              <a:t>ve</a:t>
            </a:r>
            <a:r>
              <a:rPr sz="4000" spc="-5" dirty="0"/>
              <a:t>r </a:t>
            </a:r>
            <a:r>
              <a:rPr sz="4000" spc="-95" dirty="0"/>
              <a:t>Regression?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1981200"/>
            <a:ext cx="7938134" cy="29418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>
              <a:lnSpc>
                <a:spcPct val="100000"/>
              </a:lnSpc>
              <a:spcBef>
                <a:spcPts val="575"/>
              </a:spcBef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sz="2000" spc="-5" dirty="0">
                <a:latin typeface="Palatino Linotype" panose="02040502050505030304" pitchFamily="18" charset="0"/>
                <a:cs typeface="Arial"/>
              </a:rPr>
              <a:t>Regression</a:t>
            </a:r>
            <a:r>
              <a:rPr sz="2000"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uses</a:t>
            </a:r>
            <a:r>
              <a:rPr sz="20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the</a:t>
            </a:r>
            <a:r>
              <a:rPr sz="20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10" dirty="0">
                <a:latin typeface="Palatino Linotype" panose="02040502050505030304" pitchFamily="18" charset="0"/>
                <a:cs typeface="Arial"/>
              </a:rPr>
              <a:t>whole</a:t>
            </a:r>
            <a:r>
              <a:rPr sz="2000"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dataset to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 compare</a:t>
            </a:r>
            <a:r>
              <a:rPr sz="20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treatment </a:t>
            </a:r>
            <a:r>
              <a:rPr sz="2000" spc="-6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and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controls,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even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if treatment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and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control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observations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are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very</a:t>
            </a:r>
            <a:r>
              <a:rPr sz="2000" spc="-10" dirty="0">
                <a:latin typeface="Palatino Linotype" panose="02040502050505030304" pitchFamily="18" charset="0"/>
                <a:cs typeface="Arial"/>
              </a:rPr>
              <a:t> different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in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 terms</a:t>
            </a:r>
            <a:r>
              <a:rPr sz="20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of the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observables</a:t>
            </a:r>
            <a:endParaRPr lang="en-US" sz="2000" spc="-5" dirty="0">
              <a:latin typeface="Palatino Linotype" panose="02040502050505030304" pitchFamily="18" charset="0"/>
              <a:cs typeface="Arial"/>
            </a:endParaRPr>
          </a:p>
          <a:p>
            <a:pPr marL="652145" marR="5080" lvl="1" indent="-182880">
              <a:spcBef>
                <a:spcPts val="575"/>
              </a:spcBef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endParaRPr dirty="0">
              <a:latin typeface="Palatino Linotype" panose="02040502050505030304" pitchFamily="18" charset="0"/>
              <a:cs typeface="Arial"/>
            </a:endParaRPr>
          </a:p>
          <a:p>
            <a:pPr marL="194945" marR="230504" indent="-182880">
              <a:lnSpc>
                <a:spcPct val="100000"/>
              </a:lnSpc>
              <a:spcBef>
                <a:spcPts val="580"/>
              </a:spcBef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sz="2000" spc="-5" dirty="0">
                <a:latin typeface="Palatino Linotype" panose="02040502050505030304" pitchFamily="18" charset="0"/>
                <a:cs typeface="Arial"/>
              </a:rPr>
              <a:t>PSM</a:t>
            </a:r>
            <a:r>
              <a:rPr sz="20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only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compares</a:t>
            </a:r>
            <a:r>
              <a:rPr sz="20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treatment</a:t>
            </a:r>
            <a:r>
              <a:rPr sz="20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and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control</a:t>
            </a:r>
            <a:r>
              <a:rPr sz="20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observations </a:t>
            </a:r>
            <a:r>
              <a:rPr sz="2000" spc="-6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that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 are</a:t>
            </a:r>
            <a:r>
              <a:rPr sz="20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similar</a:t>
            </a:r>
            <a:r>
              <a:rPr sz="2000"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(along</a:t>
            </a:r>
            <a:r>
              <a:rPr sz="20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observable</a:t>
            </a:r>
            <a:r>
              <a:rPr sz="2000" spc="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characteristics)</a:t>
            </a:r>
          </a:p>
          <a:p>
            <a:pPr marL="469900" marR="401955" lvl="1" indent="-182880">
              <a:lnSpc>
                <a:spcPct val="100000"/>
              </a:lnSpc>
              <a:spcBef>
                <a:spcPts val="484"/>
              </a:spcBef>
              <a:buClr>
                <a:srgbClr val="619DD1"/>
              </a:buClr>
              <a:buSzPct val="85000"/>
              <a:buChar char="•"/>
              <a:tabLst>
                <a:tab pos="469900" algn="l"/>
              </a:tabLst>
            </a:pPr>
            <a:r>
              <a:rPr spc="-15" dirty="0">
                <a:latin typeface="Palatino Linotype" panose="02040502050505030304" pitchFamily="18" charset="0"/>
                <a:cs typeface="Arial"/>
              </a:rPr>
              <a:t>We </a:t>
            </a:r>
            <a:r>
              <a:rPr dirty="0">
                <a:latin typeface="Palatino Linotype" panose="02040502050505030304" pitchFamily="18" charset="0"/>
                <a:cs typeface="Arial"/>
              </a:rPr>
              <a:t>only</a:t>
            </a:r>
            <a:r>
              <a:rPr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keep</a:t>
            </a:r>
            <a:r>
              <a:rPr spc="-2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control</a:t>
            </a:r>
            <a:r>
              <a:rPr spc="-2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observations</a:t>
            </a:r>
            <a:r>
              <a:rPr spc="-3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that</a:t>
            </a:r>
            <a:r>
              <a:rPr spc="-25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pc="-25" dirty="0">
                <a:latin typeface="Palatino Linotype" panose="02040502050505030304" pitchFamily="18" charset="0"/>
                <a:cs typeface="Arial"/>
              </a:rPr>
              <a:t>are </a:t>
            </a:r>
            <a:r>
              <a:rPr dirty="0">
                <a:latin typeface="Palatino Linotype" panose="02040502050505030304" pitchFamily="18" charset="0"/>
                <a:cs typeface="Arial"/>
              </a:rPr>
              <a:t>"close"</a:t>
            </a:r>
            <a:r>
              <a:rPr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to</a:t>
            </a:r>
            <a:r>
              <a:rPr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the</a:t>
            </a:r>
            <a:r>
              <a:rPr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treatment </a:t>
            </a:r>
            <a:r>
              <a:rPr spc="-54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observations</a:t>
            </a:r>
            <a:r>
              <a:rPr spc="-4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we</a:t>
            </a:r>
            <a:r>
              <a:rPr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want</a:t>
            </a:r>
            <a:r>
              <a:rPr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to</a:t>
            </a:r>
            <a:r>
              <a:rPr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dirty="0">
                <a:latin typeface="Palatino Linotype" panose="02040502050505030304" pitchFamily="18" charset="0"/>
                <a:cs typeface="Arial"/>
              </a:rPr>
              <a:t>match</a:t>
            </a:r>
            <a:endParaRPr lang="en-US" dirty="0">
              <a:latin typeface="Palatino Linotype" panose="02040502050505030304" pitchFamily="18" charset="0"/>
              <a:cs typeface="Arial"/>
            </a:endParaRPr>
          </a:p>
          <a:p>
            <a:pPr marL="469900" marR="401955" lvl="1" indent="-182880">
              <a:lnSpc>
                <a:spcPct val="100000"/>
              </a:lnSpc>
              <a:spcBef>
                <a:spcPts val="484"/>
              </a:spcBef>
              <a:buClr>
                <a:srgbClr val="619DD1"/>
              </a:buClr>
              <a:buSzPct val="85000"/>
              <a:buChar char="•"/>
              <a:tabLst>
                <a:tab pos="469900" algn="l"/>
              </a:tabLst>
            </a:pPr>
            <a:endParaRPr dirty="0">
              <a:latin typeface="Palatino Linotype" panose="02040502050505030304" pitchFamily="18" charset="0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1D0F3-E3DD-4007-B79B-5A16A7A67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FB7E9-61B5-41E7-AE43-DA9209752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Imagine I am trying to estimate the impacts of a tuition-free college program—like Knox Achieves—on the likelihood that you attend college</a:t>
            </a:r>
          </a:p>
          <a:p>
            <a:pPr lvl="1"/>
            <a:r>
              <a:rPr lang="en-US" dirty="0"/>
              <a:t>Problem is that participants are likely systematically different from non-participants</a:t>
            </a:r>
          </a:p>
          <a:p>
            <a:endParaRPr lang="en-US" dirty="0"/>
          </a:p>
          <a:p>
            <a:r>
              <a:rPr lang="en-US" dirty="0"/>
              <a:t>I’ve run a regression where I predict whether someone participates in the program as a function of my observable characteristics and found that these characteristics are most important:</a:t>
            </a:r>
          </a:p>
          <a:p>
            <a:pPr lvl="1"/>
            <a:r>
              <a:rPr lang="en-US" sz="16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school GPA; </a:t>
            </a:r>
          </a:p>
          <a:p>
            <a:pPr lvl="1"/>
            <a:r>
              <a:rPr lang="en-US" sz="16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gender; </a:t>
            </a:r>
          </a:p>
          <a:p>
            <a:pPr lvl="1"/>
            <a:r>
              <a:rPr lang="en-US" sz="16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first-gen; </a:t>
            </a:r>
          </a:p>
          <a:p>
            <a:pPr lvl="1"/>
            <a:r>
              <a:rPr lang="en-US" sz="16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Race/ethnicity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745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35A96-A485-4E01-BE8D-84743785A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Activity-Find your Match!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C89C5-5AE3-4E4E-A64C-F953B5143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 the characteristics on your notecard—green are observable in our data, red are unobservable</a:t>
            </a:r>
          </a:p>
          <a:p>
            <a:r>
              <a:rPr lang="en-US" dirty="0"/>
              <a:t>The goal is to find your match based on </a:t>
            </a:r>
            <a:r>
              <a:rPr lang="en-US" b="1" dirty="0">
                <a:solidFill>
                  <a:srgbClr val="C00000"/>
                </a:solidFill>
              </a:rPr>
              <a:t>ONLY</a:t>
            </a:r>
            <a:r>
              <a:rPr lang="en-US" dirty="0"/>
              <a:t> these characteristics: 1) </a:t>
            </a:r>
            <a:r>
              <a:rPr lang="en-US" sz="20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school GPA; 2) gender; 3) first-gen; 4) race/ethnicity.</a:t>
            </a:r>
            <a:r>
              <a:rPr lang="en-US" dirty="0"/>
              <a:t> </a:t>
            </a:r>
          </a:p>
          <a:p>
            <a:r>
              <a:rPr lang="en-US" dirty="0"/>
              <a:t>Some may not have a match</a:t>
            </a:r>
          </a:p>
          <a:p>
            <a:r>
              <a:rPr lang="en-US" dirty="0"/>
              <a:t>Watch other students to see who seems to be similar to you (based on who stands/sits)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Treatment=tuition-free college program participation (half of students are participants, half non-participants)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 match should have the opposite treatment status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9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D71EA-7F69-46A5-8657-599BF2D68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US" dirty="0"/>
              <a:t>Discussion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41D2D0-8F6C-425F-818A-D698F0DEB2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449952"/>
              </p:ext>
            </p:extLst>
          </p:nvPr>
        </p:nvGraphicFramePr>
        <p:xfrm>
          <a:off x="822722" y="2098515"/>
          <a:ext cx="75438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07580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84B70D5-875B-433D-BDBD-1522A85D6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62600" y="634946"/>
            <a:ext cx="3099706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/>
              <a:t>Assumptions &amp; problems with PSM</a:t>
            </a:r>
          </a:p>
        </p:txBody>
      </p:sp>
      <p:pic>
        <p:nvPicPr>
          <p:cNvPr id="4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9600132-C24C-4ABD-8B86-3D02C34DA1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99" y="1606542"/>
            <a:ext cx="5182351" cy="338148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47DF4A-614C-4B4C-8B80-E5B9D8E8C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19107" y="2085703"/>
            <a:ext cx="26746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3"/>
          <p:cNvSpPr txBox="1"/>
          <p:nvPr/>
        </p:nvSpPr>
        <p:spPr>
          <a:xfrm>
            <a:off x="5630364" y="2206936"/>
            <a:ext cx="3252106" cy="3670180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/>
          <a:p>
            <a:pPr marL="194945" marR="288925"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5416"/>
              <a:buFont typeface="Calibri" panose="020F0502020204030204" pitchFamily="34" charset="0"/>
              <a:buChar char="•"/>
              <a:tabLst>
                <a:tab pos="195580" algn="l"/>
              </a:tabLst>
            </a:pPr>
            <a:r>
              <a:rPr lang="en-US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Assumption: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Eliminating</a:t>
            </a:r>
            <a:r>
              <a:rPr lang="en-US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selection</a:t>
            </a:r>
            <a:r>
              <a:rPr lang="en-US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based</a:t>
            </a:r>
            <a:r>
              <a:rPr lang="en-US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on</a:t>
            </a:r>
            <a:r>
              <a:rPr lang="en-US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observables</a:t>
            </a:r>
            <a:r>
              <a:rPr lang="en-US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will</a:t>
            </a:r>
            <a:r>
              <a:rPr lang="en-US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reduce bias</a:t>
            </a:r>
          </a:p>
          <a:p>
            <a:pPr marL="652145" marR="288925" lvl="1"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5416"/>
              <a:buFont typeface="Calibri" panose="020F0502020204030204" pitchFamily="34" charset="0"/>
              <a:buChar char="•"/>
              <a:tabLst>
                <a:tab pos="195580" algn="l"/>
              </a:tabLst>
            </a:pP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Possible</a:t>
            </a:r>
            <a:r>
              <a:rPr lang="en-US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in</a:t>
            </a:r>
            <a:r>
              <a:rPr lang="en-US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theory,</a:t>
            </a:r>
            <a:r>
              <a:rPr lang="en-US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but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not</a:t>
            </a:r>
            <a:r>
              <a:rPr lang="en-US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likely</a:t>
            </a:r>
            <a:r>
              <a:rPr lang="en-US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in practice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  <a:p>
            <a:pPr marL="195580"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5416"/>
              <a:buFont typeface="Calibri" panose="020F0502020204030204" pitchFamily="34" charset="0"/>
              <a:buChar char="•"/>
              <a:tabLst>
                <a:tab pos="195580" algn="l"/>
              </a:tabLst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Problem: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the variables you choose to match on can be incomplete &amp; if your data isn’t rich, it won’t do a good job of accounting for bias</a:t>
            </a:r>
          </a:p>
          <a:p>
            <a:pPr marL="195580"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5416"/>
              <a:buFont typeface="Calibri" panose="020F0502020204030204" pitchFamily="34" charset="0"/>
              <a:buChar char="•"/>
              <a:tabLst>
                <a:tab pos="195580" algn="l"/>
              </a:tabLst>
            </a:pPr>
            <a:r>
              <a:rPr lang="en-US" spc="-5" dirty="0">
                <a:latin typeface="Palatino Linotype" panose="02040502050505030304" pitchFamily="18" charset="0"/>
                <a:cs typeface="Arial"/>
              </a:rPr>
              <a:t>We may also kick out folks who don’t match which limits external validity</a:t>
            </a:r>
          </a:p>
          <a:p>
            <a:pPr marL="195580" indent="-18288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5416"/>
              <a:buFont typeface="Calibri" panose="020F0502020204030204" pitchFamily="34" charset="0"/>
              <a:buChar char="•"/>
              <a:tabLst>
                <a:tab pos="195580" algn="l"/>
              </a:tabLst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299956-A9E7-4FC1-A0B1-D590CA97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C539C-B783-4B03-9F9E-D13430F3F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F1DA8-F717-41E6-8B3F-0B7F6CE9F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US" dirty="0"/>
              <a:t>What you need to include in your paper for PSM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EAACCA-E265-4079-9FAD-D80290A564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366192"/>
              </p:ext>
            </p:extLst>
          </p:nvPr>
        </p:nvGraphicFramePr>
        <p:xfrm>
          <a:off x="822722" y="2098515"/>
          <a:ext cx="75438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1131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F0FD6-4A5D-4D5E-A25B-EB2B40934C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Bonus Slides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6238782-BD9D-4E55-B725-072CE2F586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19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753FD-2FF2-4FB7-9648-E4842320F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Testing sensitivity/robustness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E4EF7-66A1-4743-84F9-279F86127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Test </a:t>
            </a:r>
            <a:r>
              <a:rPr lang="en-US" sz="2000" dirty="0">
                <a:latin typeface="Palatino Linotype" panose="02040502050505030304" pitchFamily="18" charset="0"/>
                <a:cs typeface="Arial"/>
              </a:rPr>
              <a:t>the</a:t>
            </a:r>
            <a:r>
              <a:rPr lang="en-US" sz="2000" spc="85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extent</a:t>
            </a:r>
            <a:r>
              <a:rPr lang="en-US" sz="2000" spc="90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dirty="0">
                <a:latin typeface="Palatino Linotype" panose="02040502050505030304" pitchFamily="18" charset="0"/>
                <a:cs typeface="Arial"/>
              </a:rPr>
              <a:t>to</a:t>
            </a:r>
            <a:r>
              <a:rPr lang="en-US" sz="2000" spc="70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which</a:t>
            </a:r>
            <a:r>
              <a:rPr lang="en-US" sz="2000" spc="95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observable </a:t>
            </a:r>
            <a:r>
              <a:rPr lang="en-US" sz="2000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characteristics</a:t>
            </a:r>
            <a:r>
              <a:rPr lang="en-US" sz="20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are</a:t>
            </a:r>
            <a:r>
              <a:rPr lang="en-US" sz="20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balanced</a:t>
            </a:r>
            <a:r>
              <a:rPr lang="en-US" sz="2000" spc="50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in</a:t>
            </a:r>
            <a:r>
              <a:rPr lang="en-US" sz="20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dirty="0">
                <a:latin typeface="Palatino Linotype" panose="02040502050505030304" pitchFamily="18" charset="0"/>
                <a:cs typeface="Arial"/>
              </a:rPr>
              <a:t>the</a:t>
            </a:r>
            <a:r>
              <a:rPr lang="en-US" sz="20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matched</a:t>
            </a:r>
            <a:r>
              <a:rPr lang="en-US" sz="2000" spc="30" dirty="0">
                <a:latin typeface="Palatino Linotype" panose="02040502050505030304" pitchFamily="18" charset="0"/>
                <a:cs typeface="Arial"/>
              </a:rPr>
              <a:t> </a:t>
            </a:r>
            <a:r>
              <a:rPr lang="en-US" sz="2000" spc="-5" dirty="0">
                <a:latin typeface="Palatino Linotype" panose="02040502050505030304" pitchFamily="18" charset="0"/>
                <a:cs typeface="Arial"/>
              </a:rPr>
              <a:t>sample. Do this by presenting the means of the matched treatment and control groups. </a:t>
            </a:r>
            <a:r>
              <a:rPr lang="en-US" sz="2000" spc="10" dirty="0">
                <a:latin typeface="Palatino Linotype" panose="02040502050505030304" pitchFamily="18" charset="0"/>
                <a:cs typeface="Arial"/>
              </a:rPr>
              <a:t> </a:t>
            </a:r>
          </a:p>
          <a:p>
            <a:r>
              <a:rPr lang="en-US" spc="10" dirty="0">
                <a:cs typeface="Arial"/>
              </a:rPr>
              <a:t>2) Test whether the results change when you use multiple different sets of matching characteristics. </a:t>
            </a:r>
          </a:p>
          <a:p>
            <a:r>
              <a:rPr lang="en-US" spc="10" dirty="0">
                <a:cs typeface="Arial"/>
              </a:rPr>
              <a:t>3) </a:t>
            </a:r>
            <a:r>
              <a:rPr lang="en-US" dirty="0"/>
              <a:t>Test to make sure you have sufficient sample size. Common support must produce an adequately large sample size or else you won’t have power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224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05001"/>
            <a:ext cx="66325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15160" algn="l"/>
              </a:tabLst>
            </a:pPr>
            <a:r>
              <a:rPr sz="4000" spc="-105" dirty="0"/>
              <a:t>Reg</a:t>
            </a:r>
            <a:r>
              <a:rPr sz="4000" spc="-100" dirty="0"/>
              <a:t>i</a:t>
            </a:r>
            <a:r>
              <a:rPr sz="4000" spc="-105" dirty="0"/>
              <a:t>o</a:t>
            </a:r>
            <a:r>
              <a:rPr sz="4000" spc="-5" dirty="0"/>
              <a:t>n</a:t>
            </a:r>
            <a:r>
              <a:rPr sz="4000" dirty="0"/>
              <a:t>	</a:t>
            </a:r>
            <a:r>
              <a:rPr sz="4000" spc="-105" dirty="0"/>
              <a:t>o</a:t>
            </a:r>
            <a:r>
              <a:rPr sz="4000" spc="-5" dirty="0"/>
              <a:t>f</a:t>
            </a:r>
            <a:r>
              <a:rPr sz="4000" spc="-215" dirty="0"/>
              <a:t> </a:t>
            </a:r>
            <a:r>
              <a:rPr sz="4000" spc="-105" dirty="0"/>
              <a:t>Commo</a:t>
            </a:r>
            <a:r>
              <a:rPr sz="4000" spc="-5" dirty="0"/>
              <a:t>n</a:t>
            </a:r>
            <a:r>
              <a:rPr sz="4000" spc="-195" dirty="0"/>
              <a:t> </a:t>
            </a:r>
            <a:r>
              <a:rPr sz="4000" spc="-105" dirty="0"/>
              <a:t>Suppo</a:t>
            </a:r>
            <a:r>
              <a:rPr sz="4000" spc="-100" dirty="0"/>
              <a:t>r</a:t>
            </a:r>
            <a:r>
              <a:rPr sz="4000" spc="-5" dirty="0"/>
              <a:t>t</a:t>
            </a:r>
            <a:endParaRPr sz="40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295400"/>
            <a:ext cx="6696456" cy="43144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9740" y="5734303"/>
            <a:ext cx="84556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Palatino Linotype" panose="02040502050505030304" pitchFamily="18" charset="0"/>
                <a:cs typeface="Calibri"/>
              </a:rPr>
              <a:t>Region</a:t>
            </a:r>
            <a:r>
              <a:rPr sz="1800" spc="2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ibri"/>
              </a:rPr>
              <a:t>of</a:t>
            </a:r>
            <a:r>
              <a:rPr sz="1800" spc="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ibri"/>
              </a:rPr>
              <a:t>common</a:t>
            </a:r>
            <a:r>
              <a:rPr sz="1800" spc="20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ibri"/>
              </a:rPr>
              <a:t>support</a:t>
            </a:r>
            <a:r>
              <a:rPr sz="1800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5" dirty="0">
                <a:latin typeface="Palatino Linotype" panose="02040502050505030304" pitchFamily="18" charset="0"/>
                <a:cs typeface="Calibri"/>
              </a:rPr>
              <a:t>for</a:t>
            </a:r>
            <a:r>
              <a:rPr sz="1800" spc="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ibri"/>
              </a:rPr>
              <a:t>propensity</a:t>
            </a:r>
            <a:r>
              <a:rPr sz="1800" spc="1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5" dirty="0">
                <a:latin typeface="Palatino Linotype" panose="02040502050505030304" pitchFamily="18" charset="0"/>
                <a:cs typeface="Calibri"/>
              </a:rPr>
              <a:t>score</a:t>
            </a:r>
            <a:r>
              <a:rPr sz="1800" spc="10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ibri"/>
              </a:rPr>
              <a:t>between</a:t>
            </a:r>
            <a:r>
              <a:rPr sz="1800" spc="20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ibri"/>
              </a:rPr>
              <a:t>participants</a:t>
            </a:r>
            <a:r>
              <a:rPr sz="1800" spc="2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ibri"/>
              </a:rPr>
              <a:t>and</a:t>
            </a:r>
            <a:r>
              <a:rPr sz="1800" spc="1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10" dirty="0">
                <a:latin typeface="Palatino Linotype" panose="02040502050505030304" pitchFamily="18" charset="0"/>
                <a:cs typeface="Calibri"/>
              </a:rPr>
              <a:t>non- </a:t>
            </a:r>
            <a:r>
              <a:rPr sz="1800" spc="-39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ibri"/>
              </a:rPr>
              <a:t>participants</a:t>
            </a:r>
            <a:r>
              <a:rPr sz="1800" spc="1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ibri"/>
              </a:rPr>
              <a:t>must</a:t>
            </a:r>
            <a:r>
              <a:rPr sz="1800" spc="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ibri"/>
              </a:rPr>
              <a:t>be</a:t>
            </a:r>
            <a:r>
              <a:rPr sz="1800" spc="30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b="1" spc="-15" dirty="0">
                <a:latin typeface="Palatino Linotype" panose="02040502050505030304" pitchFamily="18" charset="0"/>
                <a:cs typeface="Calibri"/>
              </a:rPr>
              <a:t>large</a:t>
            </a:r>
            <a:r>
              <a:rPr sz="1800" b="1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ibri"/>
              </a:rPr>
              <a:t>enough</a:t>
            </a:r>
            <a:r>
              <a:rPr sz="1800" spc="1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ibri"/>
              </a:rPr>
              <a:t>to</a:t>
            </a:r>
            <a:r>
              <a:rPr sz="1800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ibri"/>
              </a:rPr>
              <a:t>find</a:t>
            </a:r>
            <a:r>
              <a:rPr sz="1800" spc="1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ibri"/>
              </a:rPr>
              <a:t>an</a:t>
            </a:r>
            <a:r>
              <a:rPr sz="1800" spc="5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ibri"/>
              </a:rPr>
              <a:t>adequate</a:t>
            </a:r>
            <a:r>
              <a:rPr sz="1800" spc="20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ibri"/>
              </a:rPr>
              <a:t>comparison</a:t>
            </a:r>
            <a:r>
              <a:rPr sz="1800" spc="20" dirty="0">
                <a:latin typeface="Palatino Linotype" panose="02040502050505030304" pitchFamily="18" charset="0"/>
                <a:cs typeface="Calibri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ibri"/>
              </a:rPr>
              <a:t>group</a:t>
            </a:r>
            <a:endParaRPr sz="1800" dirty="0">
              <a:latin typeface="Palatino Linotype" panose="02040502050505030304" pitchFamily="18" charset="0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97737"/>
            <a:ext cx="37160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5" dirty="0"/>
              <a:t>Standa</a:t>
            </a:r>
            <a:r>
              <a:rPr sz="4000" spc="-100" dirty="0"/>
              <a:t>r</a:t>
            </a:r>
            <a:r>
              <a:rPr sz="4000" spc="-5" dirty="0"/>
              <a:t>d</a:t>
            </a:r>
            <a:r>
              <a:rPr sz="4000" spc="-220" dirty="0"/>
              <a:t> </a:t>
            </a:r>
            <a:r>
              <a:rPr sz="4000" spc="-105" dirty="0"/>
              <a:t>E</a:t>
            </a:r>
            <a:r>
              <a:rPr sz="4000" spc="-100" dirty="0"/>
              <a:t>rr</a:t>
            </a:r>
            <a:r>
              <a:rPr sz="4000" spc="-105" dirty="0"/>
              <a:t>o</a:t>
            </a:r>
            <a:r>
              <a:rPr sz="4000" spc="-100" dirty="0"/>
              <a:t>r</a:t>
            </a:r>
            <a:r>
              <a:rPr sz="4000" spc="-5" dirty="0"/>
              <a:t>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2971800"/>
            <a:ext cx="7852409" cy="2293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>
              <a:lnSpc>
                <a:spcPct val="100000"/>
              </a:lnSpc>
              <a:spcBef>
                <a:spcPts val="100"/>
              </a:spcBef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sz="2400" spc="-5" dirty="0">
                <a:latin typeface="Palatino Linotype" panose="02040502050505030304" pitchFamily="18" charset="0"/>
                <a:cs typeface="Arial"/>
              </a:rPr>
              <a:t>Because</a:t>
            </a:r>
            <a:r>
              <a:rPr sz="24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propensity</a:t>
            </a:r>
            <a:r>
              <a:rPr sz="2400" spc="3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scores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are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predicted,</a:t>
            </a:r>
            <a:r>
              <a:rPr sz="24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analytical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standard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 errors</a:t>
            </a:r>
            <a:r>
              <a:rPr sz="24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obtained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from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a</a:t>
            </a:r>
            <a:r>
              <a:rPr sz="24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t-test</a:t>
            </a:r>
            <a:r>
              <a:rPr sz="2400" spc="-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of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the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outcome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for </a:t>
            </a:r>
            <a:r>
              <a:rPr sz="2400" spc="-6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matched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treatment</a:t>
            </a:r>
            <a:r>
              <a:rPr sz="24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and</a:t>
            </a:r>
            <a:r>
              <a:rPr sz="24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comparison</a:t>
            </a:r>
            <a:r>
              <a:rPr sz="24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observations</a:t>
            </a:r>
            <a:r>
              <a:rPr sz="2400" spc="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are</a:t>
            </a:r>
            <a:r>
              <a:rPr sz="24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not </a:t>
            </a:r>
            <a:r>
              <a:rPr sz="2400" spc="-6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correct</a:t>
            </a:r>
          </a:p>
          <a:p>
            <a:pPr marL="194945" marR="419100" indent="-182880">
              <a:lnSpc>
                <a:spcPct val="100000"/>
              </a:lnSpc>
              <a:spcBef>
                <a:spcPts val="575"/>
              </a:spcBef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sz="2400" spc="-25" dirty="0">
                <a:latin typeface="Palatino Linotype" panose="02040502050505030304" pitchFamily="18" charset="0"/>
                <a:cs typeface="Arial"/>
              </a:rPr>
              <a:t>We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typically</a:t>
            </a:r>
            <a:r>
              <a:rPr sz="24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use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bootstrapping</a:t>
            </a:r>
            <a:r>
              <a:rPr sz="2400"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to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estimate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the</a:t>
            </a:r>
            <a:r>
              <a:rPr sz="24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correct </a:t>
            </a:r>
            <a:r>
              <a:rPr sz="2400" spc="-6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standard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errors.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97737"/>
            <a:ext cx="45396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5" dirty="0"/>
              <a:t>Sens</a:t>
            </a:r>
            <a:r>
              <a:rPr sz="4000" spc="-100" dirty="0"/>
              <a:t>i</a:t>
            </a:r>
            <a:r>
              <a:rPr sz="4000" spc="-105" dirty="0"/>
              <a:t>t</a:t>
            </a:r>
            <a:r>
              <a:rPr sz="4000" spc="-100" dirty="0"/>
              <a:t>i</a:t>
            </a:r>
            <a:r>
              <a:rPr sz="4000" spc="-105" dirty="0"/>
              <a:t>v</a:t>
            </a:r>
            <a:r>
              <a:rPr sz="4000" spc="-100" dirty="0"/>
              <a:t>i</a:t>
            </a:r>
            <a:r>
              <a:rPr sz="4000" spc="-105" dirty="0"/>
              <a:t>t</a:t>
            </a:r>
            <a:r>
              <a:rPr sz="4000" spc="-5" dirty="0"/>
              <a:t>y</a:t>
            </a:r>
            <a:r>
              <a:rPr sz="4000" spc="-370" dirty="0"/>
              <a:t> </a:t>
            </a:r>
            <a:r>
              <a:rPr sz="4000" spc="-105" dirty="0"/>
              <a:t>Ana</a:t>
            </a:r>
            <a:r>
              <a:rPr sz="4000" spc="-100" dirty="0"/>
              <a:t>l</a:t>
            </a:r>
            <a:r>
              <a:rPr sz="4000" spc="-105" dirty="0"/>
              <a:t>ys</a:t>
            </a:r>
            <a:r>
              <a:rPr sz="4000" spc="-100" dirty="0"/>
              <a:t>i</a:t>
            </a:r>
            <a:r>
              <a:rPr sz="4000" spc="-5" dirty="0"/>
              <a:t>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2057400"/>
            <a:ext cx="7540625" cy="3257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>
              <a:lnSpc>
                <a:spcPct val="100000"/>
              </a:lnSpc>
              <a:spcBef>
                <a:spcPts val="100"/>
              </a:spcBef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sz="2400" spc="-5" dirty="0">
                <a:latin typeface="Palatino Linotype" panose="02040502050505030304" pitchFamily="18" charset="0"/>
                <a:cs typeface="Arial"/>
              </a:rPr>
              <a:t>There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are many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modeling</a:t>
            </a:r>
            <a:r>
              <a:rPr sz="24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decisions</a:t>
            </a:r>
            <a:r>
              <a:rPr sz="2400" spc="3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that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can </a:t>
            </a:r>
            <a:r>
              <a:rPr sz="2400" spc="-10" dirty="0">
                <a:latin typeface="Palatino Linotype" panose="02040502050505030304" pitchFamily="18" charset="0"/>
                <a:cs typeface="Arial"/>
              </a:rPr>
              <a:t>affect</a:t>
            </a:r>
            <a:r>
              <a:rPr sz="24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the </a:t>
            </a:r>
            <a:r>
              <a:rPr sz="2400" spc="-6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results,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 including</a:t>
            </a:r>
            <a:endParaRPr sz="2400" dirty="0">
              <a:latin typeface="Palatino Linotype" panose="02040502050505030304" pitchFamily="18" charset="0"/>
              <a:cs typeface="Arial"/>
            </a:endParaRPr>
          </a:p>
          <a:p>
            <a:pPr marL="469900" lvl="1" indent="-184150">
              <a:lnSpc>
                <a:spcPct val="100000"/>
              </a:lnSpc>
              <a:spcBef>
                <a:spcPts val="484"/>
              </a:spcBef>
              <a:buClr>
                <a:srgbClr val="619DD1"/>
              </a:buClr>
              <a:buSzPct val="85000"/>
              <a:buChar char="•"/>
              <a:tabLst>
                <a:tab pos="470534" algn="l"/>
              </a:tabLst>
            </a:pPr>
            <a:r>
              <a:rPr sz="2000" dirty="0">
                <a:latin typeface="Palatino Linotype" panose="02040502050505030304" pitchFamily="18" charset="0"/>
                <a:cs typeface="Arial"/>
              </a:rPr>
              <a:t>Specification</a:t>
            </a:r>
            <a:r>
              <a:rPr sz="20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of</a:t>
            </a:r>
            <a:r>
              <a:rPr sz="2000" spc="-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propensity</a:t>
            </a:r>
            <a:r>
              <a:rPr sz="2000" spc="-3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score</a:t>
            </a:r>
            <a:r>
              <a:rPr sz="2000" spc="-4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equation</a:t>
            </a:r>
          </a:p>
          <a:p>
            <a:pPr marL="744220" lvl="2" indent="-183515">
              <a:lnSpc>
                <a:spcPct val="100000"/>
              </a:lnSpc>
              <a:spcBef>
                <a:spcPts val="439"/>
              </a:spcBef>
              <a:buClr>
                <a:srgbClr val="619DD1"/>
              </a:buClr>
              <a:buSzPct val="88888"/>
              <a:buChar char="•"/>
              <a:tabLst>
                <a:tab pos="744855" algn="l"/>
              </a:tabLst>
            </a:pPr>
            <a:r>
              <a:rPr sz="1800" spc="-5" dirty="0">
                <a:latin typeface="Palatino Linotype" panose="02040502050505030304" pitchFamily="18" charset="0"/>
                <a:cs typeface="Arial"/>
              </a:rPr>
              <a:t>What</a:t>
            </a:r>
            <a:r>
              <a:rPr sz="18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variables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to</a:t>
            </a:r>
            <a:r>
              <a:rPr sz="18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include</a:t>
            </a:r>
            <a:endParaRPr sz="1800" dirty="0">
              <a:latin typeface="Palatino Linotype" panose="02040502050505030304" pitchFamily="18" charset="0"/>
              <a:cs typeface="Arial"/>
            </a:endParaRPr>
          </a:p>
          <a:p>
            <a:pPr marL="744220" lvl="2" indent="-183515">
              <a:lnSpc>
                <a:spcPct val="100000"/>
              </a:lnSpc>
              <a:spcBef>
                <a:spcPts val="430"/>
              </a:spcBef>
              <a:buClr>
                <a:srgbClr val="619DD1"/>
              </a:buClr>
              <a:buSzPct val="88888"/>
              <a:buChar char="•"/>
              <a:tabLst>
                <a:tab pos="744855" algn="l"/>
              </a:tabLst>
            </a:pPr>
            <a:r>
              <a:rPr sz="1800" spc="-5" dirty="0">
                <a:latin typeface="Palatino Linotype" panose="02040502050505030304" pitchFamily="18" charset="0"/>
                <a:cs typeface="Arial"/>
              </a:rPr>
              <a:t>How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many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interactions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to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include</a:t>
            </a:r>
            <a:r>
              <a:rPr sz="1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and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at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15" dirty="0">
                <a:latin typeface="Palatino Linotype" panose="02040502050505030304" pitchFamily="18" charset="0"/>
                <a:cs typeface="Arial"/>
              </a:rPr>
              <a:t>what</a:t>
            </a:r>
            <a:r>
              <a:rPr sz="1800" spc="4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level</a:t>
            </a:r>
            <a:endParaRPr sz="1800" dirty="0">
              <a:latin typeface="Palatino Linotype" panose="02040502050505030304" pitchFamily="18" charset="0"/>
              <a:cs typeface="Arial"/>
            </a:endParaRPr>
          </a:p>
          <a:p>
            <a:pPr marL="469900" lvl="1" indent="-184150">
              <a:lnSpc>
                <a:spcPct val="100000"/>
              </a:lnSpc>
              <a:spcBef>
                <a:spcPts val="475"/>
              </a:spcBef>
              <a:buClr>
                <a:srgbClr val="619DD1"/>
              </a:buClr>
              <a:buSzPct val="85000"/>
              <a:buChar char="•"/>
              <a:tabLst>
                <a:tab pos="470534" algn="l"/>
              </a:tabLst>
            </a:pPr>
            <a:r>
              <a:rPr sz="2000" dirty="0">
                <a:latin typeface="Palatino Linotype" panose="02040502050505030304" pitchFamily="18" charset="0"/>
                <a:cs typeface="Arial"/>
              </a:rPr>
              <a:t>Matching</a:t>
            </a:r>
            <a:r>
              <a:rPr sz="2000" spc="-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method</a:t>
            </a:r>
            <a:r>
              <a:rPr sz="2000" spc="-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and</a:t>
            </a:r>
            <a:r>
              <a:rPr sz="20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caliper</a:t>
            </a:r>
            <a:r>
              <a:rPr sz="2000" spc="-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or</a:t>
            </a:r>
            <a:r>
              <a:rPr sz="20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bandwidth</a:t>
            </a:r>
            <a:r>
              <a:rPr sz="2000" spc="-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to</a:t>
            </a:r>
            <a:r>
              <a:rPr sz="20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use</a:t>
            </a:r>
          </a:p>
          <a:p>
            <a:pPr marL="195580" indent="-182880">
              <a:lnSpc>
                <a:spcPct val="100000"/>
              </a:lnSpc>
              <a:spcBef>
                <a:spcPts val="570"/>
              </a:spcBef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latin typeface="Palatino Linotype" panose="02040502050505030304" pitchFamily="18" charset="0"/>
                <a:cs typeface="Arial"/>
              </a:rPr>
              <a:t>Must test</a:t>
            </a:r>
            <a:r>
              <a:rPr sz="24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sensitivity</a:t>
            </a:r>
            <a:r>
              <a:rPr sz="24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of</a:t>
            </a:r>
            <a:r>
              <a:rPr sz="24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results</a:t>
            </a:r>
            <a:r>
              <a:rPr sz="24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to</a:t>
            </a:r>
            <a:r>
              <a:rPr sz="24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these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 decisions.</a:t>
            </a:r>
            <a:endParaRPr sz="2400" dirty="0">
              <a:latin typeface="Palatino Linotype" panose="02040502050505030304" pitchFamily="18" charset="0"/>
              <a:cs typeface="Arial"/>
            </a:endParaRPr>
          </a:p>
          <a:p>
            <a:pPr marL="469900" marR="287020" lvl="1" indent="-183515">
              <a:lnSpc>
                <a:spcPct val="100000"/>
              </a:lnSpc>
              <a:spcBef>
                <a:spcPts val="489"/>
              </a:spcBef>
              <a:buClr>
                <a:srgbClr val="619DD1"/>
              </a:buClr>
              <a:buSzPct val="85000"/>
              <a:buChar char="•"/>
              <a:tabLst>
                <a:tab pos="470534" algn="l"/>
              </a:tabLst>
            </a:pPr>
            <a:r>
              <a:rPr sz="2000" dirty="0">
                <a:latin typeface="Palatino Linotype" panose="02040502050505030304" pitchFamily="18" charset="0"/>
                <a:cs typeface="Arial"/>
              </a:rPr>
              <a:t>If</a:t>
            </a:r>
            <a:r>
              <a:rPr sz="2000" spc="-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results</a:t>
            </a:r>
            <a:r>
              <a:rPr sz="2000" spc="-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are</a:t>
            </a:r>
            <a:r>
              <a:rPr sz="2000" spc="-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not</a:t>
            </a:r>
            <a:r>
              <a:rPr sz="2000" spc="-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robust</a:t>
            </a:r>
            <a:r>
              <a:rPr sz="2000" spc="-4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to</a:t>
            </a:r>
            <a:r>
              <a:rPr sz="20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these</a:t>
            </a:r>
            <a:r>
              <a:rPr sz="2000" spc="-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changes,</a:t>
            </a:r>
            <a:r>
              <a:rPr sz="2000" spc="-4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this</a:t>
            </a:r>
            <a:r>
              <a:rPr sz="20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should</a:t>
            </a:r>
            <a:r>
              <a:rPr sz="20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raise</a:t>
            </a:r>
            <a:r>
              <a:rPr sz="2000" spc="-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a </a:t>
            </a:r>
            <a:r>
              <a:rPr sz="2000" spc="-54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question</a:t>
            </a:r>
            <a:r>
              <a:rPr sz="2000" spc="-4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mark</a:t>
            </a:r>
            <a:r>
              <a:rPr sz="20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about</a:t>
            </a:r>
            <a:r>
              <a:rPr sz="2000" spc="-3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their</a:t>
            </a:r>
            <a:r>
              <a:rPr sz="20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reliability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97737"/>
            <a:ext cx="42932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5" dirty="0"/>
              <a:t>Match</a:t>
            </a:r>
            <a:r>
              <a:rPr sz="4000" spc="-100" dirty="0"/>
              <a:t>i</a:t>
            </a:r>
            <a:r>
              <a:rPr sz="4000" spc="-105" dirty="0"/>
              <a:t>n</a:t>
            </a:r>
            <a:r>
              <a:rPr sz="4000" spc="-5" dirty="0"/>
              <a:t>g</a:t>
            </a:r>
            <a:r>
              <a:rPr sz="4000" spc="-204" dirty="0"/>
              <a:t> </a:t>
            </a:r>
            <a:r>
              <a:rPr sz="4000" spc="-105" dirty="0"/>
              <a:t>Method</a:t>
            </a:r>
            <a:r>
              <a:rPr sz="4000" spc="-5" dirty="0"/>
              <a:t>s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548958" y="2209800"/>
            <a:ext cx="8046084" cy="332486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790"/>
              </a:spcBef>
              <a:buClr>
                <a:srgbClr val="619DD1"/>
              </a:buClr>
              <a:buSzPct val="83928"/>
              <a:buChar char="•"/>
              <a:tabLst>
                <a:tab pos="195580" algn="l"/>
              </a:tabLst>
            </a:pPr>
            <a:r>
              <a:rPr sz="2800" spc="-5" dirty="0">
                <a:latin typeface="Palatino Linotype" panose="02040502050505030304" pitchFamily="18" charset="0"/>
                <a:cs typeface="Arial"/>
              </a:rPr>
              <a:t>There</a:t>
            </a:r>
            <a:r>
              <a:rPr sz="2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800" spc="-5" dirty="0">
                <a:latin typeface="Palatino Linotype" panose="02040502050505030304" pitchFamily="18" charset="0"/>
                <a:cs typeface="Arial"/>
              </a:rPr>
              <a:t>are many</a:t>
            </a:r>
            <a:r>
              <a:rPr sz="2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800" spc="-5" dirty="0">
                <a:latin typeface="Palatino Linotype" panose="02040502050505030304" pitchFamily="18" charset="0"/>
                <a:cs typeface="Arial"/>
              </a:rPr>
              <a:t>ways</a:t>
            </a:r>
            <a:r>
              <a:rPr sz="28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800" spc="-5" dirty="0">
                <a:latin typeface="Palatino Linotype" panose="02040502050505030304" pitchFamily="18" charset="0"/>
                <a:cs typeface="Arial"/>
              </a:rPr>
              <a:t>to </a:t>
            </a:r>
            <a:r>
              <a:rPr sz="2800" dirty="0">
                <a:latin typeface="Palatino Linotype" panose="02040502050505030304" pitchFamily="18" charset="0"/>
                <a:cs typeface="Arial"/>
              </a:rPr>
              <a:t>undertake</a:t>
            </a:r>
            <a:r>
              <a:rPr sz="2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800" spc="-5" dirty="0">
                <a:latin typeface="Palatino Linotype" panose="02040502050505030304" pitchFamily="18" charset="0"/>
                <a:cs typeface="Arial"/>
              </a:rPr>
              <a:t>the </a:t>
            </a:r>
            <a:r>
              <a:rPr sz="2800" dirty="0">
                <a:latin typeface="Palatino Linotype" panose="02040502050505030304" pitchFamily="18" charset="0"/>
                <a:cs typeface="Arial"/>
              </a:rPr>
              <a:t>matching</a:t>
            </a:r>
          </a:p>
          <a:p>
            <a:pPr marL="469900" lvl="1" indent="-184150">
              <a:lnSpc>
                <a:spcPct val="100000"/>
              </a:lnSpc>
              <a:spcBef>
                <a:spcPts val="500"/>
              </a:spcBef>
              <a:buClr>
                <a:srgbClr val="619DD1"/>
              </a:buClr>
              <a:buSzPct val="85000"/>
              <a:buChar char="•"/>
              <a:tabLst>
                <a:tab pos="470534" algn="l"/>
              </a:tabLst>
            </a:pPr>
            <a:r>
              <a:rPr sz="2000" dirty="0">
                <a:latin typeface="Palatino Linotype" panose="02040502050505030304" pitchFamily="18" charset="0"/>
                <a:cs typeface="Arial"/>
              </a:rPr>
              <a:t>Simplest</a:t>
            </a:r>
            <a:r>
              <a:rPr sz="2000" spc="-6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method:</a:t>
            </a:r>
          </a:p>
          <a:p>
            <a:pPr marL="744220" lvl="2" indent="-183515">
              <a:lnSpc>
                <a:spcPct val="100000"/>
              </a:lnSpc>
              <a:spcBef>
                <a:spcPts val="439"/>
              </a:spcBef>
              <a:buClr>
                <a:srgbClr val="619DD1"/>
              </a:buClr>
              <a:buSzPct val="88888"/>
              <a:buChar char="•"/>
              <a:tabLst>
                <a:tab pos="744855" algn="l"/>
              </a:tabLst>
            </a:pPr>
            <a:r>
              <a:rPr sz="1800" spc="-5" dirty="0">
                <a:latin typeface="Palatino Linotype" panose="02040502050505030304" pitchFamily="18" charset="0"/>
                <a:cs typeface="Arial"/>
              </a:rPr>
              <a:t>One-to-one</a:t>
            </a:r>
            <a:r>
              <a:rPr sz="1800" spc="-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matching</a:t>
            </a:r>
            <a:endParaRPr sz="1800" dirty="0">
              <a:latin typeface="Palatino Linotype" panose="02040502050505030304" pitchFamily="18" charset="0"/>
              <a:cs typeface="Arial"/>
            </a:endParaRPr>
          </a:p>
          <a:p>
            <a:pPr marL="1018540" lvl="3" indent="-183515">
              <a:lnSpc>
                <a:spcPct val="100000"/>
              </a:lnSpc>
              <a:spcBef>
                <a:spcPts val="390"/>
              </a:spcBef>
              <a:buClr>
                <a:srgbClr val="619DD1"/>
              </a:buClr>
              <a:buChar char="•"/>
              <a:tabLst>
                <a:tab pos="1019175" algn="l"/>
              </a:tabLst>
            </a:pPr>
            <a:r>
              <a:rPr sz="1600" spc="-5" dirty="0">
                <a:latin typeface="Palatino Linotype" panose="02040502050505030304" pitchFamily="18" charset="0"/>
                <a:cs typeface="Arial"/>
              </a:rPr>
              <a:t>Match</a:t>
            </a:r>
            <a:r>
              <a:rPr sz="16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each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treatment</a:t>
            </a:r>
            <a:r>
              <a:rPr sz="1600" spc="4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observation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10" dirty="0">
                <a:latin typeface="Palatino Linotype" panose="02040502050505030304" pitchFamily="18" charset="0"/>
                <a:cs typeface="Arial"/>
              </a:rPr>
              <a:t>with</a:t>
            </a:r>
            <a:r>
              <a:rPr sz="16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10" dirty="0">
                <a:latin typeface="Palatino Linotype" panose="02040502050505030304" pitchFamily="18" charset="0"/>
                <a:cs typeface="Arial"/>
              </a:rPr>
              <a:t>“nearest”</a:t>
            </a:r>
            <a:r>
              <a:rPr sz="1600" spc="4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comparison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10" dirty="0">
                <a:latin typeface="Palatino Linotype" panose="02040502050505030304" pitchFamily="18" charset="0"/>
                <a:cs typeface="Arial"/>
              </a:rPr>
              <a:t>observation</a:t>
            </a:r>
            <a:endParaRPr sz="1600" dirty="0">
              <a:latin typeface="Palatino Linotype" panose="02040502050505030304" pitchFamily="18" charset="0"/>
              <a:cs typeface="Arial"/>
            </a:endParaRPr>
          </a:p>
          <a:p>
            <a:pPr marL="1018540" lvl="3" indent="-183515">
              <a:lnSpc>
                <a:spcPct val="100000"/>
              </a:lnSpc>
              <a:spcBef>
                <a:spcPts val="385"/>
              </a:spcBef>
              <a:buClr>
                <a:srgbClr val="619DD1"/>
              </a:buClr>
              <a:buChar char="•"/>
              <a:tabLst>
                <a:tab pos="1019175" algn="l"/>
              </a:tabLst>
            </a:pPr>
            <a:r>
              <a:rPr sz="1600" spc="-10" dirty="0">
                <a:latin typeface="Palatino Linotype" panose="02040502050505030304" pitchFamily="18" charset="0"/>
                <a:cs typeface="Arial"/>
              </a:rPr>
              <a:t>Can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 impose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a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maximum</a:t>
            </a:r>
            <a:r>
              <a:rPr sz="1600" spc="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distance,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through</a:t>
            </a:r>
            <a:r>
              <a:rPr sz="16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a</a:t>
            </a:r>
            <a:r>
              <a:rPr sz="16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“</a:t>
            </a:r>
            <a:r>
              <a:rPr sz="1600" spc="-5" dirty="0">
                <a:solidFill>
                  <a:srgbClr val="FF0000"/>
                </a:solidFill>
                <a:latin typeface="Palatino Linotype" panose="02040502050505030304" pitchFamily="18" charset="0"/>
                <a:cs typeface="Arial"/>
              </a:rPr>
              <a:t>caliper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”</a:t>
            </a:r>
            <a:endParaRPr sz="1600" dirty="0">
              <a:latin typeface="Palatino Linotype" panose="02040502050505030304" pitchFamily="18" charset="0"/>
              <a:cs typeface="Arial"/>
            </a:endParaRPr>
          </a:p>
          <a:p>
            <a:pPr marL="1018540" lvl="3" indent="-183515">
              <a:lnSpc>
                <a:spcPct val="100000"/>
              </a:lnSpc>
              <a:spcBef>
                <a:spcPts val="385"/>
              </a:spcBef>
              <a:buClr>
                <a:srgbClr val="619DD1"/>
              </a:buClr>
              <a:buChar char="•"/>
              <a:tabLst>
                <a:tab pos="1019175" algn="l"/>
              </a:tabLst>
            </a:pPr>
            <a:r>
              <a:rPr sz="1600" spc="-5" dirty="0">
                <a:latin typeface="Palatino Linotype" panose="02040502050505030304" pitchFamily="18" charset="0"/>
                <a:cs typeface="Arial"/>
              </a:rPr>
              <a:t>Subject</a:t>
            </a:r>
            <a:r>
              <a:rPr sz="16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to</a:t>
            </a:r>
            <a:r>
              <a:rPr sz="16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potential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outliers</a:t>
            </a:r>
            <a:endParaRPr sz="1600" dirty="0">
              <a:latin typeface="Palatino Linotype" panose="02040502050505030304" pitchFamily="18" charset="0"/>
              <a:cs typeface="Arial"/>
            </a:endParaRPr>
          </a:p>
          <a:p>
            <a:pPr marL="1018540" lvl="3" indent="-183515">
              <a:lnSpc>
                <a:spcPct val="100000"/>
              </a:lnSpc>
              <a:spcBef>
                <a:spcPts val="385"/>
              </a:spcBef>
              <a:buClr>
                <a:srgbClr val="619DD1"/>
              </a:buClr>
              <a:buChar char="•"/>
              <a:tabLst>
                <a:tab pos="1019175" algn="l"/>
              </a:tabLst>
            </a:pPr>
            <a:r>
              <a:rPr sz="1600" spc="-5" dirty="0">
                <a:latin typeface="Palatino Linotype" panose="02040502050505030304" pitchFamily="18" charset="0"/>
                <a:cs typeface="Arial"/>
              </a:rPr>
              <a:t>Addressing</a:t>
            </a:r>
            <a:r>
              <a:rPr sz="16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ties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in propensity</a:t>
            </a:r>
            <a:r>
              <a:rPr sz="16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scores</a:t>
            </a:r>
            <a:endParaRPr sz="1600" dirty="0">
              <a:latin typeface="Palatino Linotype" panose="02040502050505030304" pitchFamily="18" charset="0"/>
              <a:cs typeface="Arial"/>
            </a:endParaRPr>
          </a:p>
          <a:p>
            <a:pPr marL="744220" lvl="2" indent="-183515">
              <a:lnSpc>
                <a:spcPct val="100000"/>
              </a:lnSpc>
              <a:spcBef>
                <a:spcPts val="425"/>
              </a:spcBef>
              <a:buClr>
                <a:srgbClr val="619DD1"/>
              </a:buClr>
              <a:buSzPct val="88888"/>
              <a:buChar char="•"/>
              <a:tabLst>
                <a:tab pos="744855" algn="l"/>
              </a:tabLst>
            </a:pPr>
            <a:r>
              <a:rPr sz="1800" spc="-5" dirty="0">
                <a:latin typeface="Palatino Linotype" panose="02040502050505030304" pitchFamily="18" charset="0"/>
                <a:cs typeface="Arial"/>
              </a:rPr>
              <a:t>Nearest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 n-neighbors</a:t>
            </a:r>
            <a:endParaRPr sz="1800" dirty="0">
              <a:latin typeface="Palatino Linotype" panose="02040502050505030304" pitchFamily="18" charset="0"/>
              <a:cs typeface="Arial"/>
            </a:endParaRPr>
          </a:p>
          <a:p>
            <a:pPr marL="1018540" lvl="3" indent="-183515">
              <a:lnSpc>
                <a:spcPct val="100000"/>
              </a:lnSpc>
              <a:spcBef>
                <a:spcPts val="395"/>
              </a:spcBef>
              <a:buClr>
                <a:srgbClr val="619DD1"/>
              </a:buClr>
              <a:buChar char="•"/>
              <a:tabLst>
                <a:tab pos="1019175" algn="l"/>
              </a:tabLst>
            </a:pPr>
            <a:r>
              <a:rPr sz="1600" spc="-5" dirty="0">
                <a:latin typeface="Palatino Linotype" panose="02040502050505030304" pitchFamily="18" charset="0"/>
                <a:cs typeface="Arial"/>
              </a:rPr>
              <a:t>Uses</a:t>
            </a:r>
            <a:r>
              <a:rPr sz="16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the</a:t>
            </a:r>
            <a:r>
              <a:rPr sz="16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average</a:t>
            </a:r>
            <a:r>
              <a:rPr sz="16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of</a:t>
            </a:r>
            <a:r>
              <a:rPr sz="16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the</a:t>
            </a:r>
            <a:r>
              <a:rPr sz="16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nearest</a:t>
            </a:r>
            <a:r>
              <a:rPr sz="1600"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n-neighbors</a:t>
            </a:r>
            <a:r>
              <a:rPr sz="16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among</a:t>
            </a:r>
            <a:r>
              <a:rPr sz="16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comparison</a:t>
            </a:r>
            <a:r>
              <a:rPr sz="16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observations</a:t>
            </a:r>
            <a:endParaRPr sz="1600" dirty="0">
              <a:latin typeface="Palatino Linotype" panose="02040502050505030304" pitchFamily="18" charset="0"/>
              <a:cs typeface="Arial"/>
            </a:endParaRPr>
          </a:p>
          <a:p>
            <a:pPr marL="1018540" lvl="3" indent="-183515">
              <a:lnSpc>
                <a:spcPct val="100000"/>
              </a:lnSpc>
              <a:spcBef>
                <a:spcPts val="380"/>
              </a:spcBef>
              <a:buClr>
                <a:srgbClr val="619DD1"/>
              </a:buClr>
              <a:buChar char="•"/>
              <a:tabLst>
                <a:tab pos="1019175" algn="l"/>
              </a:tabLst>
            </a:pPr>
            <a:r>
              <a:rPr sz="1600" spc="-5" dirty="0">
                <a:latin typeface="Palatino Linotype" panose="02040502050505030304" pitchFamily="18" charset="0"/>
                <a:cs typeface="Arial"/>
              </a:rPr>
              <a:t>Can</a:t>
            </a:r>
            <a:r>
              <a:rPr sz="16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also</a:t>
            </a:r>
            <a:r>
              <a:rPr sz="16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impose</a:t>
            </a:r>
            <a:r>
              <a:rPr sz="16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a</a:t>
            </a:r>
            <a:r>
              <a:rPr sz="16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600" spc="-5" dirty="0">
                <a:latin typeface="Palatino Linotype" panose="02040502050505030304" pitchFamily="18" charset="0"/>
                <a:cs typeface="Arial"/>
              </a:rPr>
              <a:t>caliper</a:t>
            </a:r>
            <a:endParaRPr sz="1600" dirty="0">
              <a:latin typeface="Palatino Linotype" panose="02040502050505030304" pitchFamily="18" charset="0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97737"/>
            <a:ext cx="40239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5" dirty="0"/>
              <a:t>Match</a:t>
            </a:r>
            <a:r>
              <a:rPr sz="4000" spc="-100" dirty="0"/>
              <a:t>i</a:t>
            </a:r>
            <a:r>
              <a:rPr sz="4000" spc="-105" dirty="0"/>
              <a:t>n</a:t>
            </a:r>
            <a:r>
              <a:rPr sz="4000" spc="-5" dirty="0"/>
              <a:t>g</a:t>
            </a:r>
            <a:r>
              <a:rPr sz="4000" spc="-204" dirty="0"/>
              <a:t> </a:t>
            </a:r>
            <a:r>
              <a:rPr sz="4000" spc="-105" dirty="0"/>
              <a:t>Metho</a:t>
            </a:r>
            <a:r>
              <a:rPr sz="4000" spc="-5" dirty="0"/>
              <a:t>d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822959" y="1845734"/>
            <a:ext cx="7543801" cy="3039294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680"/>
              </a:spcBef>
              <a:buClr>
                <a:srgbClr val="619DD1"/>
              </a:buClr>
              <a:buSzPct val="85416"/>
              <a:buChar char="•"/>
              <a:tabLst>
                <a:tab pos="195580" algn="l"/>
              </a:tabLst>
            </a:pPr>
            <a:r>
              <a:rPr dirty="0"/>
              <a:t>More </a:t>
            </a:r>
            <a:r>
              <a:rPr spc="-5" dirty="0"/>
              <a:t>complicated</a:t>
            </a:r>
            <a:r>
              <a:rPr spc="20" dirty="0"/>
              <a:t> </a:t>
            </a:r>
            <a:r>
              <a:rPr spc="-5" dirty="0"/>
              <a:t>but</a:t>
            </a:r>
            <a:r>
              <a:rPr spc="5" dirty="0"/>
              <a:t> </a:t>
            </a:r>
            <a:r>
              <a:rPr spc="-5" dirty="0"/>
              <a:t>probably</a:t>
            </a:r>
            <a:r>
              <a:rPr spc="25" dirty="0"/>
              <a:t> </a:t>
            </a:r>
            <a:r>
              <a:rPr spc="-5" dirty="0"/>
              <a:t>sounder</a:t>
            </a:r>
            <a:r>
              <a:rPr spc="15" dirty="0"/>
              <a:t> </a:t>
            </a:r>
            <a:r>
              <a:rPr dirty="0"/>
              <a:t>methods</a:t>
            </a:r>
          </a:p>
          <a:p>
            <a:pPr marL="469900" lvl="1" indent="-184150">
              <a:lnSpc>
                <a:spcPct val="100000"/>
              </a:lnSpc>
              <a:spcBef>
                <a:spcPts val="484"/>
              </a:spcBef>
              <a:buClr>
                <a:srgbClr val="619DD1"/>
              </a:buClr>
              <a:buSzPct val="85000"/>
              <a:buChar char="•"/>
              <a:tabLst>
                <a:tab pos="470534" algn="l"/>
              </a:tabLst>
            </a:pPr>
            <a:r>
              <a:rPr sz="2000" dirty="0">
                <a:latin typeface="Palatino Linotype" panose="02040502050505030304" pitchFamily="18" charset="0"/>
                <a:cs typeface="Arial"/>
              </a:rPr>
              <a:t>Kernel</a:t>
            </a:r>
            <a:r>
              <a:rPr sz="2000" spc="-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000" dirty="0">
                <a:latin typeface="Palatino Linotype" panose="02040502050505030304" pitchFamily="18" charset="0"/>
                <a:cs typeface="Arial"/>
              </a:rPr>
              <a:t>matching</a:t>
            </a:r>
          </a:p>
          <a:p>
            <a:pPr marL="744220" marR="53975" lvl="2" indent="-182880">
              <a:lnSpc>
                <a:spcPct val="100000"/>
              </a:lnSpc>
              <a:spcBef>
                <a:spcPts val="440"/>
              </a:spcBef>
              <a:buClr>
                <a:srgbClr val="619DD1"/>
              </a:buClr>
              <a:buSzPct val="88888"/>
              <a:buChar char="•"/>
              <a:tabLst>
                <a:tab pos="744855" algn="l"/>
              </a:tabLst>
            </a:pPr>
            <a:r>
              <a:rPr sz="1800" spc="-5" dirty="0">
                <a:latin typeface="Palatino Linotype" panose="02040502050505030304" pitchFamily="18" charset="0"/>
                <a:cs typeface="Arial"/>
              </a:rPr>
              <a:t>Kernel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functions</a:t>
            </a:r>
            <a:r>
              <a:rPr sz="1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are symmetric</a:t>
            </a:r>
            <a:r>
              <a:rPr sz="1800" spc="2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functions</a:t>
            </a:r>
            <a:r>
              <a:rPr sz="1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around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a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particular</a:t>
            </a:r>
            <a:r>
              <a:rPr sz="1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point</a:t>
            </a:r>
            <a:r>
              <a:rPr sz="18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that </a:t>
            </a:r>
            <a:r>
              <a:rPr sz="1800" spc="-484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can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be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used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 to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provide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a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15" dirty="0">
                <a:latin typeface="Palatino Linotype" panose="02040502050505030304" pitchFamily="18" charset="0"/>
                <a:cs typeface="Arial"/>
              </a:rPr>
              <a:t>weight</a:t>
            </a:r>
            <a:r>
              <a:rPr sz="1800" spc="5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that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is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inversely</a:t>
            </a:r>
            <a:r>
              <a:rPr sz="1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proportional</a:t>
            </a:r>
            <a:r>
              <a:rPr sz="1800" spc="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to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the 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horizontal</a:t>
            </a:r>
            <a:r>
              <a:rPr sz="1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distance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from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that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point</a:t>
            </a:r>
            <a:endParaRPr sz="1800" dirty="0">
              <a:latin typeface="Palatino Linotype" panose="02040502050505030304" pitchFamily="18" charset="0"/>
              <a:cs typeface="Arial"/>
            </a:endParaRPr>
          </a:p>
          <a:p>
            <a:pPr marL="744220" lvl="2" indent="-183515">
              <a:lnSpc>
                <a:spcPct val="100000"/>
              </a:lnSpc>
              <a:spcBef>
                <a:spcPts val="434"/>
              </a:spcBef>
              <a:buClr>
                <a:srgbClr val="619DD1"/>
              </a:buClr>
              <a:buSzPct val="88888"/>
              <a:buChar char="•"/>
              <a:tabLst>
                <a:tab pos="744855" algn="l"/>
              </a:tabLst>
            </a:pPr>
            <a:r>
              <a:rPr sz="1800" dirty="0">
                <a:latin typeface="Palatino Linotype" panose="02040502050505030304" pitchFamily="18" charset="0"/>
                <a:cs typeface="Arial"/>
              </a:rPr>
              <a:t>The</a:t>
            </a:r>
            <a:r>
              <a:rPr sz="1800" spc="-15" dirty="0">
                <a:latin typeface="Palatino Linotype" panose="02040502050505030304" pitchFamily="18" charset="0"/>
                <a:cs typeface="Arial"/>
              </a:rPr>
              <a:t> weight</a:t>
            </a:r>
            <a:r>
              <a:rPr sz="1800" spc="5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is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the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 vertical</a:t>
            </a:r>
            <a:r>
              <a:rPr sz="1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height</a:t>
            </a:r>
            <a:r>
              <a:rPr sz="1800" spc="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at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 each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distance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from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the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central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point</a:t>
            </a:r>
            <a:endParaRPr sz="1800" dirty="0">
              <a:latin typeface="Palatino Linotype" panose="02040502050505030304" pitchFamily="18" charset="0"/>
              <a:cs typeface="Arial"/>
            </a:endParaRPr>
          </a:p>
          <a:p>
            <a:pPr marL="744220" marR="448945" lvl="2" indent="-182880">
              <a:lnSpc>
                <a:spcPct val="100000"/>
              </a:lnSpc>
              <a:spcBef>
                <a:spcPts val="430"/>
              </a:spcBef>
              <a:buClr>
                <a:srgbClr val="619DD1"/>
              </a:buClr>
              <a:buSzPct val="88888"/>
              <a:buChar char="•"/>
              <a:tabLst>
                <a:tab pos="744855" algn="l"/>
              </a:tabLst>
            </a:pPr>
            <a:r>
              <a:rPr sz="1800" dirty="0">
                <a:latin typeface="Palatino Linotype" panose="02040502050505030304" pitchFamily="18" charset="0"/>
                <a:cs typeface="Arial"/>
              </a:rPr>
              <a:t>The</a:t>
            </a:r>
            <a:r>
              <a:rPr sz="18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15" dirty="0">
                <a:latin typeface="Palatino Linotype" panose="02040502050505030304" pitchFamily="18" charset="0"/>
                <a:cs typeface="Arial"/>
              </a:rPr>
              <a:t>weight</a:t>
            </a:r>
            <a:r>
              <a:rPr sz="1800" spc="5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typically</a:t>
            </a:r>
            <a:r>
              <a:rPr sz="1800" spc="3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goes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to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zero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after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a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certain</a:t>
            </a:r>
            <a:r>
              <a:rPr sz="1800" spc="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distance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has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been </a:t>
            </a:r>
            <a:r>
              <a:rPr sz="1800" spc="-484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reached</a:t>
            </a:r>
            <a:r>
              <a:rPr sz="1800" spc="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(usually</a:t>
            </a:r>
            <a:r>
              <a:rPr sz="1800" spc="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Arial"/>
              </a:rPr>
              <a:t>referred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to 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as</a:t>
            </a:r>
            <a:r>
              <a:rPr sz="18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Arial"/>
              </a:rPr>
              <a:t>bandwidth)</a:t>
            </a:r>
            <a:endParaRPr sz="1800" dirty="0">
              <a:latin typeface="Palatino Linotype" panose="02040502050505030304" pitchFamily="18" charset="0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4002</TotalTime>
  <Words>2392</Words>
  <Application>Microsoft Office PowerPoint</Application>
  <PresentationFormat>On-screen Show (4:3)</PresentationFormat>
  <Paragraphs>371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8" baseType="lpstr">
      <vt:lpstr>Arial</vt:lpstr>
      <vt:lpstr>Arial Black</vt:lpstr>
      <vt:lpstr>Calibri</vt:lpstr>
      <vt:lpstr>Cambria</vt:lpstr>
      <vt:lpstr>Courier New</vt:lpstr>
      <vt:lpstr>Garamond</vt:lpstr>
      <vt:lpstr>Gill Sans MT</vt:lpstr>
      <vt:lpstr>Palatino Linotype</vt:lpstr>
      <vt:lpstr>Symbol</vt:lpstr>
      <vt:lpstr>Tahoma</vt:lpstr>
      <vt:lpstr>Times New Roman</vt:lpstr>
      <vt:lpstr>Verdana</vt:lpstr>
      <vt:lpstr>Wingdings</vt:lpstr>
      <vt:lpstr>Retrospect</vt:lpstr>
      <vt:lpstr>Level</vt:lpstr>
      <vt:lpstr>Summary Stats,  Regression &amp; (maybe) Propensity Score Matching</vt:lpstr>
      <vt:lpstr>Meme Activity Reminder</vt:lpstr>
      <vt:lpstr>Reminder: Research Design Paper</vt:lpstr>
      <vt:lpstr>Descriptive Statistics</vt:lpstr>
      <vt:lpstr>Central Tendency (Mean)</vt:lpstr>
      <vt:lpstr>Central Tendency (Median)</vt:lpstr>
      <vt:lpstr>Central Tendency Compared</vt:lpstr>
      <vt:lpstr>Central Tendency Compared </vt:lpstr>
      <vt:lpstr>Central Tendency (Mode)</vt:lpstr>
      <vt:lpstr>Dispersion (Variance)</vt:lpstr>
      <vt:lpstr>Dispersion (Standard Deviation)</vt:lpstr>
      <vt:lpstr>PowerPoint Presentation</vt:lpstr>
      <vt:lpstr>Visualizing Data</vt:lpstr>
      <vt:lpstr>Visualizing Data - Rules</vt:lpstr>
      <vt:lpstr>Visualizing Single Continuous Variables</vt:lpstr>
      <vt:lpstr>Visualizing Single Discrete Variables</vt:lpstr>
      <vt:lpstr>Note: Histograms are not the same as Bar Plots!</vt:lpstr>
      <vt:lpstr>Visualizing Continuous 𝑥 and Continuous 𝑦 Variables</vt:lpstr>
      <vt:lpstr>Visualizing Discrete 𝑥 and Continuous 𝑦 Variables</vt:lpstr>
      <vt:lpstr>Visualizing Discrete 𝑥 and Discrete 𝑦 Variables</vt:lpstr>
      <vt:lpstr>Regression Learning Objectives</vt:lpstr>
      <vt:lpstr>Regression</vt:lpstr>
      <vt:lpstr>Regression in a nutshell</vt:lpstr>
      <vt:lpstr>PowerPoint Presentation</vt:lpstr>
      <vt:lpstr>Regression Approach</vt:lpstr>
      <vt:lpstr>How to read a regression table</vt:lpstr>
      <vt:lpstr>Assumptions</vt:lpstr>
      <vt:lpstr>What do I expect from you?</vt:lpstr>
      <vt:lpstr>Propensity Score  Matching Methods</vt:lpstr>
      <vt:lpstr>Introduction to Propensity Score  Matching (PSM)</vt:lpstr>
      <vt:lpstr>What are the advantages of PSM over Regression?</vt:lpstr>
      <vt:lpstr>Activity Intro</vt:lpstr>
      <vt:lpstr>Activity-Find your Match!</vt:lpstr>
      <vt:lpstr>Discussion</vt:lpstr>
      <vt:lpstr>Assumptions &amp; problems with PSM</vt:lpstr>
      <vt:lpstr>What you need to include in your paper for PSM</vt:lpstr>
      <vt:lpstr>Bonus Slides</vt:lpstr>
      <vt:lpstr>Testing sensitivity/robustness</vt:lpstr>
      <vt:lpstr>Region of Common Support</vt:lpstr>
      <vt:lpstr>Standard Errors</vt:lpstr>
      <vt:lpstr>Sensitivity Analysis</vt:lpstr>
      <vt:lpstr>Matching Methods</vt:lpstr>
      <vt:lpstr>Matching Method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Non-Experimental Methods</dc:title>
  <dc:creator>assaad</dc:creator>
  <cp:lastModifiedBy>Wehde, Wesley</cp:lastModifiedBy>
  <cp:revision>77</cp:revision>
  <dcterms:created xsi:type="dcterms:W3CDTF">2021-10-02T18:34:22Z</dcterms:created>
  <dcterms:modified xsi:type="dcterms:W3CDTF">2024-10-30T21:59:19Z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2016-08-01T00:00:00Z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2021-10-02T00:00:00Z</vt:filetime>
  </property>
</Properties>
</file>