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notesMasterIdLst>
    <p:notesMasterId r:id="rId18"/>
  </p:notesMasterIdLst>
  <p:sldIdLst>
    <p:sldId id="256" r:id="rId2"/>
    <p:sldId id="279" r:id="rId3"/>
    <p:sldId id="294" r:id="rId4"/>
    <p:sldId id="339" r:id="rId5"/>
    <p:sldId id="341" r:id="rId6"/>
    <p:sldId id="283" r:id="rId7"/>
    <p:sldId id="345" r:id="rId8"/>
    <p:sldId id="285" r:id="rId9"/>
    <p:sldId id="280" r:id="rId10"/>
    <p:sldId id="281" r:id="rId11"/>
    <p:sldId id="340" r:id="rId12"/>
    <p:sldId id="278" r:id="rId13"/>
    <p:sldId id="282" r:id="rId14"/>
    <p:sldId id="342" r:id="rId15"/>
    <p:sldId id="284" r:id="rId16"/>
    <p:sldId id="347" r:id="rId1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776E6-58C3-4C38-8FB9-414609FD1F48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F4226-CBCB-4BBF-B1F6-7C0B3B7F2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90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88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6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868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51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99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92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3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05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2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48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83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B8629D-00EE-47D8-A89D-68D2E53078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08BBA7C-1F78-46AB-980D-AC8A44C51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CC555A-6EE3-41A1-BAFA-A4F7295C05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FFE0E-4D9A-4780-9823-99E58F29ED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27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11/1/2023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07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playlist?list=PLg-LvQ_7SfMD9d8kbSd_Ig_HB-5h6HCT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562" y="3399282"/>
            <a:ext cx="7848600" cy="1905"/>
          </a:xfrm>
          <a:custGeom>
            <a:avLst/>
            <a:gdLst/>
            <a:ahLst/>
            <a:cxnLst/>
            <a:rect l="l" t="t" r="r" b="b"/>
            <a:pathLst>
              <a:path w="7848600" h="1904">
                <a:moveTo>
                  <a:pt x="0" y="0"/>
                </a:moveTo>
                <a:lnTo>
                  <a:pt x="7848600" y="1523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800099" y="902895"/>
            <a:ext cx="7543801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960" marR="508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5400" b="1" spc="-100" dirty="0">
                <a:cs typeface="Arial"/>
              </a:rPr>
              <a:t>Event-Studies &amp; </a:t>
            </a:r>
            <a:r>
              <a:rPr sz="5400" b="1" spc="-100" dirty="0">
                <a:cs typeface="Arial"/>
              </a:rPr>
              <a:t>Difference-in-Difference</a:t>
            </a:r>
            <a:r>
              <a:rPr sz="5400" b="1" spc="-85" dirty="0">
                <a:cs typeface="Arial"/>
              </a:rPr>
              <a:t>s</a:t>
            </a:r>
            <a:endParaRPr sz="5400" dirty="0"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A2686-E258-4889-87B3-D02C3085C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E5323-C8A5-4AD0-90ED-5597152CB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en-US" dirty="0"/>
              <a:t>Logic of Event-Studies (AKA interrupted time series)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Assumptions &amp; Best practices for event-studies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Logic of Difference-in-differences</a:t>
            </a:r>
          </a:p>
          <a:p>
            <a:pPr marL="514350" indent="-514350">
              <a:buFont typeface="+mj-lt"/>
              <a:buAutoNum type="romanUcPeriod"/>
            </a:pPr>
            <a:r>
              <a:rPr lang="en-US" dirty="0"/>
              <a:t>Assumptions &amp; Best practices for difference-in-differences</a:t>
            </a:r>
          </a:p>
          <a:p>
            <a:pPr marL="514350" indent="-514350">
              <a:buFont typeface="+mj-lt"/>
              <a:buAutoNum type="roman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5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5" name="Group 49">
            <a:extLst>
              <a:ext uri="{FF2B5EF4-FFF2-40B4-BE49-F238E27FC236}">
                <a16:creationId xmlns:a16="http://schemas.microsoft.com/office/drawing/2014/main" id="{BDE57487-6DCF-40B3-9B3A-C024601036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346312"/>
              </p:ext>
            </p:extLst>
          </p:nvPr>
        </p:nvGraphicFramePr>
        <p:xfrm>
          <a:off x="228600" y="228600"/>
          <a:ext cx="8686800" cy="6266705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99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Design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When to use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Advantages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Disadvantages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16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Randomization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Whenever feasible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When there are no ethical issues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Gold standard—high internal validity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block randomize to observe for whom the program 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Not always feasible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Not always ethical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Low external validity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4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Matching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When other methods are not possible (weakest design)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Overcomes observed differences between treatment and comparison (increasing internal validity over regression)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Limited internal validity due to unobservable differences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60689"/>
                  </a:ext>
                </a:extLst>
              </a:tr>
              <a:tr h="14748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Difference-in-  Differences/Event-Study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You have panel data!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If two groups are growing at similar rates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Baseline and follow-up data are available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Eliminates fixed differences not related to treatment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Good external validity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Can be biased if trends change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Ideally have 2 pre-intervention periods of data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638179"/>
                  </a:ext>
                </a:extLst>
              </a:tr>
              <a:tr h="12157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Verdana" pitchFamily="34" charset="0"/>
                        </a:rPr>
                        <a:t>Regression Discontinuity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Verdana" pitchFamily="34" charset="0"/>
                        </a:rPr>
                        <a:t>If an intervention has a clear, sharp assignment rule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Verdana" pitchFamily="34" charset="0"/>
                        </a:rPr>
                        <a:t> Project beneficiaries often must qualify through established criteria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Verdana" pitchFamily="34" charset="0"/>
                        </a:rPr>
                        <a:t> Only look at sub-group of sample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Char char="p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Verdana" pitchFamily="34" charset="0"/>
                        </a:rPr>
                        <a:t>Assignment rule in practice often not implemented strictly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9CA69-A0DB-4751-BC69-E82776F7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required for event study/</a:t>
            </a:r>
            <a:r>
              <a:rPr lang="en-US" dirty="0" err="1"/>
              <a:t>DiD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A1C85-4C8D-48E9-A7AE-8F503A812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Panel data, meaning you have units over time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15D1C738-5763-4BFA-9941-3EA0E1F41B2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2475040"/>
            <a:ext cx="3302149" cy="3626944"/>
          </a:xfrm>
          <a:prstGeom prst="rect">
            <a:avLst/>
          </a:prstGeom>
        </p:spPr>
      </p:pic>
      <p:sp>
        <p:nvSpPr>
          <p:cNvPr id="5" name="object 4">
            <a:extLst>
              <a:ext uri="{FF2B5EF4-FFF2-40B4-BE49-F238E27FC236}">
                <a16:creationId xmlns:a16="http://schemas.microsoft.com/office/drawing/2014/main" id="{CC7A9B1D-FD1B-42B5-8DFF-9A841D96C254}"/>
              </a:ext>
            </a:extLst>
          </p:cNvPr>
          <p:cNvSpPr txBox="1"/>
          <p:nvPr/>
        </p:nvSpPr>
        <p:spPr>
          <a:xfrm>
            <a:off x="4307991" y="2450968"/>
            <a:ext cx="4683610" cy="364394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580" marR="442595" indent="-182880">
              <a:lnSpc>
                <a:spcPct val="100000"/>
              </a:lnSpc>
              <a:spcBef>
                <a:spcPts val="600"/>
              </a:spcBef>
              <a:buClr>
                <a:srgbClr val="619DD1"/>
              </a:buClr>
              <a:buSzPct val="83928"/>
              <a:buChar char="•"/>
              <a:tabLst>
                <a:tab pos="195580" algn="l"/>
              </a:tabLst>
            </a:pPr>
            <a:r>
              <a:rPr lang="en-US" sz="2400" b="1" spc="-5" dirty="0">
                <a:latin typeface="Palatino Linotype" panose="02040502050505030304" pitchFamily="18" charset="0"/>
                <a:cs typeface="Arial"/>
              </a:rPr>
              <a:t>You have to have data before and after the treatment</a:t>
            </a:r>
          </a:p>
          <a:p>
            <a:pPr marL="195580" marR="442595" indent="-182880">
              <a:lnSpc>
                <a:spcPct val="100000"/>
              </a:lnSpc>
              <a:spcBef>
                <a:spcPts val="600"/>
              </a:spcBef>
              <a:buClr>
                <a:srgbClr val="619DD1"/>
              </a:buClr>
              <a:buSzPct val="83928"/>
              <a:buChar char="•"/>
              <a:tabLst>
                <a:tab pos="195580" algn="l"/>
              </a:tabLst>
            </a:pPr>
            <a:r>
              <a:rPr sz="2400" spc="-5" dirty="0">
                <a:latin typeface="Palatino Linotype" panose="02040502050505030304" pitchFamily="18" charset="0"/>
                <a:cs typeface="Arial"/>
              </a:rPr>
              <a:t>An</a:t>
            </a:r>
            <a:r>
              <a:rPr sz="24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observation</a:t>
            </a:r>
            <a:r>
              <a:rPr sz="2400" spc="-2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is</a:t>
            </a:r>
            <a:r>
              <a:rPr sz="24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a </a:t>
            </a:r>
            <a:r>
              <a:rPr sz="2400" spc="-76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person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(id=i)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in a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year(=j)</a:t>
            </a:r>
            <a:endParaRPr lang="en-US" sz="2400" spc="-5" dirty="0">
              <a:latin typeface="Palatino Linotype" panose="02040502050505030304" pitchFamily="18" charset="0"/>
              <a:cs typeface="Arial"/>
            </a:endParaRPr>
          </a:p>
          <a:p>
            <a:pPr marL="195580" marR="442595" indent="-182880">
              <a:lnSpc>
                <a:spcPct val="100000"/>
              </a:lnSpc>
              <a:spcBef>
                <a:spcPts val="600"/>
              </a:spcBef>
              <a:buClr>
                <a:srgbClr val="619DD1"/>
              </a:buClr>
              <a:buSzPct val="83928"/>
              <a:buChar char="•"/>
              <a:tabLst>
                <a:tab pos="195580" algn="l"/>
              </a:tabLst>
            </a:pPr>
            <a:r>
              <a:rPr lang="en-US" sz="2400" spc="-5" dirty="0">
                <a:latin typeface="Palatino Linotype" panose="02040502050505030304" pitchFamily="18" charset="0"/>
                <a:cs typeface="Arial"/>
              </a:rPr>
              <a:t>Characteristics can be time varying &amp; not</a:t>
            </a:r>
            <a:endParaRPr sz="2400" dirty="0">
              <a:latin typeface="Palatino Linotype" panose="02040502050505030304" pitchFamily="18" charset="0"/>
              <a:cs typeface="Arial"/>
            </a:endParaRPr>
          </a:p>
          <a:p>
            <a:pPr marL="652780" marR="403860" lvl="1" indent="-182880" algn="just">
              <a:spcBef>
                <a:spcPts val="600"/>
              </a:spcBef>
              <a:buClr>
                <a:srgbClr val="619DD1"/>
              </a:buClr>
              <a:buSzPct val="83928"/>
              <a:buChar char="•"/>
              <a:tabLst>
                <a:tab pos="195580" algn="l"/>
              </a:tabLst>
            </a:pPr>
            <a:r>
              <a:rPr sz="2400" spc="-5" dirty="0" err="1">
                <a:latin typeface="Palatino Linotype" panose="02040502050505030304" pitchFamily="18" charset="0"/>
                <a:cs typeface="Arial"/>
              </a:rPr>
              <a:t>inc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 (income) is time </a:t>
            </a:r>
            <a:r>
              <a:rPr sz="2400" spc="-76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varying</a:t>
            </a:r>
            <a:r>
              <a:rPr sz="24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dirty="0">
                <a:latin typeface="Palatino Linotype" panose="02040502050505030304" pitchFamily="18" charset="0"/>
                <a:cs typeface="Arial"/>
              </a:rPr>
              <a:t>(x_ij)</a:t>
            </a:r>
          </a:p>
          <a:p>
            <a:pPr marL="652780" lvl="1" indent="-182880" algn="just">
              <a:spcBef>
                <a:spcPts val="600"/>
              </a:spcBef>
              <a:buClr>
                <a:srgbClr val="619DD1"/>
              </a:buClr>
              <a:buSzPct val="83928"/>
              <a:buChar char="•"/>
              <a:tabLst>
                <a:tab pos="195580" algn="l"/>
              </a:tabLst>
            </a:pPr>
            <a:r>
              <a:rPr sz="2400" spc="-5" dirty="0">
                <a:latin typeface="Palatino Linotype" panose="02040502050505030304" pitchFamily="18" charset="0"/>
                <a:cs typeface="Arial"/>
              </a:rPr>
              <a:t>Sex</a:t>
            </a:r>
            <a:r>
              <a:rPr sz="2400" spc="-10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is</a:t>
            </a:r>
            <a:r>
              <a:rPr sz="2400" spc="-15" dirty="0">
                <a:latin typeface="Palatino Linotype" panose="02040502050505030304" pitchFamily="18" charset="0"/>
                <a:cs typeface="Arial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Arial"/>
              </a:rPr>
              <a:t>time invariant</a:t>
            </a:r>
            <a:endParaRPr sz="2400" dirty="0">
              <a:latin typeface="Palatino Linotype" panose="02040502050505030304" pitchFamily="18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10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890C-3F0E-411C-AE87-F062B343E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Event-Study AKA: Interrupted Time Series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2628A-3BDA-42D5-95C2-6304490B1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64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416CB-EA8A-4F96-9A33-F58B754D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Logic for Event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4D1F-F7CC-4804-B643-88382C01D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70530"/>
            <a:ext cx="7863840" cy="4023360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Leverage change over time to estimate effects of a policy/program</a:t>
            </a:r>
          </a:p>
          <a:p>
            <a:endParaRPr lang="en-US" dirty="0"/>
          </a:p>
          <a:p>
            <a:r>
              <a:rPr lang="en-US" dirty="0"/>
              <a:t>In order to do this well, we have to think about how time could be confounded by other things happening in the world.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9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416CB-EA8A-4F96-9A33-F58B754D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Logic for Event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4D1F-F7CC-4804-B643-88382C01D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770530"/>
            <a:ext cx="7863840" cy="4023360"/>
          </a:xfrm>
        </p:spPr>
        <p:txBody>
          <a:bodyPr/>
          <a:lstStyle/>
          <a:p>
            <a:r>
              <a:rPr lang="en-US" dirty="0"/>
              <a:t>Leverage change over time to estimate effects of a policy/program</a:t>
            </a:r>
          </a:p>
          <a:p>
            <a:r>
              <a:rPr lang="en-US" dirty="0"/>
              <a:t>Trends prior to policy change can help us determine what the counterfactual would have been</a:t>
            </a:r>
          </a:p>
          <a:p>
            <a:endParaRPr lang="en-US" dirty="0"/>
          </a:p>
        </p:txBody>
      </p:sp>
      <p:pic>
        <p:nvPicPr>
          <p:cNvPr id="5" name="Picture 4" descr="A picture containing bar chart&#10;&#10;Description automatically generated">
            <a:extLst>
              <a:ext uri="{FF2B5EF4-FFF2-40B4-BE49-F238E27FC236}">
                <a16:creationId xmlns:a16="http://schemas.microsoft.com/office/drawing/2014/main" id="{CA510143-A49E-4BCF-97B3-387AD60B2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5" y="3053542"/>
            <a:ext cx="9144000" cy="38044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DAFA1D-75BF-4943-8A90-1A4EEC0C4ACD}"/>
              </a:ext>
            </a:extLst>
          </p:cNvPr>
          <p:cNvSpPr txBox="1"/>
          <p:nvPr/>
        </p:nvSpPr>
        <p:spPr>
          <a:xfrm>
            <a:off x="990600" y="468847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Pre-period=Control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C4BC8-2B79-4682-9BE8-BEC8FB8F6D23}"/>
              </a:ext>
            </a:extLst>
          </p:cNvPr>
          <p:cNvSpPr txBox="1"/>
          <p:nvPr/>
        </p:nvSpPr>
        <p:spPr>
          <a:xfrm>
            <a:off x="3429000" y="344244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Post=Treatment</a:t>
            </a:r>
          </a:p>
        </p:txBody>
      </p:sp>
    </p:spTree>
    <p:extLst>
      <p:ext uri="{BB962C8B-B14F-4D97-AF65-F5344CB8AC3E}">
        <p14:creationId xmlns:p14="http://schemas.microsoft.com/office/powerpoint/2010/main" val="152314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416CB-EA8A-4F96-9A33-F58B754D5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Event Study/ITS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4D1F-F7CC-4804-B643-88382C01D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905000"/>
            <a:ext cx="7543801" cy="402336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err="1"/>
              <a:t>Dulat’s</a:t>
            </a:r>
            <a:r>
              <a:rPr lang="en-US" dirty="0"/>
              <a:t> example: Establishment of military base in Jacksonville. </a:t>
            </a:r>
            <a:r>
              <a:rPr lang="en-US" dirty="0" err="1"/>
              <a:t>Dulat</a:t>
            </a:r>
            <a:r>
              <a:rPr lang="en-US" dirty="0"/>
              <a:t> could do an event-study to examine the changes in economic indicators after the military base was established, compared to prior years. </a:t>
            </a:r>
          </a:p>
          <a:p>
            <a:pPr marL="201168" lvl="1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Discuss: </a:t>
            </a:r>
            <a:r>
              <a:rPr lang="en-US" dirty="0"/>
              <a:t>What issues may he run into?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He could also do difference-in-differences if he gets the economic data for another city that doesn’t have a military base (control group)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6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2371D-15E2-4D9A-B266-80BACDBC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for Event-Studies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A459F-4FE8-4D63-B6E9-369094104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No other simultaneous reform/phenomena that could be influencing the outcome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pre-period data is a good approximation for what would have happened in absence of the treatment. In other words, there are little to no observable differences in the pre- and post-period sample characteristics</a:t>
            </a:r>
          </a:p>
          <a:p>
            <a:pPr marL="749808" lvl="1" indent="-457200"/>
            <a:r>
              <a:rPr lang="en-US" dirty="0"/>
              <a:t>If there are, your results may be driven by differences in the type of people included in the pre- and post-period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50E5E-418B-4D86-B6F0-C96E4D746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for Event-studies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A7465-0C63-4ABA-B70E-9EA15F9A6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Research whether there were other policies at the same time &amp; report on the results of your searches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Compare the characteristics of the sample in the pre- and post-period to determine if there are substantial differences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Control for time varying factors that may confound your design—COVID-19 is a great example.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8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890C-3F0E-411C-AE87-F062B343E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Difference-in-Differences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A2628A-3BDA-42D5-95C2-6304490B1B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01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CDC0B-5F6D-4C90-8ECC-D064EC7F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with Causal Graphs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99326-11E9-4BB1-AC00-A4402C603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https://nickchk.com/causalgraphs.html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Resource for students doing event-study/</a:t>
            </a:r>
            <a:r>
              <a:rPr lang="en-US" dirty="0" err="1">
                <a:solidFill>
                  <a:schemeClr val="tx1"/>
                </a:solidFill>
              </a:rPr>
              <a:t>DiD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https://www.youtube.com/playlist?list=PLg-LvQ_7SfMD9d8kbSd_Ig_HB-5h6HCTx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62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4517-7BEF-4EB2-8863-361C383E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 of </a:t>
            </a:r>
            <a:r>
              <a:rPr lang="en-US" dirty="0" err="1"/>
              <a:t>DiD</a:t>
            </a:r>
            <a:r>
              <a:rPr lang="en-US" dirty="0"/>
              <a:t> design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9402AC99-4DE2-48EF-910A-4FA71D4172F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05805"/>
            <a:ext cx="4297363" cy="4297363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6FECA-4C4B-4207-9E52-7126E3F3D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4175760" cy="402335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When we have a control group, we run a difference-in-differences</a:t>
            </a:r>
          </a:p>
          <a:p>
            <a:pPr lvl="1"/>
            <a:r>
              <a:rPr lang="en-US" dirty="0"/>
              <a:t>Why is difference in differences preferable to an event-study?  </a:t>
            </a:r>
          </a:p>
          <a:p>
            <a:endParaRPr lang="en-US" dirty="0"/>
          </a:p>
          <a:p>
            <a:r>
              <a:rPr lang="en-US" dirty="0"/>
              <a:t>We account for the fixed differences across the treatment and control, which helps isolate the change from the policy</a:t>
            </a:r>
          </a:p>
          <a:p>
            <a:r>
              <a:rPr lang="en-US" i="1" dirty="0"/>
              <a:t>Estimates show how much more the treated group changed than the untreated group</a:t>
            </a:r>
            <a:r>
              <a:rPr lang="en-US" dirty="0"/>
              <a:t> when going from before to after. </a:t>
            </a:r>
          </a:p>
          <a:p>
            <a:r>
              <a:rPr lang="en-US" dirty="0"/>
              <a:t>Y= (treated group after - treated group before) - (untreated group after - untreated group before)</a:t>
            </a:r>
          </a:p>
        </p:txBody>
      </p:sp>
    </p:spTree>
    <p:extLst>
      <p:ext uri="{BB962C8B-B14F-4D97-AF65-F5344CB8AC3E}">
        <p14:creationId xmlns:p14="http://schemas.microsoft.com/office/powerpoint/2010/main" val="117766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C7939-066B-4DE2-88B4-39F1ECFA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679F4-50FD-43FD-950C-FCE72B1BD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Compare the characteristics of units in pre- and post-period</a:t>
            </a:r>
          </a:p>
          <a:p>
            <a:pPr marL="749808" lvl="1" indent="-457200"/>
            <a:r>
              <a:rPr lang="en-US" dirty="0"/>
              <a:t>For treatment &amp; control groups</a:t>
            </a:r>
          </a:p>
          <a:p>
            <a:pPr marL="749808" lvl="1" indent="-457200"/>
            <a:r>
              <a:rPr lang="en-US" dirty="0"/>
              <a:t>If there are large differences, consider propensity score matching to get a more similar sample and then conduct </a:t>
            </a:r>
            <a:r>
              <a:rPr lang="en-US" dirty="0" err="1"/>
              <a:t>DiD</a:t>
            </a:r>
            <a:r>
              <a:rPr lang="en-US" dirty="0"/>
              <a:t> design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Include other important control variables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Make sure there is no other simultaneous policy/event to validate the assumption that the policy change of interest is the most important thing happening at that point in time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Test parallel trends assumption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52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3A4B2-5DA5-4891-9BC7-21BD5C55F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Assumption: Parallel Trends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F12B2DE-DECA-4323-97AA-C5323F1CD8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971675"/>
            <a:ext cx="7543800" cy="3771900"/>
          </a:xfrm>
        </p:spPr>
      </p:pic>
    </p:spTree>
    <p:extLst>
      <p:ext uri="{BB962C8B-B14F-4D97-AF65-F5344CB8AC3E}">
        <p14:creationId xmlns:p14="http://schemas.microsoft.com/office/powerpoint/2010/main" val="1659053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1BE10-DF3E-4B82-9828-0ED40D2C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82B95B-BF35-4306-8F70-85BF0848F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Discuss the method you’re planning to use and the design issues you’re facing currently.</a:t>
            </a:r>
          </a:p>
          <a:p>
            <a:endParaRPr lang="en-US" dirty="0"/>
          </a:p>
          <a:p>
            <a:r>
              <a:rPr lang="en-US" dirty="0"/>
              <a:t>Each person talk about their design &amp; get feedback for 15 minutes.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3595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6329</TotalTime>
  <Words>774</Words>
  <Application>Microsoft Office PowerPoint</Application>
  <PresentationFormat>On-screen Show (4:3)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Palatino Linotype</vt:lpstr>
      <vt:lpstr>Verdana</vt:lpstr>
      <vt:lpstr>Wingdings</vt:lpstr>
      <vt:lpstr>Retrospect</vt:lpstr>
      <vt:lpstr>PowerPoint Presentation</vt:lpstr>
      <vt:lpstr>Learning Objectives</vt:lpstr>
      <vt:lpstr>PowerPoint Presentation</vt:lpstr>
      <vt:lpstr>Data required for event study/DiD</vt:lpstr>
      <vt:lpstr>Event-Study AKA: Interrupted Time Series</vt:lpstr>
      <vt:lpstr>Logic for Event Study</vt:lpstr>
      <vt:lpstr>Logic for Event Study</vt:lpstr>
      <vt:lpstr>Example Event Study/ITS</vt:lpstr>
      <vt:lpstr>Assumptions for Event-Studies</vt:lpstr>
      <vt:lpstr>Best practices for Event-studies</vt:lpstr>
      <vt:lpstr>Difference-in-Differences</vt:lpstr>
      <vt:lpstr>Intro with Causal Graphs</vt:lpstr>
      <vt:lpstr>Logic of DiD design</vt:lpstr>
      <vt:lpstr>Best Practices</vt:lpstr>
      <vt:lpstr>Assumption: Parallel Trends</vt:lpstr>
      <vt:lpstr>Methods Workshop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Difference-in-Difference Methods</dc:title>
  <dc:creator>Ragui Assaad</dc:creator>
  <cp:lastModifiedBy>Wehde, Wesley</cp:lastModifiedBy>
  <cp:revision>63</cp:revision>
  <dcterms:created xsi:type="dcterms:W3CDTF">2021-10-02T18:45:13Z</dcterms:created>
  <dcterms:modified xsi:type="dcterms:W3CDTF">2023-11-01T21:48:38Z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2016-08-01T00:00:00Z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2021-10-02T00:00:00Z</vt:filetime>
  </property>
</Properties>
</file>