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6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32"/>
  </p:notesMasterIdLst>
  <p:handoutMasterIdLst>
    <p:handoutMasterId r:id="rId33"/>
  </p:handoutMasterIdLst>
  <p:sldIdLst>
    <p:sldId id="335" r:id="rId2"/>
    <p:sldId id="457" r:id="rId3"/>
    <p:sldId id="406" r:id="rId4"/>
    <p:sldId id="455" r:id="rId5"/>
    <p:sldId id="333" r:id="rId6"/>
    <p:sldId id="336" r:id="rId7"/>
    <p:sldId id="359" r:id="rId8"/>
    <p:sldId id="465" r:id="rId9"/>
    <p:sldId id="388" r:id="rId10"/>
    <p:sldId id="461" r:id="rId11"/>
    <p:sldId id="464" r:id="rId12"/>
    <p:sldId id="462" r:id="rId13"/>
    <p:sldId id="391" r:id="rId14"/>
    <p:sldId id="393" r:id="rId15"/>
    <p:sldId id="392" r:id="rId16"/>
    <p:sldId id="445" r:id="rId17"/>
    <p:sldId id="447" r:id="rId18"/>
    <p:sldId id="448" r:id="rId19"/>
    <p:sldId id="466" r:id="rId20"/>
    <p:sldId id="451" r:id="rId21"/>
    <p:sldId id="468" r:id="rId22"/>
    <p:sldId id="452" r:id="rId23"/>
    <p:sldId id="463" r:id="rId24"/>
    <p:sldId id="467" r:id="rId25"/>
    <p:sldId id="469" r:id="rId26"/>
    <p:sldId id="450" r:id="rId27"/>
    <p:sldId id="389" r:id="rId28"/>
    <p:sldId id="390" r:id="rId29"/>
    <p:sldId id="449" r:id="rId30"/>
    <p:sldId id="387" r:id="rId31"/>
  </p:sldIdLst>
  <p:sldSz cx="9144000" cy="6858000" type="screen4x3"/>
  <p:notesSz cx="6858000" cy="9207500"/>
  <p:custShowLst>
    <p:custShow name="Custom Show 1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6395" autoAdjust="0"/>
  </p:normalViewPr>
  <p:slideViewPr>
    <p:cSldViewPr>
      <p:cViewPr varScale="1">
        <p:scale>
          <a:sx n="112" d="100"/>
          <a:sy n="112" d="100"/>
        </p:scale>
        <p:origin x="12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403B06-9A7D-4965-BFE4-1E84445D69A0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A801D67-700B-46C6-A233-515A68E2A16D}">
      <dgm:prSet/>
      <dgm:spPr/>
      <dgm:t>
        <a:bodyPr/>
        <a:lstStyle/>
        <a:p>
          <a:pPr>
            <a:defRPr cap="all"/>
          </a:pPr>
          <a:r>
            <a:rPr lang="en-US" b="1" dirty="0">
              <a:solidFill>
                <a:srgbClr val="C00000"/>
              </a:solidFill>
            </a:rPr>
            <a:t>Sample &amp; recruitment strategy</a:t>
          </a:r>
        </a:p>
      </dgm:t>
    </dgm:pt>
    <dgm:pt modelId="{11579B68-E25B-46F6-8E08-169DC024578E}" type="parTrans" cxnId="{D98D2590-2C85-4790-AFAE-5C20FAFA6BCD}">
      <dgm:prSet/>
      <dgm:spPr/>
      <dgm:t>
        <a:bodyPr/>
        <a:lstStyle/>
        <a:p>
          <a:endParaRPr lang="en-US"/>
        </a:p>
      </dgm:t>
    </dgm:pt>
    <dgm:pt modelId="{37BACE1E-1551-43ED-BD11-9961E5805D05}" type="sibTrans" cxnId="{D98D2590-2C85-4790-AFAE-5C20FAFA6BCD}">
      <dgm:prSet/>
      <dgm:spPr/>
      <dgm:t>
        <a:bodyPr/>
        <a:lstStyle/>
        <a:p>
          <a:endParaRPr lang="en-US"/>
        </a:p>
      </dgm:t>
    </dgm:pt>
    <dgm:pt modelId="{B7088BE9-F394-4A59-BBF1-38A3F757AB6E}">
      <dgm:prSet/>
      <dgm:spPr/>
      <dgm:t>
        <a:bodyPr/>
        <a:lstStyle/>
        <a:p>
          <a:pPr>
            <a:defRPr cap="all"/>
          </a:pPr>
          <a:r>
            <a:rPr lang="en-US" dirty="0"/>
            <a:t>Type of data collection/source of data</a:t>
          </a:r>
        </a:p>
      </dgm:t>
    </dgm:pt>
    <dgm:pt modelId="{EB9C919F-2D75-458D-A9B2-AA4957EF78A9}" type="parTrans" cxnId="{FB3656F4-2043-4A0B-8B22-1C48584DF483}">
      <dgm:prSet/>
      <dgm:spPr/>
      <dgm:t>
        <a:bodyPr/>
        <a:lstStyle/>
        <a:p>
          <a:endParaRPr lang="en-US"/>
        </a:p>
      </dgm:t>
    </dgm:pt>
    <dgm:pt modelId="{11CFF37A-B149-46E0-8BBD-B9C65CDF1B6E}" type="sibTrans" cxnId="{FB3656F4-2043-4A0B-8B22-1C48584DF483}">
      <dgm:prSet/>
      <dgm:spPr/>
      <dgm:t>
        <a:bodyPr/>
        <a:lstStyle/>
        <a:p>
          <a:endParaRPr lang="en-US"/>
        </a:p>
      </dgm:t>
    </dgm:pt>
    <dgm:pt modelId="{354728E0-0647-4F6F-A58F-BEBC489E7A38}">
      <dgm:prSet/>
      <dgm:spPr/>
      <dgm:t>
        <a:bodyPr/>
        <a:lstStyle/>
        <a:p>
          <a:pPr>
            <a:defRPr cap="all"/>
          </a:pPr>
          <a:r>
            <a:rPr lang="en-US"/>
            <a:t>How you will analyze data</a:t>
          </a:r>
        </a:p>
      </dgm:t>
    </dgm:pt>
    <dgm:pt modelId="{C9679B99-73A6-4E9B-A13E-2F674164BD19}" type="parTrans" cxnId="{887D25C7-B9AD-4709-8D4D-93846F62A593}">
      <dgm:prSet/>
      <dgm:spPr/>
      <dgm:t>
        <a:bodyPr/>
        <a:lstStyle/>
        <a:p>
          <a:endParaRPr lang="en-US"/>
        </a:p>
      </dgm:t>
    </dgm:pt>
    <dgm:pt modelId="{527EE29B-8316-42CC-BEF5-35103E2C8470}" type="sibTrans" cxnId="{887D25C7-B9AD-4709-8D4D-93846F62A593}">
      <dgm:prSet/>
      <dgm:spPr/>
      <dgm:t>
        <a:bodyPr/>
        <a:lstStyle/>
        <a:p>
          <a:endParaRPr lang="en-US"/>
        </a:p>
      </dgm:t>
    </dgm:pt>
    <dgm:pt modelId="{4FD73B88-6A06-4E0F-B61F-3AB2621BB053}">
      <dgm:prSet/>
      <dgm:spPr/>
      <dgm:t>
        <a:bodyPr/>
        <a:lstStyle/>
        <a:p>
          <a:pPr>
            <a:defRPr cap="all"/>
          </a:pPr>
          <a:r>
            <a:rPr lang="en-US"/>
            <a:t>How you will assess internal &amp; external validity</a:t>
          </a:r>
        </a:p>
      </dgm:t>
    </dgm:pt>
    <dgm:pt modelId="{62A1FDCE-BF27-48F8-ABC7-4AB39999A2D8}" type="parTrans" cxnId="{7C3A0BAB-8D6B-4584-B65A-84699ABEC9AD}">
      <dgm:prSet/>
      <dgm:spPr/>
      <dgm:t>
        <a:bodyPr/>
        <a:lstStyle/>
        <a:p>
          <a:endParaRPr lang="en-US"/>
        </a:p>
      </dgm:t>
    </dgm:pt>
    <dgm:pt modelId="{25496C8A-DED3-4635-B94F-5BC1FE7C7B8B}" type="sibTrans" cxnId="{7C3A0BAB-8D6B-4584-B65A-84699ABEC9AD}">
      <dgm:prSet/>
      <dgm:spPr/>
      <dgm:t>
        <a:bodyPr/>
        <a:lstStyle/>
        <a:p>
          <a:endParaRPr lang="en-US"/>
        </a:p>
      </dgm:t>
    </dgm:pt>
    <dgm:pt modelId="{1B85F7FD-8A5C-431E-B530-C6D6A874639F}" type="pres">
      <dgm:prSet presAssocID="{A1403B06-9A7D-4965-BFE4-1E84445D69A0}" presName="root" presStyleCnt="0">
        <dgm:presLayoutVars>
          <dgm:dir/>
          <dgm:resizeHandles val="exact"/>
        </dgm:presLayoutVars>
      </dgm:prSet>
      <dgm:spPr/>
    </dgm:pt>
    <dgm:pt modelId="{DAEDDAC5-9B09-48D6-8D85-B40691344AF6}" type="pres">
      <dgm:prSet presAssocID="{1A801D67-700B-46C6-A233-515A68E2A16D}" presName="compNode" presStyleCnt="0"/>
      <dgm:spPr/>
    </dgm:pt>
    <dgm:pt modelId="{0C7842E3-3B2F-4427-9D6D-AC896AA34422}" type="pres">
      <dgm:prSet presAssocID="{1A801D67-700B-46C6-A233-515A68E2A16D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FC07D7CD-39DF-4D6B-8CFB-F65504653E4B}" type="pres">
      <dgm:prSet presAssocID="{1A801D67-700B-46C6-A233-515A68E2A16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99923390-113D-40AD-925C-F63541676EF0}" type="pres">
      <dgm:prSet presAssocID="{1A801D67-700B-46C6-A233-515A68E2A16D}" presName="spaceRect" presStyleCnt="0"/>
      <dgm:spPr/>
    </dgm:pt>
    <dgm:pt modelId="{C81835A0-C654-4D02-9EE9-6EB5E2E29901}" type="pres">
      <dgm:prSet presAssocID="{1A801D67-700B-46C6-A233-515A68E2A16D}" presName="textRect" presStyleLbl="revTx" presStyleIdx="0" presStyleCnt="4">
        <dgm:presLayoutVars>
          <dgm:chMax val="1"/>
          <dgm:chPref val="1"/>
        </dgm:presLayoutVars>
      </dgm:prSet>
      <dgm:spPr/>
    </dgm:pt>
    <dgm:pt modelId="{FEC2660A-C54C-4195-B123-781EBE923B60}" type="pres">
      <dgm:prSet presAssocID="{37BACE1E-1551-43ED-BD11-9961E5805D05}" presName="sibTrans" presStyleCnt="0"/>
      <dgm:spPr/>
    </dgm:pt>
    <dgm:pt modelId="{6EB501E7-4130-4020-8BE6-787B03849C52}" type="pres">
      <dgm:prSet presAssocID="{B7088BE9-F394-4A59-BBF1-38A3F757AB6E}" presName="compNode" presStyleCnt="0"/>
      <dgm:spPr/>
    </dgm:pt>
    <dgm:pt modelId="{D62D7E71-BD81-448E-9D82-EB474D5FEC16}" type="pres">
      <dgm:prSet presAssocID="{B7088BE9-F394-4A59-BBF1-38A3F757AB6E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BF70F429-989F-4419-88A4-80EFB09175B7}" type="pres">
      <dgm:prSet presAssocID="{B7088BE9-F394-4A59-BBF1-38A3F757AB6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79FFD722-EB66-46E1-A08E-34241E9548EC}" type="pres">
      <dgm:prSet presAssocID="{B7088BE9-F394-4A59-BBF1-38A3F757AB6E}" presName="spaceRect" presStyleCnt="0"/>
      <dgm:spPr/>
    </dgm:pt>
    <dgm:pt modelId="{53EE7236-182A-4DB6-86BC-8D68E79F3229}" type="pres">
      <dgm:prSet presAssocID="{B7088BE9-F394-4A59-BBF1-38A3F757AB6E}" presName="textRect" presStyleLbl="revTx" presStyleIdx="1" presStyleCnt="4">
        <dgm:presLayoutVars>
          <dgm:chMax val="1"/>
          <dgm:chPref val="1"/>
        </dgm:presLayoutVars>
      </dgm:prSet>
      <dgm:spPr/>
    </dgm:pt>
    <dgm:pt modelId="{35E2C30A-EE92-4208-BA74-347115BCFF10}" type="pres">
      <dgm:prSet presAssocID="{11CFF37A-B149-46E0-8BBD-B9C65CDF1B6E}" presName="sibTrans" presStyleCnt="0"/>
      <dgm:spPr/>
    </dgm:pt>
    <dgm:pt modelId="{2F6FAD0A-C7FA-44DE-93E4-3331D04026BF}" type="pres">
      <dgm:prSet presAssocID="{354728E0-0647-4F6F-A58F-BEBC489E7A38}" presName="compNode" presStyleCnt="0"/>
      <dgm:spPr/>
    </dgm:pt>
    <dgm:pt modelId="{F1195379-6CDB-404C-8F32-A2E551403F09}" type="pres">
      <dgm:prSet presAssocID="{354728E0-0647-4F6F-A58F-BEBC489E7A38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473393E8-7ABC-4A20-9129-DF997DAA857E}" type="pres">
      <dgm:prSet presAssocID="{354728E0-0647-4F6F-A58F-BEBC489E7A3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E87B5244-3CCF-4668-95BE-DD0FBBAE99EE}" type="pres">
      <dgm:prSet presAssocID="{354728E0-0647-4F6F-A58F-BEBC489E7A38}" presName="spaceRect" presStyleCnt="0"/>
      <dgm:spPr/>
    </dgm:pt>
    <dgm:pt modelId="{92E50314-8626-4916-8E9D-445154A6D5DE}" type="pres">
      <dgm:prSet presAssocID="{354728E0-0647-4F6F-A58F-BEBC489E7A38}" presName="textRect" presStyleLbl="revTx" presStyleIdx="2" presStyleCnt="4">
        <dgm:presLayoutVars>
          <dgm:chMax val="1"/>
          <dgm:chPref val="1"/>
        </dgm:presLayoutVars>
      </dgm:prSet>
      <dgm:spPr/>
    </dgm:pt>
    <dgm:pt modelId="{4B2340AE-7CA1-4614-A41F-25A5F36D0B48}" type="pres">
      <dgm:prSet presAssocID="{527EE29B-8316-42CC-BEF5-35103E2C8470}" presName="sibTrans" presStyleCnt="0"/>
      <dgm:spPr/>
    </dgm:pt>
    <dgm:pt modelId="{697B841D-555F-4B85-A380-071E0871A1A7}" type="pres">
      <dgm:prSet presAssocID="{4FD73B88-6A06-4E0F-B61F-3AB2621BB053}" presName="compNode" presStyleCnt="0"/>
      <dgm:spPr/>
    </dgm:pt>
    <dgm:pt modelId="{0224DD65-FDED-4058-9358-0C316C6AF1E2}" type="pres">
      <dgm:prSet presAssocID="{4FD73B88-6A06-4E0F-B61F-3AB2621BB053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14D3859C-AD2B-406B-9A51-20292B4039F6}" type="pres">
      <dgm:prSet presAssocID="{4FD73B88-6A06-4E0F-B61F-3AB2621BB05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F06939A-48E9-4373-B4C6-EA6C89F28611}" type="pres">
      <dgm:prSet presAssocID="{4FD73B88-6A06-4E0F-B61F-3AB2621BB053}" presName="spaceRect" presStyleCnt="0"/>
      <dgm:spPr/>
    </dgm:pt>
    <dgm:pt modelId="{4229E270-DE6B-42B3-9815-3D27EA6F06CA}" type="pres">
      <dgm:prSet presAssocID="{4FD73B88-6A06-4E0F-B61F-3AB2621BB05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F4B6417-4590-47E3-8F73-9ED6944598F7}" type="presOf" srcId="{1A801D67-700B-46C6-A233-515A68E2A16D}" destId="{C81835A0-C654-4D02-9EE9-6EB5E2E29901}" srcOrd="0" destOrd="0" presId="urn:microsoft.com/office/officeart/2018/5/layout/IconLeafLabelList"/>
    <dgm:cxn modelId="{C617DF1C-9EAC-45E4-914C-EEE48A184CB7}" type="presOf" srcId="{B7088BE9-F394-4A59-BBF1-38A3F757AB6E}" destId="{53EE7236-182A-4DB6-86BC-8D68E79F3229}" srcOrd="0" destOrd="0" presId="urn:microsoft.com/office/officeart/2018/5/layout/IconLeafLabelList"/>
    <dgm:cxn modelId="{D98D2590-2C85-4790-AFAE-5C20FAFA6BCD}" srcId="{A1403B06-9A7D-4965-BFE4-1E84445D69A0}" destId="{1A801D67-700B-46C6-A233-515A68E2A16D}" srcOrd="0" destOrd="0" parTransId="{11579B68-E25B-46F6-8E08-169DC024578E}" sibTransId="{37BACE1E-1551-43ED-BD11-9961E5805D05}"/>
    <dgm:cxn modelId="{7C3A0BAB-8D6B-4584-B65A-84699ABEC9AD}" srcId="{A1403B06-9A7D-4965-BFE4-1E84445D69A0}" destId="{4FD73B88-6A06-4E0F-B61F-3AB2621BB053}" srcOrd="3" destOrd="0" parTransId="{62A1FDCE-BF27-48F8-ABC7-4AB39999A2D8}" sibTransId="{25496C8A-DED3-4635-B94F-5BC1FE7C7B8B}"/>
    <dgm:cxn modelId="{887D25C7-B9AD-4709-8D4D-93846F62A593}" srcId="{A1403B06-9A7D-4965-BFE4-1E84445D69A0}" destId="{354728E0-0647-4F6F-A58F-BEBC489E7A38}" srcOrd="2" destOrd="0" parTransId="{C9679B99-73A6-4E9B-A13E-2F674164BD19}" sibTransId="{527EE29B-8316-42CC-BEF5-35103E2C8470}"/>
    <dgm:cxn modelId="{6E4667D4-F43C-4BCB-8C2C-5A4318396750}" type="presOf" srcId="{354728E0-0647-4F6F-A58F-BEBC489E7A38}" destId="{92E50314-8626-4916-8E9D-445154A6D5DE}" srcOrd="0" destOrd="0" presId="urn:microsoft.com/office/officeart/2018/5/layout/IconLeafLabelList"/>
    <dgm:cxn modelId="{E57444D7-FF83-46C3-A26C-E9EC9F6C36A4}" type="presOf" srcId="{A1403B06-9A7D-4965-BFE4-1E84445D69A0}" destId="{1B85F7FD-8A5C-431E-B530-C6D6A874639F}" srcOrd="0" destOrd="0" presId="urn:microsoft.com/office/officeart/2018/5/layout/IconLeafLabelList"/>
    <dgm:cxn modelId="{0B71DADD-6024-4558-936D-F6732787F956}" type="presOf" srcId="{4FD73B88-6A06-4E0F-B61F-3AB2621BB053}" destId="{4229E270-DE6B-42B3-9815-3D27EA6F06CA}" srcOrd="0" destOrd="0" presId="urn:microsoft.com/office/officeart/2018/5/layout/IconLeafLabelList"/>
    <dgm:cxn modelId="{FB3656F4-2043-4A0B-8B22-1C48584DF483}" srcId="{A1403B06-9A7D-4965-BFE4-1E84445D69A0}" destId="{B7088BE9-F394-4A59-BBF1-38A3F757AB6E}" srcOrd="1" destOrd="0" parTransId="{EB9C919F-2D75-458D-A9B2-AA4957EF78A9}" sibTransId="{11CFF37A-B149-46E0-8BBD-B9C65CDF1B6E}"/>
    <dgm:cxn modelId="{00BE2B3D-CF73-4547-84D4-72E5A0B92671}" type="presParOf" srcId="{1B85F7FD-8A5C-431E-B530-C6D6A874639F}" destId="{DAEDDAC5-9B09-48D6-8D85-B40691344AF6}" srcOrd="0" destOrd="0" presId="urn:microsoft.com/office/officeart/2018/5/layout/IconLeafLabelList"/>
    <dgm:cxn modelId="{8E74809E-F084-4AFF-AA97-FF76A73D98E6}" type="presParOf" srcId="{DAEDDAC5-9B09-48D6-8D85-B40691344AF6}" destId="{0C7842E3-3B2F-4427-9D6D-AC896AA34422}" srcOrd="0" destOrd="0" presId="urn:microsoft.com/office/officeart/2018/5/layout/IconLeafLabelList"/>
    <dgm:cxn modelId="{44116F55-A0D7-4F2E-AB36-01B46F63BD68}" type="presParOf" srcId="{DAEDDAC5-9B09-48D6-8D85-B40691344AF6}" destId="{FC07D7CD-39DF-4D6B-8CFB-F65504653E4B}" srcOrd="1" destOrd="0" presId="urn:microsoft.com/office/officeart/2018/5/layout/IconLeafLabelList"/>
    <dgm:cxn modelId="{1C140471-4D55-4BF9-9609-1501C286551C}" type="presParOf" srcId="{DAEDDAC5-9B09-48D6-8D85-B40691344AF6}" destId="{99923390-113D-40AD-925C-F63541676EF0}" srcOrd="2" destOrd="0" presId="urn:microsoft.com/office/officeart/2018/5/layout/IconLeafLabelList"/>
    <dgm:cxn modelId="{1D858D1F-436E-4EB4-8208-77DDABB6EB40}" type="presParOf" srcId="{DAEDDAC5-9B09-48D6-8D85-B40691344AF6}" destId="{C81835A0-C654-4D02-9EE9-6EB5E2E29901}" srcOrd="3" destOrd="0" presId="urn:microsoft.com/office/officeart/2018/5/layout/IconLeafLabelList"/>
    <dgm:cxn modelId="{07679BBC-EE35-4F0E-9B4B-E5294E8E0D17}" type="presParOf" srcId="{1B85F7FD-8A5C-431E-B530-C6D6A874639F}" destId="{FEC2660A-C54C-4195-B123-781EBE923B60}" srcOrd="1" destOrd="0" presId="urn:microsoft.com/office/officeart/2018/5/layout/IconLeafLabelList"/>
    <dgm:cxn modelId="{08153BEC-B936-4EB1-9A0E-0D0453B05A53}" type="presParOf" srcId="{1B85F7FD-8A5C-431E-B530-C6D6A874639F}" destId="{6EB501E7-4130-4020-8BE6-787B03849C52}" srcOrd="2" destOrd="0" presId="urn:microsoft.com/office/officeart/2018/5/layout/IconLeafLabelList"/>
    <dgm:cxn modelId="{43CB6E2C-BE3D-4AA5-81FB-228F2396034B}" type="presParOf" srcId="{6EB501E7-4130-4020-8BE6-787B03849C52}" destId="{D62D7E71-BD81-448E-9D82-EB474D5FEC16}" srcOrd="0" destOrd="0" presId="urn:microsoft.com/office/officeart/2018/5/layout/IconLeafLabelList"/>
    <dgm:cxn modelId="{B703E43A-C0E5-45E1-B915-7ED4386FCBD6}" type="presParOf" srcId="{6EB501E7-4130-4020-8BE6-787B03849C52}" destId="{BF70F429-989F-4419-88A4-80EFB09175B7}" srcOrd="1" destOrd="0" presId="urn:microsoft.com/office/officeart/2018/5/layout/IconLeafLabelList"/>
    <dgm:cxn modelId="{E80B2856-1DF4-4C3D-AAB7-21F6ACB8F224}" type="presParOf" srcId="{6EB501E7-4130-4020-8BE6-787B03849C52}" destId="{79FFD722-EB66-46E1-A08E-34241E9548EC}" srcOrd="2" destOrd="0" presId="urn:microsoft.com/office/officeart/2018/5/layout/IconLeafLabelList"/>
    <dgm:cxn modelId="{158486B3-A80A-4C54-B23F-87A7DD0A141B}" type="presParOf" srcId="{6EB501E7-4130-4020-8BE6-787B03849C52}" destId="{53EE7236-182A-4DB6-86BC-8D68E79F3229}" srcOrd="3" destOrd="0" presId="urn:microsoft.com/office/officeart/2018/5/layout/IconLeafLabelList"/>
    <dgm:cxn modelId="{6C3E3E4E-20E9-45A2-9CEE-A0DDA3A80169}" type="presParOf" srcId="{1B85F7FD-8A5C-431E-B530-C6D6A874639F}" destId="{35E2C30A-EE92-4208-BA74-347115BCFF10}" srcOrd="3" destOrd="0" presId="urn:microsoft.com/office/officeart/2018/5/layout/IconLeafLabelList"/>
    <dgm:cxn modelId="{6D786242-977D-4DE8-85ED-1CD0FD535B15}" type="presParOf" srcId="{1B85F7FD-8A5C-431E-B530-C6D6A874639F}" destId="{2F6FAD0A-C7FA-44DE-93E4-3331D04026BF}" srcOrd="4" destOrd="0" presId="urn:microsoft.com/office/officeart/2018/5/layout/IconLeafLabelList"/>
    <dgm:cxn modelId="{A3F283C3-0D32-4831-98AE-3F5FF3CCDCE8}" type="presParOf" srcId="{2F6FAD0A-C7FA-44DE-93E4-3331D04026BF}" destId="{F1195379-6CDB-404C-8F32-A2E551403F09}" srcOrd="0" destOrd="0" presId="urn:microsoft.com/office/officeart/2018/5/layout/IconLeafLabelList"/>
    <dgm:cxn modelId="{82C3A717-D288-4ED4-AB20-00231CD23AB4}" type="presParOf" srcId="{2F6FAD0A-C7FA-44DE-93E4-3331D04026BF}" destId="{473393E8-7ABC-4A20-9129-DF997DAA857E}" srcOrd="1" destOrd="0" presId="urn:microsoft.com/office/officeart/2018/5/layout/IconLeafLabelList"/>
    <dgm:cxn modelId="{BEB45C20-7D81-4955-B837-7384627E1308}" type="presParOf" srcId="{2F6FAD0A-C7FA-44DE-93E4-3331D04026BF}" destId="{E87B5244-3CCF-4668-95BE-DD0FBBAE99EE}" srcOrd="2" destOrd="0" presId="urn:microsoft.com/office/officeart/2018/5/layout/IconLeafLabelList"/>
    <dgm:cxn modelId="{40F2E241-6C9A-4F2E-8684-48627973D16C}" type="presParOf" srcId="{2F6FAD0A-C7FA-44DE-93E4-3331D04026BF}" destId="{92E50314-8626-4916-8E9D-445154A6D5DE}" srcOrd="3" destOrd="0" presId="urn:microsoft.com/office/officeart/2018/5/layout/IconLeafLabelList"/>
    <dgm:cxn modelId="{ECCB24DC-FCFC-46B6-98AB-BDB6E9BD246C}" type="presParOf" srcId="{1B85F7FD-8A5C-431E-B530-C6D6A874639F}" destId="{4B2340AE-7CA1-4614-A41F-25A5F36D0B48}" srcOrd="5" destOrd="0" presId="urn:microsoft.com/office/officeart/2018/5/layout/IconLeafLabelList"/>
    <dgm:cxn modelId="{66146AF0-3E81-47E3-BE6A-BDCF05E39C17}" type="presParOf" srcId="{1B85F7FD-8A5C-431E-B530-C6D6A874639F}" destId="{697B841D-555F-4B85-A380-071E0871A1A7}" srcOrd="6" destOrd="0" presId="urn:microsoft.com/office/officeart/2018/5/layout/IconLeafLabelList"/>
    <dgm:cxn modelId="{E0D47102-6B29-4AFB-89E5-2AFF9AB9B760}" type="presParOf" srcId="{697B841D-555F-4B85-A380-071E0871A1A7}" destId="{0224DD65-FDED-4058-9358-0C316C6AF1E2}" srcOrd="0" destOrd="0" presId="urn:microsoft.com/office/officeart/2018/5/layout/IconLeafLabelList"/>
    <dgm:cxn modelId="{1FA2BAB5-4437-4241-BF61-AE1B064DDB94}" type="presParOf" srcId="{697B841D-555F-4B85-A380-071E0871A1A7}" destId="{14D3859C-AD2B-406B-9A51-20292B4039F6}" srcOrd="1" destOrd="0" presId="urn:microsoft.com/office/officeart/2018/5/layout/IconLeafLabelList"/>
    <dgm:cxn modelId="{D0CB3FDC-C6B5-486C-9559-8EBC15EA1463}" type="presParOf" srcId="{697B841D-555F-4B85-A380-071E0871A1A7}" destId="{AF06939A-48E9-4373-B4C6-EA6C89F28611}" srcOrd="2" destOrd="0" presId="urn:microsoft.com/office/officeart/2018/5/layout/IconLeafLabelList"/>
    <dgm:cxn modelId="{73E5FE5B-EF70-4FD0-A6BB-F7DA1AD18051}" type="presParOf" srcId="{697B841D-555F-4B85-A380-071E0871A1A7}" destId="{4229E270-DE6B-42B3-9815-3D27EA6F06CA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403B06-9A7D-4965-BFE4-1E84445D69A0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A801D67-700B-46C6-A233-515A68E2A16D}">
      <dgm:prSet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pPr>
            <a:lnSpc>
              <a:spcPct val="100000"/>
            </a:lnSpc>
            <a:defRPr cap="all"/>
          </a:pPr>
          <a:r>
            <a:rPr lang="en-US" b="1" dirty="0">
              <a:solidFill>
                <a:schemeClr val="bg1">
                  <a:lumMod val="85000"/>
                </a:schemeClr>
              </a:solidFill>
            </a:rPr>
            <a:t>Sample &amp; recruitment strategy</a:t>
          </a:r>
        </a:p>
      </dgm:t>
    </dgm:pt>
    <dgm:pt modelId="{11579B68-E25B-46F6-8E08-169DC024578E}" type="parTrans" cxnId="{D98D2590-2C85-4790-AFAE-5C20FAFA6BCD}">
      <dgm:prSet/>
      <dgm:spPr/>
      <dgm:t>
        <a:bodyPr/>
        <a:lstStyle/>
        <a:p>
          <a:endParaRPr lang="en-US"/>
        </a:p>
      </dgm:t>
    </dgm:pt>
    <dgm:pt modelId="{37BACE1E-1551-43ED-BD11-9961E5805D05}" type="sibTrans" cxnId="{D98D2590-2C85-4790-AFAE-5C20FAFA6BCD}">
      <dgm:prSet/>
      <dgm:spPr/>
      <dgm:t>
        <a:bodyPr/>
        <a:lstStyle/>
        <a:p>
          <a:endParaRPr lang="en-US"/>
        </a:p>
      </dgm:t>
    </dgm:pt>
    <dgm:pt modelId="{B7088BE9-F394-4A59-BBF1-38A3F757AB6E}">
      <dgm:prSet custT="1"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pPr>
            <a:lnSpc>
              <a:spcPct val="100000"/>
            </a:lnSpc>
            <a:defRPr cap="all"/>
          </a:pPr>
          <a:r>
            <a:rPr lang="en-US" sz="1400" b="1" kern="1200" cap="all" dirty="0">
              <a:solidFill>
                <a:srgbClr val="C00000"/>
              </a:solidFill>
              <a:latin typeface="Palatino Linotype" panose="02040502050505030304" pitchFamily="18" charset="0"/>
              <a:ea typeface="+mn-ea"/>
              <a:cs typeface="+mn-cs"/>
            </a:rPr>
            <a:t>Type</a:t>
          </a:r>
          <a:r>
            <a:rPr lang="en-US" sz="1400" b="1" kern="1200" dirty="0">
              <a:solidFill>
                <a:srgbClr val="C00000"/>
              </a:solidFill>
            </a:rPr>
            <a:t> of data collection/source of data</a:t>
          </a:r>
        </a:p>
      </dgm:t>
    </dgm:pt>
    <dgm:pt modelId="{EB9C919F-2D75-458D-A9B2-AA4957EF78A9}" type="parTrans" cxnId="{FB3656F4-2043-4A0B-8B22-1C48584DF483}">
      <dgm:prSet/>
      <dgm:spPr/>
      <dgm:t>
        <a:bodyPr/>
        <a:lstStyle/>
        <a:p>
          <a:endParaRPr lang="en-US"/>
        </a:p>
      </dgm:t>
    </dgm:pt>
    <dgm:pt modelId="{11CFF37A-B149-46E0-8BBD-B9C65CDF1B6E}" type="sibTrans" cxnId="{FB3656F4-2043-4A0B-8B22-1C48584DF483}">
      <dgm:prSet/>
      <dgm:spPr/>
      <dgm:t>
        <a:bodyPr/>
        <a:lstStyle/>
        <a:p>
          <a:endParaRPr lang="en-US"/>
        </a:p>
      </dgm:t>
    </dgm:pt>
    <dgm:pt modelId="{354728E0-0647-4F6F-A58F-BEBC489E7A3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How you will analyze data</a:t>
          </a:r>
        </a:p>
      </dgm:t>
    </dgm:pt>
    <dgm:pt modelId="{C9679B99-73A6-4E9B-A13E-2F674164BD19}" type="parTrans" cxnId="{887D25C7-B9AD-4709-8D4D-93846F62A593}">
      <dgm:prSet/>
      <dgm:spPr/>
      <dgm:t>
        <a:bodyPr/>
        <a:lstStyle/>
        <a:p>
          <a:endParaRPr lang="en-US"/>
        </a:p>
      </dgm:t>
    </dgm:pt>
    <dgm:pt modelId="{527EE29B-8316-42CC-BEF5-35103E2C8470}" type="sibTrans" cxnId="{887D25C7-B9AD-4709-8D4D-93846F62A593}">
      <dgm:prSet/>
      <dgm:spPr/>
      <dgm:t>
        <a:bodyPr/>
        <a:lstStyle/>
        <a:p>
          <a:endParaRPr lang="en-US"/>
        </a:p>
      </dgm:t>
    </dgm:pt>
    <dgm:pt modelId="{4FD73B88-6A06-4E0F-B61F-3AB2621BB05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How you will assess internal &amp; external validity</a:t>
          </a:r>
        </a:p>
      </dgm:t>
    </dgm:pt>
    <dgm:pt modelId="{62A1FDCE-BF27-48F8-ABC7-4AB39999A2D8}" type="parTrans" cxnId="{7C3A0BAB-8D6B-4584-B65A-84699ABEC9AD}">
      <dgm:prSet/>
      <dgm:spPr/>
      <dgm:t>
        <a:bodyPr/>
        <a:lstStyle/>
        <a:p>
          <a:endParaRPr lang="en-US"/>
        </a:p>
      </dgm:t>
    </dgm:pt>
    <dgm:pt modelId="{25496C8A-DED3-4635-B94F-5BC1FE7C7B8B}" type="sibTrans" cxnId="{7C3A0BAB-8D6B-4584-B65A-84699ABEC9AD}">
      <dgm:prSet/>
      <dgm:spPr/>
      <dgm:t>
        <a:bodyPr/>
        <a:lstStyle/>
        <a:p>
          <a:endParaRPr lang="en-US"/>
        </a:p>
      </dgm:t>
    </dgm:pt>
    <dgm:pt modelId="{1B85F7FD-8A5C-431E-B530-C6D6A874639F}" type="pres">
      <dgm:prSet presAssocID="{A1403B06-9A7D-4965-BFE4-1E84445D69A0}" presName="root" presStyleCnt="0">
        <dgm:presLayoutVars>
          <dgm:dir/>
          <dgm:resizeHandles val="exact"/>
        </dgm:presLayoutVars>
      </dgm:prSet>
      <dgm:spPr/>
    </dgm:pt>
    <dgm:pt modelId="{DAEDDAC5-9B09-48D6-8D85-B40691344AF6}" type="pres">
      <dgm:prSet presAssocID="{1A801D67-700B-46C6-A233-515A68E2A16D}" presName="compNode" presStyleCnt="0"/>
      <dgm:spPr/>
    </dgm:pt>
    <dgm:pt modelId="{0C7842E3-3B2F-4427-9D6D-AC896AA34422}" type="pres">
      <dgm:prSet presAssocID="{1A801D67-700B-46C6-A233-515A68E2A16D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FC07D7CD-39DF-4D6B-8CFB-F65504653E4B}" type="pres">
      <dgm:prSet presAssocID="{1A801D67-700B-46C6-A233-515A68E2A16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99923390-113D-40AD-925C-F63541676EF0}" type="pres">
      <dgm:prSet presAssocID="{1A801D67-700B-46C6-A233-515A68E2A16D}" presName="spaceRect" presStyleCnt="0"/>
      <dgm:spPr/>
    </dgm:pt>
    <dgm:pt modelId="{C81835A0-C654-4D02-9EE9-6EB5E2E29901}" type="pres">
      <dgm:prSet presAssocID="{1A801D67-700B-46C6-A233-515A68E2A16D}" presName="textRect" presStyleLbl="revTx" presStyleIdx="0" presStyleCnt="4">
        <dgm:presLayoutVars>
          <dgm:chMax val="1"/>
          <dgm:chPref val="1"/>
        </dgm:presLayoutVars>
      </dgm:prSet>
      <dgm:spPr>
        <a:xfrm>
          <a:off x="16900" y="2007449"/>
          <a:ext cx="1800000" cy="720000"/>
        </a:xfrm>
        <a:prstGeom prst="rect">
          <a:avLst/>
        </a:prstGeom>
      </dgm:spPr>
    </dgm:pt>
    <dgm:pt modelId="{FEC2660A-C54C-4195-B123-781EBE923B60}" type="pres">
      <dgm:prSet presAssocID="{37BACE1E-1551-43ED-BD11-9961E5805D05}" presName="sibTrans" presStyleCnt="0"/>
      <dgm:spPr/>
    </dgm:pt>
    <dgm:pt modelId="{6EB501E7-4130-4020-8BE6-787B03849C52}" type="pres">
      <dgm:prSet presAssocID="{B7088BE9-F394-4A59-BBF1-38A3F757AB6E}" presName="compNode" presStyleCnt="0"/>
      <dgm:spPr/>
    </dgm:pt>
    <dgm:pt modelId="{D62D7E71-BD81-448E-9D82-EB474D5FEC16}" type="pres">
      <dgm:prSet presAssocID="{B7088BE9-F394-4A59-BBF1-38A3F757AB6E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BF70F429-989F-4419-88A4-80EFB09175B7}" type="pres">
      <dgm:prSet presAssocID="{B7088BE9-F394-4A59-BBF1-38A3F757AB6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79FFD722-EB66-46E1-A08E-34241E9548EC}" type="pres">
      <dgm:prSet presAssocID="{B7088BE9-F394-4A59-BBF1-38A3F757AB6E}" presName="spaceRect" presStyleCnt="0"/>
      <dgm:spPr/>
    </dgm:pt>
    <dgm:pt modelId="{53EE7236-182A-4DB6-86BC-8D68E79F3229}" type="pres">
      <dgm:prSet presAssocID="{B7088BE9-F394-4A59-BBF1-38A3F757AB6E}" presName="textRect" presStyleLbl="revTx" presStyleIdx="1" presStyleCnt="4">
        <dgm:presLayoutVars>
          <dgm:chMax val="1"/>
          <dgm:chPref val="1"/>
        </dgm:presLayoutVars>
      </dgm:prSet>
      <dgm:spPr>
        <a:xfrm>
          <a:off x="2131900" y="2007449"/>
          <a:ext cx="1800000" cy="720000"/>
        </a:xfrm>
        <a:prstGeom prst="rect">
          <a:avLst/>
        </a:prstGeom>
      </dgm:spPr>
    </dgm:pt>
    <dgm:pt modelId="{35E2C30A-EE92-4208-BA74-347115BCFF10}" type="pres">
      <dgm:prSet presAssocID="{11CFF37A-B149-46E0-8BBD-B9C65CDF1B6E}" presName="sibTrans" presStyleCnt="0"/>
      <dgm:spPr/>
    </dgm:pt>
    <dgm:pt modelId="{2F6FAD0A-C7FA-44DE-93E4-3331D04026BF}" type="pres">
      <dgm:prSet presAssocID="{354728E0-0647-4F6F-A58F-BEBC489E7A38}" presName="compNode" presStyleCnt="0"/>
      <dgm:spPr/>
    </dgm:pt>
    <dgm:pt modelId="{F1195379-6CDB-404C-8F32-A2E551403F09}" type="pres">
      <dgm:prSet presAssocID="{354728E0-0647-4F6F-A58F-BEBC489E7A38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473393E8-7ABC-4A20-9129-DF997DAA857E}" type="pres">
      <dgm:prSet presAssocID="{354728E0-0647-4F6F-A58F-BEBC489E7A3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E87B5244-3CCF-4668-95BE-DD0FBBAE99EE}" type="pres">
      <dgm:prSet presAssocID="{354728E0-0647-4F6F-A58F-BEBC489E7A38}" presName="spaceRect" presStyleCnt="0"/>
      <dgm:spPr/>
    </dgm:pt>
    <dgm:pt modelId="{92E50314-8626-4916-8E9D-445154A6D5DE}" type="pres">
      <dgm:prSet presAssocID="{354728E0-0647-4F6F-A58F-BEBC489E7A38}" presName="textRect" presStyleLbl="revTx" presStyleIdx="2" presStyleCnt="4">
        <dgm:presLayoutVars>
          <dgm:chMax val="1"/>
          <dgm:chPref val="1"/>
        </dgm:presLayoutVars>
      </dgm:prSet>
      <dgm:spPr/>
    </dgm:pt>
    <dgm:pt modelId="{4B2340AE-7CA1-4614-A41F-25A5F36D0B48}" type="pres">
      <dgm:prSet presAssocID="{527EE29B-8316-42CC-BEF5-35103E2C8470}" presName="sibTrans" presStyleCnt="0"/>
      <dgm:spPr/>
    </dgm:pt>
    <dgm:pt modelId="{697B841D-555F-4B85-A380-071E0871A1A7}" type="pres">
      <dgm:prSet presAssocID="{4FD73B88-6A06-4E0F-B61F-3AB2621BB053}" presName="compNode" presStyleCnt="0"/>
      <dgm:spPr/>
    </dgm:pt>
    <dgm:pt modelId="{0224DD65-FDED-4058-9358-0C316C6AF1E2}" type="pres">
      <dgm:prSet presAssocID="{4FD73B88-6A06-4E0F-B61F-3AB2621BB053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14D3859C-AD2B-406B-9A51-20292B4039F6}" type="pres">
      <dgm:prSet presAssocID="{4FD73B88-6A06-4E0F-B61F-3AB2621BB05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F06939A-48E9-4373-B4C6-EA6C89F28611}" type="pres">
      <dgm:prSet presAssocID="{4FD73B88-6A06-4E0F-B61F-3AB2621BB053}" presName="spaceRect" presStyleCnt="0"/>
      <dgm:spPr/>
    </dgm:pt>
    <dgm:pt modelId="{4229E270-DE6B-42B3-9815-3D27EA6F06CA}" type="pres">
      <dgm:prSet presAssocID="{4FD73B88-6A06-4E0F-B61F-3AB2621BB05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F4B6417-4590-47E3-8F73-9ED6944598F7}" type="presOf" srcId="{1A801D67-700B-46C6-A233-515A68E2A16D}" destId="{C81835A0-C654-4D02-9EE9-6EB5E2E29901}" srcOrd="0" destOrd="0" presId="urn:microsoft.com/office/officeart/2018/5/layout/IconLeafLabelList"/>
    <dgm:cxn modelId="{C617DF1C-9EAC-45E4-914C-EEE48A184CB7}" type="presOf" srcId="{B7088BE9-F394-4A59-BBF1-38A3F757AB6E}" destId="{53EE7236-182A-4DB6-86BC-8D68E79F3229}" srcOrd="0" destOrd="0" presId="urn:microsoft.com/office/officeart/2018/5/layout/IconLeafLabelList"/>
    <dgm:cxn modelId="{D98D2590-2C85-4790-AFAE-5C20FAFA6BCD}" srcId="{A1403B06-9A7D-4965-BFE4-1E84445D69A0}" destId="{1A801D67-700B-46C6-A233-515A68E2A16D}" srcOrd="0" destOrd="0" parTransId="{11579B68-E25B-46F6-8E08-169DC024578E}" sibTransId="{37BACE1E-1551-43ED-BD11-9961E5805D05}"/>
    <dgm:cxn modelId="{7C3A0BAB-8D6B-4584-B65A-84699ABEC9AD}" srcId="{A1403B06-9A7D-4965-BFE4-1E84445D69A0}" destId="{4FD73B88-6A06-4E0F-B61F-3AB2621BB053}" srcOrd="3" destOrd="0" parTransId="{62A1FDCE-BF27-48F8-ABC7-4AB39999A2D8}" sibTransId="{25496C8A-DED3-4635-B94F-5BC1FE7C7B8B}"/>
    <dgm:cxn modelId="{887D25C7-B9AD-4709-8D4D-93846F62A593}" srcId="{A1403B06-9A7D-4965-BFE4-1E84445D69A0}" destId="{354728E0-0647-4F6F-A58F-BEBC489E7A38}" srcOrd="2" destOrd="0" parTransId="{C9679B99-73A6-4E9B-A13E-2F674164BD19}" sibTransId="{527EE29B-8316-42CC-BEF5-35103E2C8470}"/>
    <dgm:cxn modelId="{6E4667D4-F43C-4BCB-8C2C-5A4318396750}" type="presOf" srcId="{354728E0-0647-4F6F-A58F-BEBC489E7A38}" destId="{92E50314-8626-4916-8E9D-445154A6D5DE}" srcOrd="0" destOrd="0" presId="urn:microsoft.com/office/officeart/2018/5/layout/IconLeafLabelList"/>
    <dgm:cxn modelId="{E57444D7-FF83-46C3-A26C-E9EC9F6C36A4}" type="presOf" srcId="{A1403B06-9A7D-4965-BFE4-1E84445D69A0}" destId="{1B85F7FD-8A5C-431E-B530-C6D6A874639F}" srcOrd="0" destOrd="0" presId="urn:microsoft.com/office/officeart/2018/5/layout/IconLeafLabelList"/>
    <dgm:cxn modelId="{0B71DADD-6024-4558-936D-F6732787F956}" type="presOf" srcId="{4FD73B88-6A06-4E0F-B61F-3AB2621BB053}" destId="{4229E270-DE6B-42B3-9815-3D27EA6F06CA}" srcOrd="0" destOrd="0" presId="urn:microsoft.com/office/officeart/2018/5/layout/IconLeafLabelList"/>
    <dgm:cxn modelId="{FB3656F4-2043-4A0B-8B22-1C48584DF483}" srcId="{A1403B06-9A7D-4965-BFE4-1E84445D69A0}" destId="{B7088BE9-F394-4A59-BBF1-38A3F757AB6E}" srcOrd="1" destOrd="0" parTransId="{EB9C919F-2D75-458D-A9B2-AA4957EF78A9}" sibTransId="{11CFF37A-B149-46E0-8BBD-B9C65CDF1B6E}"/>
    <dgm:cxn modelId="{00BE2B3D-CF73-4547-84D4-72E5A0B92671}" type="presParOf" srcId="{1B85F7FD-8A5C-431E-B530-C6D6A874639F}" destId="{DAEDDAC5-9B09-48D6-8D85-B40691344AF6}" srcOrd="0" destOrd="0" presId="urn:microsoft.com/office/officeart/2018/5/layout/IconLeafLabelList"/>
    <dgm:cxn modelId="{8E74809E-F084-4AFF-AA97-FF76A73D98E6}" type="presParOf" srcId="{DAEDDAC5-9B09-48D6-8D85-B40691344AF6}" destId="{0C7842E3-3B2F-4427-9D6D-AC896AA34422}" srcOrd="0" destOrd="0" presId="urn:microsoft.com/office/officeart/2018/5/layout/IconLeafLabelList"/>
    <dgm:cxn modelId="{44116F55-A0D7-4F2E-AB36-01B46F63BD68}" type="presParOf" srcId="{DAEDDAC5-9B09-48D6-8D85-B40691344AF6}" destId="{FC07D7CD-39DF-4D6B-8CFB-F65504653E4B}" srcOrd="1" destOrd="0" presId="urn:microsoft.com/office/officeart/2018/5/layout/IconLeafLabelList"/>
    <dgm:cxn modelId="{1C140471-4D55-4BF9-9609-1501C286551C}" type="presParOf" srcId="{DAEDDAC5-9B09-48D6-8D85-B40691344AF6}" destId="{99923390-113D-40AD-925C-F63541676EF0}" srcOrd="2" destOrd="0" presId="urn:microsoft.com/office/officeart/2018/5/layout/IconLeafLabelList"/>
    <dgm:cxn modelId="{1D858D1F-436E-4EB4-8208-77DDABB6EB40}" type="presParOf" srcId="{DAEDDAC5-9B09-48D6-8D85-B40691344AF6}" destId="{C81835A0-C654-4D02-9EE9-6EB5E2E29901}" srcOrd="3" destOrd="0" presId="urn:microsoft.com/office/officeart/2018/5/layout/IconLeafLabelList"/>
    <dgm:cxn modelId="{07679BBC-EE35-4F0E-9B4B-E5294E8E0D17}" type="presParOf" srcId="{1B85F7FD-8A5C-431E-B530-C6D6A874639F}" destId="{FEC2660A-C54C-4195-B123-781EBE923B60}" srcOrd="1" destOrd="0" presId="urn:microsoft.com/office/officeart/2018/5/layout/IconLeafLabelList"/>
    <dgm:cxn modelId="{08153BEC-B936-4EB1-9A0E-0D0453B05A53}" type="presParOf" srcId="{1B85F7FD-8A5C-431E-B530-C6D6A874639F}" destId="{6EB501E7-4130-4020-8BE6-787B03849C52}" srcOrd="2" destOrd="0" presId="urn:microsoft.com/office/officeart/2018/5/layout/IconLeafLabelList"/>
    <dgm:cxn modelId="{43CB6E2C-BE3D-4AA5-81FB-228F2396034B}" type="presParOf" srcId="{6EB501E7-4130-4020-8BE6-787B03849C52}" destId="{D62D7E71-BD81-448E-9D82-EB474D5FEC16}" srcOrd="0" destOrd="0" presId="urn:microsoft.com/office/officeart/2018/5/layout/IconLeafLabelList"/>
    <dgm:cxn modelId="{B703E43A-C0E5-45E1-B915-7ED4386FCBD6}" type="presParOf" srcId="{6EB501E7-4130-4020-8BE6-787B03849C52}" destId="{BF70F429-989F-4419-88A4-80EFB09175B7}" srcOrd="1" destOrd="0" presId="urn:microsoft.com/office/officeart/2018/5/layout/IconLeafLabelList"/>
    <dgm:cxn modelId="{E80B2856-1DF4-4C3D-AAB7-21F6ACB8F224}" type="presParOf" srcId="{6EB501E7-4130-4020-8BE6-787B03849C52}" destId="{79FFD722-EB66-46E1-A08E-34241E9548EC}" srcOrd="2" destOrd="0" presId="urn:microsoft.com/office/officeart/2018/5/layout/IconLeafLabelList"/>
    <dgm:cxn modelId="{158486B3-A80A-4C54-B23F-87A7DD0A141B}" type="presParOf" srcId="{6EB501E7-4130-4020-8BE6-787B03849C52}" destId="{53EE7236-182A-4DB6-86BC-8D68E79F3229}" srcOrd="3" destOrd="0" presId="urn:microsoft.com/office/officeart/2018/5/layout/IconLeafLabelList"/>
    <dgm:cxn modelId="{6C3E3E4E-20E9-45A2-9CEE-A0DDA3A80169}" type="presParOf" srcId="{1B85F7FD-8A5C-431E-B530-C6D6A874639F}" destId="{35E2C30A-EE92-4208-BA74-347115BCFF10}" srcOrd="3" destOrd="0" presId="urn:microsoft.com/office/officeart/2018/5/layout/IconLeafLabelList"/>
    <dgm:cxn modelId="{6D786242-977D-4DE8-85ED-1CD0FD535B15}" type="presParOf" srcId="{1B85F7FD-8A5C-431E-B530-C6D6A874639F}" destId="{2F6FAD0A-C7FA-44DE-93E4-3331D04026BF}" srcOrd="4" destOrd="0" presId="urn:microsoft.com/office/officeart/2018/5/layout/IconLeafLabelList"/>
    <dgm:cxn modelId="{A3F283C3-0D32-4831-98AE-3F5FF3CCDCE8}" type="presParOf" srcId="{2F6FAD0A-C7FA-44DE-93E4-3331D04026BF}" destId="{F1195379-6CDB-404C-8F32-A2E551403F09}" srcOrd="0" destOrd="0" presId="urn:microsoft.com/office/officeart/2018/5/layout/IconLeafLabelList"/>
    <dgm:cxn modelId="{82C3A717-D288-4ED4-AB20-00231CD23AB4}" type="presParOf" srcId="{2F6FAD0A-C7FA-44DE-93E4-3331D04026BF}" destId="{473393E8-7ABC-4A20-9129-DF997DAA857E}" srcOrd="1" destOrd="0" presId="urn:microsoft.com/office/officeart/2018/5/layout/IconLeafLabelList"/>
    <dgm:cxn modelId="{BEB45C20-7D81-4955-B837-7384627E1308}" type="presParOf" srcId="{2F6FAD0A-C7FA-44DE-93E4-3331D04026BF}" destId="{E87B5244-3CCF-4668-95BE-DD0FBBAE99EE}" srcOrd="2" destOrd="0" presId="urn:microsoft.com/office/officeart/2018/5/layout/IconLeafLabelList"/>
    <dgm:cxn modelId="{40F2E241-6C9A-4F2E-8684-48627973D16C}" type="presParOf" srcId="{2F6FAD0A-C7FA-44DE-93E4-3331D04026BF}" destId="{92E50314-8626-4916-8E9D-445154A6D5DE}" srcOrd="3" destOrd="0" presId="urn:microsoft.com/office/officeart/2018/5/layout/IconLeafLabelList"/>
    <dgm:cxn modelId="{ECCB24DC-FCFC-46B6-98AB-BDB6E9BD246C}" type="presParOf" srcId="{1B85F7FD-8A5C-431E-B530-C6D6A874639F}" destId="{4B2340AE-7CA1-4614-A41F-25A5F36D0B48}" srcOrd="5" destOrd="0" presId="urn:microsoft.com/office/officeart/2018/5/layout/IconLeafLabelList"/>
    <dgm:cxn modelId="{66146AF0-3E81-47E3-BE6A-BDCF05E39C17}" type="presParOf" srcId="{1B85F7FD-8A5C-431E-B530-C6D6A874639F}" destId="{697B841D-555F-4B85-A380-071E0871A1A7}" srcOrd="6" destOrd="0" presId="urn:microsoft.com/office/officeart/2018/5/layout/IconLeafLabelList"/>
    <dgm:cxn modelId="{E0D47102-6B29-4AFB-89E5-2AFF9AB9B760}" type="presParOf" srcId="{697B841D-555F-4B85-A380-071E0871A1A7}" destId="{0224DD65-FDED-4058-9358-0C316C6AF1E2}" srcOrd="0" destOrd="0" presId="urn:microsoft.com/office/officeart/2018/5/layout/IconLeafLabelList"/>
    <dgm:cxn modelId="{1FA2BAB5-4437-4241-BF61-AE1B064DDB94}" type="presParOf" srcId="{697B841D-555F-4B85-A380-071E0871A1A7}" destId="{14D3859C-AD2B-406B-9A51-20292B4039F6}" srcOrd="1" destOrd="0" presId="urn:microsoft.com/office/officeart/2018/5/layout/IconLeafLabelList"/>
    <dgm:cxn modelId="{D0CB3FDC-C6B5-486C-9559-8EBC15EA1463}" type="presParOf" srcId="{697B841D-555F-4B85-A380-071E0871A1A7}" destId="{AF06939A-48E9-4373-B4C6-EA6C89F28611}" srcOrd="2" destOrd="0" presId="urn:microsoft.com/office/officeart/2018/5/layout/IconLeafLabelList"/>
    <dgm:cxn modelId="{73E5FE5B-EF70-4FD0-A6BB-F7DA1AD18051}" type="presParOf" srcId="{697B841D-555F-4B85-A380-071E0871A1A7}" destId="{4229E270-DE6B-42B3-9815-3D27EA6F06CA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5CF665-EC64-4405-BF09-0161FE53278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6B92320-7C3F-4AD3-9565-58E4B473B985}">
      <dgm:prSet/>
      <dgm:spPr/>
      <dgm:t>
        <a:bodyPr/>
        <a:lstStyle/>
        <a:p>
          <a:r>
            <a:rPr lang="en-US"/>
            <a:t>Interviews</a:t>
          </a:r>
        </a:p>
      </dgm:t>
    </dgm:pt>
    <dgm:pt modelId="{EAAF969D-1FDB-4213-B434-042EAC0EDAF6}" type="parTrans" cxnId="{5E57B575-59E8-49C5-AAE9-41424DDE3FB4}">
      <dgm:prSet/>
      <dgm:spPr/>
      <dgm:t>
        <a:bodyPr/>
        <a:lstStyle/>
        <a:p>
          <a:endParaRPr lang="en-US"/>
        </a:p>
      </dgm:t>
    </dgm:pt>
    <dgm:pt modelId="{D15B3CE1-198A-4E46-B4F9-704B1E84966F}" type="sibTrans" cxnId="{5E57B575-59E8-49C5-AAE9-41424DDE3FB4}">
      <dgm:prSet/>
      <dgm:spPr/>
      <dgm:t>
        <a:bodyPr/>
        <a:lstStyle/>
        <a:p>
          <a:endParaRPr lang="en-US"/>
        </a:p>
      </dgm:t>
    </dgm:pt>
    <dgm:pt modelId="{07E6A3CE-6F4A-4D0F-9DF7-F3488F022770}">
      <dgm:prSet/>
      <dgm:spPr/>
      <dgm:t>
        <a:bodyPr/>
        <a:lstStyle/>
        <a:p>
          <a:r>
            <a:rPr lang="en-US"/>
            <a:t>Focus groups</a:t>
          </a:r>
        </a:p>
      </dgm:t>
    </dgm:pt>
    <dgm:pt modelId="{936F7D48-287C-45AD-9736-CB25F75E07DE}" type="parTrans" cxnId="{CF989C6D-9EB2-4331-9A45-29C50C230D31}">
      <dgm:prSet/>
      <dgm:spPr/>
      <dgm:t>
        <a:bodyPr/>
        <a:lstStyle/>
        <a:p>
          <a:endParaRPr lang="en-US"/>
        </a:p>
      </dgm:t>
    </dgm:pt>
    <dgm:pt modelId="{AEE791DF-7034-4CE0-9D29-296948570748}" type="sibTrans" cxnId="{CF989C6D-9EB2-4331-9A45-29C50C230D31}">
      <dgm:prSet/>
      <dgm:spPr/>
      <dgm:t>
        <a:bodyPr/>
        <a:lstStyle/>
        <a:p>
          <a:endParaRPr lang="en-US"/>
        </a:p>
      </dgm:t>
    </dgm:pt>
    <dgm:pt modelId="{D4B67AFF-2928-4D87-B800-BCE8F0230131}" type="pres">
      <dgm:prSet presAssocID="{225CF665-EC64-4405-BF09-0161FE532788}" presName="root" presStyleCnt="0">
        <dgm:presLayoutVars>
          <dgm:dir/>
          <dgm:resizeHandles val="exact"/>
        </dgm:presLayoutVars>
      </dgm:prSet>
      <dgm:spPr/>
    </dgm:pt>
    <dgm:pt modelId="{B7E9ADB3-32B0-4524-A3AB-E10523D159F4}" type="pres">
      <dgm:prSet presAssocID="{76B92320-7C3F-4AD3-9565-58E4B473B985}" presName="compNode" presStyleCnt="0"/>
      <dgm:spPr/>
    </dgm:pt>
    <dgm:pt modelId="{1F7C29BB-631B-42EC-B47D-384B56751C46}" type="pres">
      <dgm:prSet presAssocID="{76B92320-7C3F-4AD3-9565-58E4B473B98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685B5789-BFE9-4603-9E5B-84CCEB5F76AA}" type="pres">
      <dgm:prSet presAssocID="{76B92320-7C3F-4AD3-9565-58E4B473B985}" presName="spaceRect" presStyleCnt="0"/>
      <dgm:spPr/>
    </dgm:pt>
    <dgm:pt modelId="{FB1C0CBD-E85E-44F6-8731-0D9F786FB2B5}" type="pres">
      <dgm:prSet presAssocID="{76B92320-7C3F-4AD3-9565-58E4B473B985}" presName="textRect" presStyleLbl="revTx" presStyleIdx="0" presStyleCnt="2">
        <dgm:presLayoutVars>
          <dgm:chMax val="1"/>
          <dgm:chPref val="1"/>
        </dgm:presLayoutVars>
      </dgm:prSet>
      <dgm:spPr/>
    </dgm:pt>
    <dgm:pt modelId="{305E18B7-BB91-47FA-AFCA-D39E404DFEDA}" type="pres">
      <dgm:prSet presAssocID="{D15B3CE1-198A-4E46-B4F9-704B1E84966F}" presName="sibTrans" presStyleCnt="0"/>
      <dgm:spPr/>
    </dgm:pt>
    <dgm:pt modelId="{F057FC9F-EBD4-440C-9F88-BB8CC1E2E3A9}" type="pres">
      <dgm:prSet presAssocID="{07E6A3CE-6F4A-4D0F-9DF7-F3488F022770}" presName="compNode" presStyleCnt="0"/>
      <dgm:spPr/>
    </dgm:pt>
    <dgm:pt modelId="{CEE2B886-1F7A-403F-9958-19EB6E0A4A09}" type="pres">
      <dgm:prSet presAssocID="{07E6A3CE-6F4A-4D0F-9DF7-F3488F02277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B1ADD6C3-53B5-4754-BAA0-931CF9CFB247}" type="pres">
      <dgm:prSet presAssocID="{07E6A3CE-6F4A-4D0F-9DF7-F3488F022770}" presName="spaceRect" presStyleCnt="0"/>
      <dgm:spPr/>
    </dgm:pt>
    <dgm:pt modelId="{2C48979F-E382-4A0A-8F12-93338FEBCF1B}" type="pres">
      <dgm:prSet presAssocID="{07E6A3CE-6F4A-4D0F-9DF7-F3488F022770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F76C0A1E-5DAC-4031-BF44-72F16BDD2BEE}" type="presOf" srcId="{76B92320-7C3F-4AD3-9565-58E4B473B985}" destId="{FB1C0CBD-E85E-44F6-8731-0D9F786FB2B5}" srcOrd="0" destOrd="0" presId="urn:microsoft.com/office/officeart/2018/2/layout/IconLabelList"/>
    <dgm:cxn modelId="{CF989C6D-9EB2-4331-9A45-29C50C230D31}" srcId="{225CF665-EC64-4405-BF09-0161FE532788}" destId="{07E6A3CE-6F4A-4D0F-9DF7-F3488F022770}" srcOrd="1" destOrd="0" parTransId="{936F7D48-287C-45AD-9736-CB25F75E07DE}" sibTransId="{AEE791DF-7034-4CE0-9D29-296948570748}"/>
    <dgm:cxn modelId="{5E57B575-59E8-49C5-AAE9-41424DDE3FB4}" srcId="{225CF665-EC64-4405-BF09-0161FE532788}" destId="{76B92320-7C3F-4AD3-9565-58E4B473B985}" srcOrd="0" destOrd="0" parTransId="{EAAF969D-1FDB-4213-B434-042EAC0EDAF6}" sibTransId="{D15B3CE1-198A-4E46-B4F9-704B1E84966F}"/>
    <dgm:cxn modelId="{D33411C7-9B2F-4606-84C3-BA71CE557AAC}" type="presOf" srcId="{07E6A3CE-6F4A-4D0F-9DF7-F3488F022770}" destId="{2C48979F-E382-4A0A-8F12-93338FEBCF1B}" srcOrd="0" destOrd="0" presId="urn:microsoft.com/office/officeart/2018/2/layout/IconLabelList"/>
    <dgm:cxn modelId="{7A7970CA-DFFE-4019-8E36-CB95D9732ADA}" type="presOf" srcId="{225CF665-EC64-4405-BF09-0161FE532788}" destId="{D4B67AFF-2928-4D87-B800-BCE8F0230131}" srcOrd="0" destOrd="0" presId="urn:microsoft.com/office/officeart/2018/2/layout/IconLabelList"/>
    <dgm:cxn modelId="{03A1FC70-9BAF-4FB7-836F-80FAF853CF0B}" type="presParOf" srcId="{D4B67AFF-2928-4D87-B800-BCE8F0230131}" destId="{B7E9ADB3-32B0-4524-A3AB-E10523D159F4}" srcOrd="0" destOrd="0" presId="urn:microsoft.com/office/officeart/2018/2/layout/IconLabelList"/>
    <dgm:cxn modelId="{3D6EC89B-158E-4A72-AC32-558D13B50437}" type="presParOf" srcId="{B7E9ADB3-32B0-4524-A3AB-E10523D159F4}" destId="{1F7C29BB-631B-42EC-B47D-384B56751C46}" srcOrd="0" destOrd="0" presId="urn:microsoft.com/office/officeart/2018/2/layout/IconLabelList"/>
    <dgm:cxn modelId="{5B2F8909-63CB-445F-85D1-08995BD33E21}" type="presParOf" srcId="{B7E9ADB3-32B0-4524-A3AB-E10523D159F4}" destId="{685B5789-BFE9-4603-9E5B-84CCEB5F76AA}" srcOrd="1" destOrd="0" presId="urn:microsoft.com/office/officeart/2018/2/layout/IconLabelList"/>
    <dgm:cxn modelId="{646E702A-DCE1-4C1B-B2D0-80C7B0D6A96D}" type="presParOf" srcId="{B7E9ADB3-32B0-4524-A3AB-E10523D159F4}" destId="{FB1C0CBD-E85E-44F6-8731-0D9F786FB2B5}" srcOrd="2" destOrd="0" presId="urn:microsoft.com/office/officeart/2018/2/layout/IconLabelList"/>
    <dgm:cxn modelId="{5D6AC51A-1D26-4D6B-9CC3-7090CDB78A51}" type="presParOf" srcId="{D4B67AFF-2928-4D87-B800-BCE8F0230131}" destId="{305E18B7-BB91-47FA-AFCA-D39E404DFEDA}" srcOrd="1" destOrd="0" presId="urn:microsoft.com/office/officeart/2018/2/layout/IconLabelList"/>
    <dgm:cxn modelId="{133A925C-1842-4B29-ADC3-4C0221952DB3}" type="presParOf" srcId="{D4B67AFF-2928-4D87-B800-BCE8F0230131}" destId="{F057FC9F-EBD4-440C-9F88-BB8CC1E2E3A9}" srcOrd="2" destOrd="0" presId="urn:microsoft.com/office/officeart/2018/2/layout/IconLabelList"/>
    <dgm:cxn modelId="{77C34395-1391-4879-94ED-82BEAF339F11}" type="presParOf" srcId="{F057FC9F-EBD4-440C-9F88-BB8CC1E2E3A9}" destId="{CEE2B886-1F7A-403F-9958-19EB6E0A4A09}" srcOrd="0" destOrd="0" presId="urn:microsoft.com/office/officeart/2018/2/layout/IconLabelList"/>
    <dgm:cxn modelId="{99EDD2F4-40A8-4316-9696-E3C7A45F3AC7}" type="presParOf" srcId="{F057FC9F-EBD4-440C-9F88-BB8CC1E2E3A9}" destId="{B1ADD6C3-53B5-4754-BAA0-931CF9CFB247}" srcOrd="1" destOrd="0" presId="urn:microsoft.com/office/officeart/2018/2/layout/IconLabelList"/>
    <dgm:cxn modelId="{0BBEB09A-6313-4FE2-8621-ABE03733A88E}" type="presParOf" srcId="{F057FC9F-EBD4-440C-9F88-BB8CC1E2E3A9}" destId="{2C48979F-E382-4A0A-8F12-93338FEBCF1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403B06-9A7D-4965-BFE4-1E84445D69A0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A801D67-700B-46C6-A233-515A68E2A16D}">
      <dgm:prSet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pPr>
            <a:lnSpc>
              <a:spcPct val="100000"/>
            </a:lnSpc>
            <a:defRPr cap="all"/>
          </a:pPr>
          <a:r>
            <a:rPr lang="en-US" b="1" dirty="0">
              <a:solidFill>
                <a:schemeClr val="bg1">
                  <a:lumMod val="85000"/>
                </a:schemeClr>
              </a:solidFill>
            </a:rPr>
            <a:t>Sample &amp; recruitment strategy</a:t>
          </a:r>
        </a:p>
      </dgm:t>
    </dgm:pt>
    <dgm:pt modelId="{11579B68-E25B-46F6-8E08-169DC024578E}" type="parTrans" cxnId="{D98D2590-2C85-4790-AFAE-5C20FAFA6BCD}">
      <dgm:prSet/>
      <dgm:spPr/>
      <dgm:t>
        <a:bodyPr/>
        <a:lstStyle/>
        <a:p>
          <a:endParaRPr lang="en-US"/>
        </a:p>
      </dgm:t>
    </dgm:pt>
    <dgm:pt modelId="{37BACE1E-1551-43ED-BD11-9961E5805D05}" type="sibTrans" cxnId="{D98D2590-2C85-4790-AFAE-5C20FAFA6BCD}">
      <dgm:prSet/>
      <dgm:spPr/>
      <dgm:t>
        <a:bodyPr/>
        <a:lstStyle/>
        <a:p>
          <a:endParaRPr lang="en-US"/>
        </a:p>
      </dgm:t>
    </dgm:pt>
    <dgm:pt modelId="{B7088BE9-F394-4A59-BBF1-38A3F757AB6E}">
      <dgm:prSet custT="1"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pPr>
            <a:lnSpc>
              <a:spcPct val="100000"/>
            </a:lnSpc>
            <a:defRPr cap="all"/>
          </a:pPr>
          <a:r>
            <a:rPr lang="en-US" sz="1600" b="1" kern="1200" cap="all" dirty="0">
              <a:solidFill>
                <a:prstClr val="white">
                  <a:lumMod val="85000"/>
                </a:prstClr>
              </a:solidFill>
              <a:latin typeface="Palatino Linotype" panose="02040502050505030304" pitchFamily="18" charset="0"/>
              <a:ea typeface="+mn-ea"/>
              <a:cs typeface="+mn-cs"/>
            </a:rPr>
            <a:t>Type of data collection/source of data</a:t>
          </a:r>
        </a:p>
      </dgm:t>
    </dgm:pt>
    <dgm:pt modelId="{EB9C919F-2D75-458D-A9B2-AA4957EF78A9}" type="parTrans" cxnId="{FB3656F4-2043-4A0B-8B22-1C48584DF483}">
      <dgm:prSet/>
      <dgm:spPr/>
      <dgm:t>
        <a:bodyPr/>
        <a:lstStyle/>
        <a:p>
          <a:endParaRPr lang="en-US"/>
        </a:p>
      </dgm:t>
    </dgm:pt>
    <dgm:pt modelId="{11CFF37A-B149-46E0-8BBD-B9C65CDF1B6E}" type="sibTrans" cxnId="{FB3656F4-2043-4A0B-8B22-1C48584DF483}">
      <dgm:prSet/>
      <dgm:spPr/>
      <dgm:t>
        <a:bodyPr/>
        <a:lstStyle/>
        <a:p>
          <a:endParaRPr lang="en-US"/>
        </a:p>
      </dgm:t>
    </dgm:pt>
    <dgm:pt modelId="{354728E0-0647-4F6F-A58F-BEBC489E7A38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400" b="1" kern="1200" cap="all" dirty="0">
              <a:solidFill>
                <a:srgbClr val="C00000"/>
              </a:solidFill>
              <a:latin typeface="Palatino Linotype" panose="02040502050505030304" pitchFamily="18" charset="0"/>
              <a:ea typeface="+mn-ea"/>
              <a:cs typeface="+mn-cs"/>
            </a:rPr>
            <a:t>How you will analyze data</a:t>
          </a:r>
        </a:p>
      </dgm:t>
    </dgm:pt>
    <dgm:pt modelId="{C9679B99-73A6-4E9B-A13E-2F674164BD19}" type="parTrans" cxnId="{887D25C7-B9AD-4709-8D4D-93846F62A593}">
      <dgm:prSet/>
      <dgm:spPr/>
      <dgm:t>
        <a:bodyPr/>
        <a:lstStyle/>
        <a:p>
          <a:endParaRPr lang="en-US"/>
        </a:p>
      </dgm:t>
    </dgm:pt>
    <dgm:pt modelId="{527EE29B-8316-42CC-BEF5-35103E2C8470}" type="sibTrans" cxnId="{887D25C7-B9AD-4709-8D4D-93846F62A593}">
      <dgm:prSet/>
      <dgm:spPr/>
      <dgm:t>
        <a:bodyPr/>
        <a:lstStyle/>
        <a:p>
          <a:endParaRPr lang="en-US"/>
        </a:p>
      </dgm:t>
    </dgm:pt>
    <dgm:pt modelId="{4FD73B88-6A06-4E0F-B61F-3AB2621BB053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400" b="1" kern="1200" cap="all" dirty="0">
              <a:solidFill>
                <a:srgbClr val="C00000"/>
              </a:solidFill>
              <a:latin typeface="Palatino Linotype" panose="02040502050505030304" pitchFamily="18" charset="0"/>
              <a:ea typeface="+mn-ea"/>
              <a:cs typeface="+mn-cs"/>
            </a:rPr>
            <a:t>How you will assess internal &amp; external validity</a:t>
          </a:r>
        </a:p>
      </dgm:t>
    </dgm:pt>
    <dgm:pt modelId="{62A1FDCE-BF27-48F8-ABC7-4AB39999A2D8}" type="parTrans" cxnId="{7C3A0BAB-8D6B-4584-B65A-84699ABEC9AD}">
      <dgm:prSet/>
      <dgm:spPr/>
      <dgm:t>
        <a:bodyPr/>
        <a:lstStyle/>
        <a:p>
          <a:endParaRPr lang="en-US"/>
        </a:p>
      </dgm:t>
    </dgm:pt>
    <dgm:pt modelId="{25496C8A-DED3-4635-B94F-5BC1FE7C7B8B}" type="sibTrans" cxnId="{7C3A0BAB-8D6B-4584-B65A-84699ABEC9AD}">
      <dgm:prSet/>
      <dgm:spPr/>
      <dgm:t>
        <a:bodyPr/>
        <a:lstStyle/>
        <a:p>
          <a:endParaRPr lang="en-US"/>
        </a:p>
      </dgm:t>
    </dgm:pt>
    <dgm:pt modelId="{1B85F7FD-8A5C-431E-B530-C6D6A874639F}" type="pres">
      <dgm:prSet presAssocID="{A1403B06-9A7D-4965-BFE4-1E84445D69A0}" presName="root" presStyleCnt="0">
        <dgm:presLayoutVars>
          <dgm:dir/>
          <dgm:resizeHandles val="exact"/>
        </dgm:presLayoutVars>
      </dgm:prSet>
      <dgm:spPr/>
    </dgm:pt>
    <dgm:pt modelId="{DAEDDAC5-9B09-48D6-8D85-B40691344AF6}" type="pres">
      <dgm:prSet presAssocID="{1A801D67-700B-46C6-A233-515A68E2A16D}" presName="compNode" presStyleCnt="0"/>
      <dgm:spPr/>
    </dgm:pt>
    <dgm:pt modelId="{0C7842E3-3B2F-4427-9D6D-AC896AA34422}" type="pres">
      <dgm:prSet presAssocID="{1A801D67-700B-46C6-A233-515A68E2A16D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FC07D7CD-39DF-4D6B-8CFB-F65504653E4B}" type="pres">
      <dgm:prSet presAssocID="{1A801D67-700B-46C6-A233-515A68E2A16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99923390-113D-40AD-925C-F63541676EF0}" type="pres">
      <dgm:prSet presAssocID="{1A801D67-700B-46C6-A233-515A68E2A16D}" presName="spaceRect" presStyleCnt="0"/>
      <dgm:spPr/>
    </dgm:pt>
    <dgm:pt modelId="{C81835A0-C654-4D02-9EE9-6EB5E2E29901}" type="pres">
      <dgm:prSet presAssocID="{1A801D67-700B-46C6-A233-515A68E2A16D}" presName="textRect" presStyleLbl="revTx" presStyleIdx="0" presStyleCnt="4">
        <dgm:presLayoutVars>
          <dgm:chMax val="1"/>
          <dgm:chPref val="1"/>
        </dgm:presLayoutVars>
      </dgm:prSet>
      <dgm:spPr>
        <a:xfrm>
          <a:off x="16900" y="2007449"/>
          <a:ext cx="1800000" cy="720000"/>
        </a:xfrm>
        <a:prstGeom prst="rect">
          <a:avLst/>
        </a:prstGeom>
      </dgm:spPr>
    </dgm:pt>
    <dgm:pt modelId="{FEC2660A-C54C-4195-B123-781EBE923B60}" type="pres">
      <dgm:prSet presAssocID="{37BACE1E-1551-43ED-BD11-9961E5805D05}" presName="sibTrans" presStyleCnt="0"/>
      <dgm:spPr/>
    </dgm:pt>
    <dgm:pt modelId="{6EB501E7-4130-4020-8BE6-787B03849C52}" type="pres">
      <dgm:prSet presAssocID="{B7088BE9-F394-4A59-BBF1-38A3F757AB6E}" presName="compNode" presStyleCnt="0"/>
      <dgm:spPr/>
    </dgm:pt>
    <dgm:pt modelId="{D62D7E71-BD81-448E-9D82-EB474D5FEC16}" type="pres">
      <dgm:prSet presAssocID="{B7088BE9-F394-4A59-BBF1-38A3F757AB6E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BF70F429-989F-4419-88A4-80EFB09175B7}" type="pres">
      <dgm:prSet presAssocID="{B7088BE9-F394-4A59-BBF1-38A3F757AB6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79FFD722-EB66-46E1-A08E-34241E9548EC}" type="pres">
      <dgm:prSet presAssocID="{B7088BE9-F394-4A59-BBF1-38A3F757AB6E}" presName="spaceRect" presStyleCnt="0"/>
      <dgm:spPr/>
    </dgm:pt>
    <dgm:pt modelId="{53EE7236-182A-4DB6-86BC-8D68E79F3229}" type="pres">
      <dgm:prSet presAssocID="{B7088BE9-F394-4A59-BBF1-38A3F757AB6E}" presName="textRect" presStyleLbl="revTx" presStyleIdx="1" presStyleCnt="4">
        <dgm:presLayoutVars>
          <dgm:chMax val="1"/>
          <dgm:chPref val="1"/>
        </dgm:presLayoutVars>
      </dgm:prSet>
      <dgm:spPr>
        <a:xfrm>
          <a:off x="2131900" y="2007449"/>
          <a:ext cx="1800000" cy="720000"/>
        </a:xfrm>
        <a:prstGeom prst="rect">
          <a:avLst/>
        </a:prstGeom>
      </dgm:spPr>
    </dgm:pt>
    <dgm:pt modelId="{35E2C30A-EE92-4208-BA74-347115BCFF10}" type="pres">
      <dgm:prSet presAssocID="{11CFF37A-B149-46E0-8BBD-B9C65CDF1B6E}" presName="sibTrans" presStyleCnt="0"/>
      <dgm:spPr/>
    </dgm:pt>
    <dgm:pt modelId="{2F6FAD0A-C7FA-44DE-93E4-3331D04026BF}" type="pres">
      <dgm:prSet presAssocID="{354728E0-0647-4F6F-A58F-BEBC489E7A38}" presName="compNode" presStyleCnt="0"/>
      <dgm:spPr/>
    </dgm:pt>
    <dgm:pt modelId="{F1195379-6CDB-404C-8F32-A2E551403F09}" type="pres">
      <dgm:prSet presAssocID="{354728E0-0647-4F6F-A58F-BEBC489E7A38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473393E8-7ABC-4A20-9129-DF997DAA857E}" type="pres">
      <dgm:prSet presAssocID="{354728E0-0647-4F6F-A58F-BEBC489E7A3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E87B5244-3CCF-4668-95BE-DD0FBBAE99EE}" type="pres">
      <dgm:prSet presAssocID="{354728E0-0647-4F6F-A58F-BEBC489E7A38}" presName="spaceRect" presStyleCnt="0"/>
      <dgm:spPr/>
    </dgm:pt>
    <dgm:pt modelId="{92E50314-8626-4916-8E9D-445154A6D5DE}" type="pres">
      <dgm:prSet presAssocID="{354728E0-0647-4F6F-A58F-BEBC489E7A38}" presName="textRect" presStyleLbl="revTx" presStyleIdx="2" presStyleCnt="4">
        <dgm:presLayoutVars>
          <dgm:chMax val="1"/>
          <dgm:chPref val="1"/>
        </dgm:presLayoutVars>
      </dgm:prSet>
      <dgm:spPr/>
    </dgm:pt>
    <dgm:pt modelId="{4B2340AE-7CA1-4614-A41F-25A5F36D0B48}" type="pres">
      <dgm:prSet presAssocID="{527EE29B-8316-42CC-BEF5-35103E2C8470}" presName="sibTrans" presStyleCnt="0"/>
      <dgm:spPr/>
    </dgm:pt>
    <dgm:pt modelId="{697B841D-555F-4B85-A380-071E0871A1A7}" type="pres">
      <dgm:prSet presAssocID="{4FD73B88-6A06-4E0F-B61F-3AB2621BB053}" presName="compNode" presStyleCnt="0"/>
      <dgm:spPr/>
    </dgm:pt>
    <dgm:pt modelId="{0224DD65-FDED-4058-9358-0C316C6AF1E2}" type="pres">
      <dgm:prSet presAssocID="{4FD73B88-6A06-4E0F-B61F-3AB2621BB053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14D3859C-AD2B-406B-9A51-20292B4039F6}" type="pres">
      <dgm:prSet presAssocID="{4FD73B88-6A06-4E0F-B61F-3AB2621BB05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F06939A-48E9-4373-B4C6-EA6C89F28611}" type="pres">
      <dgm:prSet presAssocID="{4FD73B88-6A06-4E0F-B61F-3AB2621BB053}" presName="spaceRect" presStyleCnt="0"/>
      <dgm:spPr/>
    </dgm:pt>
    <dgm:pt modelId="{4229E270-DE6B-42B3-9815-3D27EA6F06CA}" type="pres">
      <dgm:prSet presAssocID="{4FD73B88-6A06-4E0F-B61F-3AB2621BB05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F4B6417-4590-47E3-8F73-9ED6944598F7}" type="presOf" srcId="{1A801D67-700B-46C6-A233-515A68E2A16D}" destId="{C81835A0-C654-4D02-9EE9-6EB5E2E29901}" srcOrd="0" destOrd="0" presId="urn:microsoft.com/office/officeart/2018/5/layout/IconLeafLabelList"/>
    <dgm:cxn modelId="{C617DF1C-9EAC-45E4-914C-EEE48A184CB7}" type="presOf" srcId="{B7088BE9-F394-4A59-BBF1-38A3F757AB6E}" destId="{53EE7236-182A-4DB6-86BC-8D68E79F3229}" srcOrd="0" destOrd="0" presId="urn:microsoft.com/office/officeart/2018/5/layout/IconLeafLabelList"/>
    <dgm:cxn modelId="{D98D2590-2C85-4790-AFAE-5C20FAFA6BCD}" srcId="{A1403B06-9A7D-4965-BFE4-1E84445D69A0}" destId="{1A801D67-700B-46C6-A233-515A68E2A16D}" srcOrd="0" destOrd="0" parTransId="{11579B68-E25B-46F6-8E08-169DC024578E}" sibTransId="{37BACE1E-1551-43ED-BD11-9961E5805D05}"/>
    <dgm:cxn modelId="{7C3A0BAB-8D6B-4584-B65A-84699ABEC9AD}" srcId="{A1403B06-9A7D-4965-BFE4-1E84445D69A0}" destId="{4FD73B88-6A06-4E0F-B61F-3AB2621BB053}" srcOrd="3" destOrd="0" parTransId="{62A1FDCE-BF27-48F8-ABC7-4AB39999A2D8}" sibTransId="{25496C8A-DED3-4635-B94F-5BC1FE7C7B8B}"/>
    <dgm:cxn modelId="{887D25C7-B9AD-4709-8D4D-93846F62A593}" srcId="{A1403B06-9A7D-4965-BFE4-1E84445D69A0}" destId="{354728E0-0647-4F6F-A58F-BEBC489E7A38}" srcOrd="2" destOrd="0" parTransId="{C9679B99-73A6-4E9B-A13E-2F674164BD19}" sibTransId="{527EE29B-8316-42CC-BEF5-35103E2C8470}"/>
    <dgm:cxn modelId="{6E4667D4-F43C-4BCB-8C2C-5A4318396750}" type="presOf" srcId="{354728E0-0647-4F6F-A58F-BEBC489E7A38}" destId="{92E50314-8626-4916-8E9D-445154A6D5DE}" srcOrd="0" destOrd="0" presId="urn:microsoft.com/office/officeart/2018/5/layout/IconLeafLabelList"/>
    <dgm:cxn modelId="{E57444D7-FF83-46C3-A26C-E9EC9F6C36A4}" type="presOf" srcId="{A1403B06-9A7D-4965-BFE4-1E84445D69A0}" destId="{1B85F7FD-8A5C-431E-B530-C6D6A874639F}" srcOrd="0" destOrd="0" presId="urn:microsoft.com/office/officeart/2018/5/layout/IconLeafLabelList"/>
    <dgm:cxn modelId="{0B71DADD-6024-4558-936D-F6732787F956}" type="presOf" srcId="{4FD73B88-6A06-4E0F-B61F-3AB2621BB053}" destId="{4229E270-DE6B-42B3-9815-3D27EA6F06CA}" srcOrd="0" destOrd="0" presId="urn:microsoft.com/office/officeart/2018/5/layout/IconLeafLabelList"/>
    <dgm:cxn modelId="{FB3656F4-2043-4A0B-8B22-1C48584DF483}" srcId="{A1403B06-9A7D-4965-BFE4-1E84445D69A0}" destId="{B7088BE9-F394-4A59-BBF1-38A3F757AB6E}" srcOrd="1" destOrd="0" parTransId="{EB9C919F-2D75-458D-A9B2-AA4957EF78A9}" sibTransId="{11CFF37A-B149-46E0-8BBD-B9C65CDF1B6E}"/>
    <dgm:cxn modelId="{00BE2B3D-CF73-4547-84D4-72E5A0B92671}" type="presParOf" srcId="{1B85F7FD-8A5C-431E-B530-C6D6A874639F}" destId="{DAEDDAC5-9B09-48D6-8D85-B40691344AF6}" srcOrd="0" destOrd="0" presId="urn:microsoft.com/office/officeart/2018/5/layout/IconLeafLabelList"/>
    <dgm:cxn modelId="{8E74809E-F084-4AFF-AA97-FF76A73D98E6}" type="presParOf" srcId="{DAEDDAC5-9B09-48D6-8D85-B40691344AF6}" destId="{0C7842E3-3B2F-4427-9D6D-AC896AA34422}" srcOrd="0" destOrd="0" presId="urn:microsoft.com/office/officeart/2018/5/layout/IconLeafLabelList"/>
    <dgm:cxn modelId="{44116F55-A0D7-4F2E-AB36-01B46F63BD68}" type="presParOf" srcId="{DAEDDAC5-9B09-48D6-8D85-B40691344AF6}" destId="{FC07D7CD-39DF-4D6B-8CFB-F65504653E4B}" srcOrd="1" destOrd="0" presId="urn:microsoft.com/office/officeart/2018/5/layout/IconLeafLabelList"/>
    <dgm:cxn modelId="{1C140471-4D55-4BF9-9609-1501C286551C}" type="presParOf" srcId="{DAEDDAC5-9B09-48D6-8D85-B40691344AF6}" destId="{99923390-113D-40AD-925C-F63541676EF0}" srcOrd="2" destOrd="0" presId="urn:microsoft.com/office/officeart/2018/5/layout/IconLeafLabelList"/>
    <dgm:cxn modelId="{1D858D1F-436E-4EB4-8208-77DDABB6EB40}" type="presParOf" srcId="{DAEDDAC5-9B09-48D6-8D85-B40691344AF6}" destId="{C81835A0-C654-4D02-9EE9-6EB5E2E29901}" srcOrd="3" destOrd="0" presId="urn:microsoft.com/office/officeart/2018/5/layout/IconLeafLabelList"/>
    <dgm:cxn modelId="{07679BBC-EE35-4F0E-9B4B-E5294E8E0D17}" type="presParOf" srcId="{1B85F7FD-8A5C-431E-B530-C6D6A874639F}" destId="{FEC2660A-C54C-4195-B123-781EBE923B60}" srcOrd="1" destOrd="0" presId="urn:microsoft.com/office/officeart/2018/5/layout/IconLeafLabelList"/>
    <dgm:cxn modelId="{08153BEC-B936-4EB1-9A0E-0D0453B05A53}" type="presParOf" srcId="{1B85F7FD-8A5C-431E-B530-C6D6A874639F}" destId="{6EB501E7-4130-4020-8BE6-787B03849C52}" srcOrd="2" destOrd="0" presId="urn:microsoft.com/office/officeart/2018/5/layout/IconLeafLabelList"/>
    <dgm:cxn modelId="{43CB6E2C-BE3D-4AA5-81FB-228F2396034B}" type="presParOf" srcId="{6EB501E7-4130-4020-8BE6-787B03849C52}" destId="{D62D7E71-BD81-448E-9D82-EB474D5FEC16}" srcOrd="0" destOrd="0" presId="urn:microsoft.com/office/officeart/2018/5/layout/IconLeafLabelList"/>
    <dgm:cxn modelId="{B703E43A-C0E5-45E1-B915-7ED4386FCBD6}" type="presParOf" srcId="{6EB501E7-4130-4020-8BE6-787B03849C52}" destId="{BF70F429-989F-4419-88A4-80EFB09175B7}" srcOrd="1" destOrd="0" presId="urn:microsoft.com/office/officeart/2018/5/layout/IconLeafLabelList"/>
    <dgm:cxn modelId="{E80B2856-1DF4-4C3D-AAB7-21F6ACB8F224}" type="presParOf" srcId="{6EB501E7-4130-4020-8BE6-787B03849C52}" destId="{79FFD722-EB66-46E1-A08E-34241E9548EC}" srcOrd="2" destOrd="0" presId="urn:microsoft.com/office/officeart/2018/5/layout/IconLeafLabelList"/>
    <dgm:cxn modelId="{158486B3-A80A-4C54-B23F-87A7DD0A141B}" type="presParOf" srcId="{6EB501E7-4130-4020-8BE6-787B03849C52}" destId="{53EE7236-182A-4DB6-86BC-8D68E79F3229}" srcOrd="3" destOrd="0" presId="urn:microsoft.com/office/officeart/2018/5/layout/IconLeafLabelList"/>
    <dgm:cxn modelId="{6C3E3E4E-20E9-45A2-9CEE-A0DDA3A80169}" type="presParOf" srcId="{1B85F7FD-8A5C-431E-B530-C6D6A874639F}" destId="{35E2C30A-EE92-4208-BA74-347115BCFF10}" srcOrd="3" destOrd="0" presId="urn:microsoft.com/office/officeart/2018/5/layout/IconLeafLabelList"/>
    <dgm:cxn modelId="{6D786242-977D-4DE8-85ED-1CD0FD535B15}" type="presParOf" srcId="{1B85F7FD-8A5C-431E-B530-C6D6A874639F}" destId="{2F6FAD0A-C7FA-44DE-93E4-3331D04026BF}" srcOrd="4" destOrd="0" presId="urn:microsoft.com/office/officeart/2018/5/layout/IconLeafLabelList"/>
    <dgm:cxn modelId="{A3F283C3-0D32-4831-98AE-3F5FF3CCDCE8}" type="presParOf" srcId="{2F6FAD0A-C7FA-44DE-93E4-3331D04026BF}" destId="{F1195379-6CDB-404C-8F32-A2E551403F09}" srcOrd="0" destOrd="0" presId="urn:microsoft.com/office/officeart/2018/5/layout/IconLeafLabelList"/>
    <dgm:cxn modelId="{82C3A717-D288-4ED4-AB20-00231CD23AB4}" type="presParOf" srcId="{2F6FAD0A-C7FA-44DE-93E4-3331D04026BF}" destId="{473393E8-7ABC-4A20-9129-DF997DAA857E}" srcOrd="1" destOrd="0" presId="urn:microsoft.com/office/officeart/2018/5/layout/IconLeafLabelList"/>
    <dgm:cxn modelId="{BEB45C20-7D81-4955-B837-7384627E1308}" type="presParOf" srcId="{2F6FAD0A-C7FA-44DE-93E4-3331D04026BF}" destId="{E87B5244-3CCF-4668-95BE-DD0FBBAE99EE}" srcOrd="2" destOrd="0" presId="urn:microsoft.com/office/officeart/2018/5/layout/IconLeafLabelList"/>
    <dgm:cxn modelId="{40F2E241-6C9A-4F2E-8684-48627973D16C}" type="presParOf" srcId="{2F6FAD0A-C7FA-44DE-93E4-3331D04026BF}" destId="{92E50314-8626-4916-8E9D-445154A6D5DE}" srcOrd="3" destOrd="0" presId="urn:microsoft.com/office/officeart/2018/5/layout/IconLeafLabelList"/>
    <dgm:cxn modelId="{ECCB24DC-FCFC-46B6-98AB-BDB6E9BD246C}" type="presParOf" srcId="{1B85F7FD-8A5C-431E-B530-C6D6A874639F}" destId="{4B2340AE-7CA1-4614-A41F-25A5F36D0B48}" srcOrd="5" destOrd="0" presId="urn:microsoft.com/office/officeart/2018/5/layout/IconLeafLabelList"/>
    <dgm:cxn modelId="{66146AF0-3E81-47E3-BE6A-BDCF05E39C17}" type="presParOf" srcId="{1B85F7FD-8A5C-431E-B530-C6D6A874639F}" destId="{697B841D-555F-4B85-A380-071E0871A1A7}" srcOrd="6" destOrd="0" presId="urn:microsoft.com/office/officeart/2018/5/layout/IconLeafLabelList"/>
    <dgm:cxn modelId="{E0D47102-6B29-4AFB-89E5-2AFF9AB9B760}" type="presParOf" srcId="{697B841D-555F-4B85-A380-071E0871A1A7}" destId="{0224DD65-FDED-4058-9358-0C316C6AF1E2}" srcOrd="0" destOrd="0" presId="urn:microsoft.com/office/officeart/2018/5/layout/IconLeafLabelList"/>
    <dgm:cxn modelId="{1FA2BAB5-4437-4241-BF61-AE1B064DDB94}" type="presParOf" srcId="{697B841D-555F-4B85-A380-071E0871A1A7}" destId="{14D3859C-AD2B-406B-9A51-20292B4039F6}" srcOrd="1" destOrd="0" presId="urn:microsoft.com/office/officeart/2018/5/layout/IconLeafLabelList"/>
    <dgm:cxn modelId="{D0CB3FDC-C6B5-486C-9559-8EBC15EA1463}" type="presParOf" srcId="{697B841D-555F-4B85-A380-071E0871A1A7}" destId="{AF06939A-48E9-4373-B4C6-EA6C89F28611}" srcOrd="2" destOrd="0" presId="urn:microsoft.com/office/officeart/2018/5/layout/IconLeafLabelList"/>
    <dgm:cxn modelId="{73E5FE5B-EF70-4FD0-A6BB-F7DA1AD18051}" type="presParOf" srcId="{697B841D-555F-4B85-A380-071E0871A1A7}" destId="{4229E270-DE6B-42B3-9815-3D27EA6F06CA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842E3-3B2F-4427-9D6D-AC896AA34422}">
      <dsp:nvSpPr>
        <dsp:cNvPr id="0" name=""/>
        <dsp:cNvSpPr/>
      </dsp:nvSpPr>
      <dsp:spPr>
        <a:xfrm>
          <a:off x="367900" y="56744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D7CD-39DF-4D6B-8CFB-F65504653E4B}">
      <dsp:nvSpPr>
        <dsp:cNvPr id="0" name=""/>
        <dsp:cNvSpPr/>
      </dsp:nvSpPr>
      <dsp:spPr>
        <a:xfrm>
          <a:off x="601900" y="801449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835A0-C654-4D02-9EE9-6EB5E2E29901}">
      <dsp:nvSpPr>
        <dsp:cNvPr id="0" name=""/>
        <dsp:cNvSpPr/>
      </dsp:nvSpPr>
      <dsp:spPr>
        <a:xfrm>
          <a:off x="16900" y="200744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dirty="0">
              <a:solidFill>
                <a:srgbClr val="C00000"/>
              </a:solidFill>
            </a:rPr>
            <a:t>Sample &amp; recruitment strategy</a:t>
          </a:r>
        </a:p>
      </dsp:txBody>
      <dsp:txXfrm>
        <a:off x="16900" y="2007449"/>
        <a:ext cx="1800000" cy="720000"/>
      </dsp:txXfrm>
    </dsp:sp>
    <dsp:sp modelId="{D62D7E71-BD81-448E-9D82-EB474D5FEC16}">
      <dsp:nvSpPr>
        <dsp:cNvPr id="0" name=""/>
        <dsp:cNvSpPr/>
      </dsp:nvSpPr>
      <dsp:spPr>
        <a:xfrm>
          <a:off x="2482900" y="56744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70F429-989F-4419-88A4-80EFB09175B7}">
      <dsp:nvSpPr>
        <dsp:cNvPr id="0" name=""/>
        <dsp:cNvSpPr/>
      </dsp:nvSpPr>
      <dsp:spPr>
        <a:xfrm>
          <a:off x="2716900" y="801449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E7236-182A-4DB6-86BC-8D68E79F3229}">
      <dsp:nvSpPr>
        <dsp:cNvPr id="0" name=""/>
        <dsp:cNvSpPr/>
      </dsp:nvSpPr>
      <dsp:spPr>
        <a:xfrm>
          <a:off x="2131900" y="200744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Type of data collection/source of data</a:t>
          </a:r>
        </a:p>
      </dsp:txBody>
      <dsp:txXfrm>
        <a:off x="2131900" y="2007449"/>
        <a:ext cx="1800000" cy="720000"/>
      </dsp:txXfrm>
    </dsp:sp>
    <dsp:sp modelId="{F1195379-6CDB-404C-8F32-A2E551403F09}">
      <dsp:nvSpPr>
        <dsp:cNvPr id="0" name=""/>
        <dsp:cNvSpPr/>
      </dsp:nvSpPr>
      <dsp:spPr>
        <a:xfrm>
          <a:off x="4597900" y="56744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3393E8-7ABC-4A20-9129-DF997DAA857E}">
      <dsp:nvSpPr>
        <dsp:cNvPr id="0" name=""/>
        <dsp:cNvSpPr/>
      </dsp:nvSpPr>
      <dsp:spPr>
        <a:xfrm>
          <a:off x="4831900" y="801449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50314-8626-4916-8E9D-445154A6D5DE}">
      <dsp:nvSpPr>
        <dsp:cNvPr id="0" name=""/>
        <dsp:cNvSpPr/>
      </dsp:nvSpPr>
      <dsp:spPr>
        <a:xfrm>
          <a:off x="4246900" y="200744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/>
            <a:t>How you will analyze data</a:t>
          </a:r>
        </a:p>
      </dsp:txBody>
      <dsp:txXfrm>
        <a:off x="4246900" y="2007449"/>
        <a:ext cx="1800000" cy="720000"/>
      </dsp:txXfrm>
    </dsp:sp>
    <dsp:sp modelId="{0224DD65-FDED-4058-9358-0C316C6AF1E2}">
      <dsp:nvSpPr>
        <dsp:cNvPr id="0" name=""/>
        <dsp:cNvSpPr/>
      </dsp:nvSpPr>
      <dsp:spPr>
        <a:xfrm>
          <a:off x="6712900" y="56744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D3859C-AD2B-406B-9A51-20292B4039F6}">
      <dsp:nvSpPr>
        <dsp:cNvPr id="0" name=""/>
        <dsp:cNvSpPr/>
      </dsp:nvSpPr>
      <dsp:spPr>
        <a:xfrm>
          <a:off x="6946900" y="801449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9E270-DE6B-42B3-9815-3D27EA6F06CA}">
      <dsp:nvSpPr>
        <dsp:cNvPr id="0" name=""/>
        <dsp:cNvSpPr/>
      </dsp:nvSpPr>
      <dsp:spPr>
        <a:xfrm>
          <a:off x="6361900" y="200744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/>
            <a:t>How you will assess internal &amp; external validity</a:t>
          </a:r>
        </a:p>
      </dsp:txBody>
      <dsp:txXfrm>
        <a:off x="6361900" y="2007449"/>
        <a:ext cx="18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842E3-3B2F-4427-9D6D-AC896AA34422}">
      <dsp:nvSpPr>
        <dsp:cNvPr id="0" name=""/>
        <dsp:cNvSpPr/>
      </dsp:nvSpPr>
      <dsp:spPr>
        <a:xfrm>
          <a:off x="367900" y="56744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D7CD-39DF-4D6B-8CFB-F65504653E4B}">
      <dsp:nvSpPr>
        <dsp:cNvPr id="0" name=""/>
        <dsp:cNvSpPr/>
      </dsp:nvSpPr>
      <dsp:spPr>
        <a:xfrm>
          <a:off x="601900" y="801449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835A0-C654-4D02-9EE9-6EB5E2E29901}">
      <dsp:nvSpPr>
        <dsp:cNvPr id="0" name=""/>
        <dsp:cNvSpPr/>
      </dsp:nvSpPr>
      <dsp:spPr>
        <a:xfrm>
          <a:off x="16900" y="200744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>
              <a:solidFill>
                <a:schemeClr val="bg1">
                  <a:lumMod val="85000"/>
                </a:schemeClr>
              </a:solidFill>
            </a:rPr>
            <a:t>Sample &amp; recruitment strategy</a:t>
          </a:r>
        </a:p>
      </dsp:txBody>
      <dsp:txXfrm>
        <a:off x="16900" y="2007449"/>
        <a:ext cx="1800000" cy="720000"/>
      </dsp:txXfrm>
    </dsp:sp>
    <dsp:sp modelId="{D62D7E71-BD81-448E-9D82-EB474D5FEC16}">
      <dsp:nvSpPr>
        <dsp:cNvPr id="0" name=""/>
        <dsp:cNvSpPr/>
      </dsp:nvSpPr>
      <dsp:spPr>
        <a:xfrm>
          <a:off x="2482900" y="56744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70F429-989F-4419-88A4-80EFB09175B7}">
      <dsp:nvSpPr>
        <dsp:cNvPr id="0" name=""/>
        <dsp:cNvSpPr/>
      </dsp:nvSpPr>
      <dsp:spPr>
        <a:xfrm>
          <a:off x="2716900" y="801449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E7236-182A-4DB6-86BC-8D68E79F3229}">
      <dsp:nvSpPr>
        <dsp:cNvPr id="0" name=""/>
        <dsp:cNvSpPr/>
      </dsp:nvSpPr>
      <dsp:spPr>
        <a:xfrm>
          <a:off x="2131900" y="200744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cap="all" dirty="0">
              <a:solidFill>
                <a:srgbClr val="C00000"/>
              </a:solidFill>
              <a:latin typeface="Palatino Linotype" panose="02040502050505030304" pitchFamily="18" charset="0"/>
              <a:ea typeface="+mn-ea"/>
              <a:cs typeface="+mn-cs"/>
            </a:rPr>
            <a:t>Type</a:t>
          </a:r>
          <a:r>
            <a:rPr lang="en-US" sz="1400" b="1" kern="1200" dirty="0">
              <a:solidFill>
                <a:srgbClr val="C00000"/>
              </a:solidFill>
            </a:rPr>
            <a:t> of data collection/source of data</a:t>
          </a:r>
        </a:p>
      </dsp:txBody>
      <dsp:txXfrm>
        <a:off x="2131900" y="2007449"/>
        <a:ext cx="1800000" cy="720000"/>
      </dsp:txXfrm>
    </dsp:sp>
    <dsp:sp modelId="{F1195379-6CDB-404C-8F32-A2E551403F09}">
      <dsp:nvSpPr>
        <dsp:cNvPr id="0" name=""/>
        <dsp:cNvSpPr/>
      </dsp:nvSpPr>
      <dsp:spPr>
        <a:xfrm>
          <a:off x="4597900" y="56744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3393E8-7ABC-4A20-9129-DF997DAA857E}">
      <dsp:nvSpPr>
        <dsp:cNvPr id="0" name=""/>
        <dsp:cNvSpPr/>
      </dsp:nvSpPr>
      <dsp:spPr>
        <a:xfrm>
          <a:off x="4831900" y="801449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50314-8626-4916-8E9D-445154A6D5DE}">
      <dsp:nvSpPr>
        <dsp:cNvPr id="0" name=""/>
        <dsp:cNvSpPr/>
      </dsp:nvSpPr>
      <dsp:spPr>
        <a:xfrm>
          <a:off x="4246900" y="200744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How you will analyze data</a:t>
          </a:r>
        </a:p>
      </dsp:txBody>
      <dsp:txXfrm>
        <a:off x="4246900" y="2007449"/>
        <a:ext cx="1800000" cy="720000"/>
      </dsp:txXfrm>
    </dsp:sp>
    <dsp:sp modelId="{0224DD65-FDED-4058-9358-0C316C6AF1E2}">
      <dsp:nvSpPr>
        <dsp:cNvPr id="0" name=""/>
        <dsp:cNvSpPr/>
      </dsp:nvSpPr>
      <dsp:spPr>
        <a:xfrm>
          <a:off x="6712900" y="56744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D3859C-AD2B-406B-9A51-20292B4039F6}">
      <dsp:nvSpPr>
        <dsp:cNvPr id="0" name=""/>
        <dsp:cNvSpPr/>
      </dsp:nvSpPr>
      <dsp:spPr>
        <a:xfrm>
          <a:off x="6946900" y="801449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9E270-DE6B-42B3-9815-3D27EA6F06CA}">
      <dsp:nvSpPr>
        <dsp:cNvPr id="0" name=""/>
        <dsp:cNvSpPr/>
      </dsp:nvSpPr>
      <dsp:spPr>
        <a:xfrm>
          <a:off x="6361900" y="200744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How you will assess internal &amp; external validity</a:t>
          </a:r>
        </a:p>
      </dsp:txBody>
      <dsp:txXfrm>
        <a:off x="6361900" y="2007449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C29BB-631B-42EC-B47D-384B56751C46}">
      <dsp:nvSpPr>
        <dsp:cNvPr id="0" name=""/>
        <dsp:cNvSpPr/>
      </dsp:nvSpPr>
      <dsp:spPr>
        <a:xfrm>
          <a:off x="1091275" y="247149"/>
          <a:ext cx="1660500" cy="1660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C0CBD-E85E-44F6-8731-0D9F786FB2B5}">
      <dsp:nvSpPr>
        <dsp:cNvPr id="0" name=""/>
        <dsp:cNvSpPr/>
      </dsp:nvSpPr>
      <dsp:spPr>
        <a:xfrm>
          <a:off x="76525" y="2327748"/>
          <a:ext cx="369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Interviews</a:t>
          </a:r>
        </a:p>
      </dsp:txBody>
      <dsp:txXfrm>
        <a:off x="76525" y="2327748"/>
        <a:ext cx="3690000" cy="720000"/>
      </dsp:txXfrm>
    </dsp:sp>
    <dsp:sp modelId="{CEE2B886-1F7A-403F-9958-19EB6E0A4A09}">
      <dsp:nvSpPr>
        <dsp:cNvPr id="0" name=""/>
        <dsp:cNvSpPr/>
      </dsp:nvSpPr>
      <dsp:spPr>
        <a:xfrm>
          <a:off x="5427025" y="247149"/>
          <a:ext cx="1660500" cy="1660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8979F-E382-4A0A-8F12-93338FEBCF1B}">
      <dsp:nvSpPr>
        <dsp:cNvPr id="0" name=""/>
        <dsp:cNvSpPr/>
      </dsp:nvSpPr>
      <dsp:spPr>
        <a:xfrm>
          <a:off x="4412275" y="2327748"/>
          <a:ext cx="369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Focus groups</a:t>
          </a:r>
        </a:p>
      </dsp:txBody>
      <dsp:txXfrm>
        <a:off x="4412275" y="2327748"/>
        <a:ext cx="369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842E3-3B2F-4427-9D6D-AC896AA34422}">
      <dsp:nvSpPr>
        <dsp:cNvPr id="0" name=""/>
        <dsp:cNvSpPr/>
      </dsp:nvSpPr>
      <dsp:spPr>
        <a:xfrm>
          <a:off x="367900" y="446159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D7CD-39DF-4D6B-8CFB-F65504653E4B}">
      <dsp:nvSpPr>
        <dsp:cNvPr id="0" name=""/>
        <dsp:cNvSpPr/>
      </dsp:nvSpPr>
      <dsp:spPr>
        <a:xfrm>
          <a:off x="601900" y="680159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835A0-C654-4D02-9EE9-6EB5E2E29901}">
      <dsp:nvSpPr>
        <dsp:cNvPr id="0" name=""/>
        <dsp:cNvSpPr/>
      </dsp:nvSpPr>
      <dsp:spPr>
        <a:xfrm>
          <a:off x="16900" y="1886159"/>
          <a:ext cx="1800000" cy="962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>
              <a:solidFill>
                <a:schemeClr val="bg1">
                  <a:lumMod val="85000"/>
                </a:schemeClr>
              </a:solidFill>
            </a:rPr>
            <a:t>Sample &amp; recruitment strategy</a:t>
          </a:r>
        </a:p>
      </dsp:txBody>
      <dsp:txXfrm>
        <a:off x="16900" y="1886159"/>
        <a:ext cx="1800000" cy="962578"/>
      </dsp:txXfrm>
    </dsp:sp>
    <dsp:sp modelId="{D62D7E71-BD81-448E-9D82-EB474D5FEC16}">
      <dsp:nvSpPr>
        <dsp:cNvPr id="0" name=""/>
        <dsp:cNvSpPr/>
      </dsp:nvSpPr>
      <dsp:spPr>
        <a:xfrm>
          <a:off x="2482900" y="446159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70F429-989F-4419-88A4-80EFB09175B7}">
      <dsp:nvSpPr>
        <dsp:cNvPr id="0" name=""/>
        <dsp:cNvSpPr/>
      </dsp:nvSpPr>
      <dsp:spPr>
        <a:xfrm>
          <a:off x="2716900" y="680159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E7236-182A-4DB6-86BC-8D68E79F3229}">
      <dsp:nvSpPr>
        <dsp:cNvPr id="0" name=""/>
        <dsp:cNvSpPr/>
      </dsp:nvSpPr>
      <dsp:spPr>
        <a:xfrm>
          <a:off x="2131900" y="1886159"/>
          <a:ext cx="1800000" cy="962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cap="all" dirty="0">
              <a:solidFill>
                <a:prstClr val="white">
                  <a:lumMod val="85000"/>
                </a:prstClr>
              </a:solidFill>
              <a:latin typeface="Palatino Linotype" panose="02040502050505030304" pitchFamily="18" charset="0"/>
              <a:ea typeface="+mn-ea"/>
              <a:cs typeface="+mn-cs"/>
            </a:rPr>
            <a:t>Type of data collection/source of data</a:t>
          </a:r>
        </a:p>
      </dsp:txBody>
      <dsp:txXfrm>
        <a:off x="2131900" y="1886159"/>
        <a:ext cx="1800000" cy="962578"/>
      </dsp:txXfrm>
    </dsp:sp>
    <dsp:sp modelId="{F1195379-6CDB-404C-8F32-A2E551403F09}">
      <dsp:nvSpPr>
        <dsp:cNvPr id="0" name=""/>
        <dsp:cNvSpPr/>
      </dsp:nvSpPr>
      <dsp:spPr>
        <a:xfrm>
          <a:off x="4597900" y="446159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3393E8-7ABC-4A20-9129-DF997DAA857E}">
      <dsp:nvSpPr>
        <dsp:cNvPr id="0" name=""/>
        <dsp:cNvSpPr/>
      </dsp:nvSpPr>
      <dsp:spPr>
        <a:xfrm>
          <a:off x="4831900" y="680159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50314-8626-4916-8E9D-445154A6D5DE}">
      <dsp:nvSpPr>
        <dsp:cNvPr id="0" name=""/>
        <dsp:cNvSpPr/>
      </dsp:nvSpPr>
      <dsp:spPr>
        <a:xfrm>
          <a:off x="4246900" y="1886159"/>
          <a:ext cx="1800000" cy="962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cap="all" dirty="0">
              <a:solidFill>
                <a:srgbClr val="C00000"/>
              </a:solidFill>
              <a:latin typeface="Palatino Linotype" panose="02040502050505030304" pitchFamily="18" charset="0"/>
              <a:ea typeface="+mn-ea"/>
              <a:cs typeface="+mn-cs"/>
            </a:rPr>
            <a:t>How you will analyze data</a:t>
          </a:r>
        </a:p>
      </dsp:txBody>
      <dsp:txXfrm>
        <a:off x="4246900" y="1886159"/>
        <a:ext cx="1800000" cy="962578"/>
      </dsp:txXfrm>
    </dsp:sp>
    <dsp:sp modelId="{0224DD65-FDED-4058-9358-0C316C6AF1E2}">
      <dsp:nvSpPr>
        <dsp:cNvPr id="0" name=""/>
        <dsp:cNvSpPr/>
      </dsp:nvSpPr>
      <dsp:spPr>
        <a:xfrm>
          <a:off x="6712900" y="446159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D3859C-AD2B-406B-9A51-20292B4039F6}">
      <dsp:nvSpPr>
        <dsp:cNvPr id="0" name=""/>
        <dsp:cNvSpPr/>
      </dsp:nvSpPr>
      <dsp:spPr>
        <a:xfrm>
          <a:off x="6946900" y="680159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9E270-DE6B-42B3-9815-3D27EA6F06CA}">
      <dsp:nvSpPr>
        <dsp:cNvPr id="0" name=""/>
        <dsp:cNvSpPr/>
      </dsp:nvSpPr>
      <dsp:spPr>
        <a:xfrm>
          <a:off x="6361900" y="1886159"/>
          <a:ext cx="1800000" cy="962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cap="all" dirty="0">
              <a:solidFill>
                <a:srgbClr val="C00000"/>
              </a:solidFill>
              <a:latin typeface="Palatino Linotype" panose="02040502050505030304" pitchFamily="18" charset="0"/>
              <a:ea typeface="+mn-ea"/>
              <a:cs typeface="+mn-cs"/>
            </a:rPr>
            <a:t>How you will assess internal &amp; external validity</a:t>
          </a:r>
        </a:p>
      </dsp:txBody>
      <dsp:txXfrm>
        <a:off x="6361900" y="1886159"/>
        <a:ext cx="1800000" cy="962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78CC5FC-84AA-4EE8-B7AA-737FE8C7FC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8" tIns="45899" rIns="91798" bIns="45899" numCol="1" anchor="t" anchorCtr="0" compatLnSpc="1">
            <a:prstTxWarp prst="textNoShape">
              <a:avLst/>
            </a:prstTxWarp>
          </a:bodyPr>
          <a:lstStyle>
            <a:lvl1pPr defTabSz="9175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20DEBE6-B985-442B-A968-CDBF9794F5D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8" tIns="45899" rIns="91798" bIns="45899" numCol="1" anchor="t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8C7779A4-2B35-410D-8095-70D18ADB579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8" tIns="45899" rIns="91798" bIns="45899" numCol="1" anchor="b" anchorCtr="0" compatLnSpc="1">
            <a:prstTxWarp prst="textNoShape">
              <a:avLst/>
            </a:prstTxWarp>
          </a:bodyPr>
          <a:lstStyle>
            <a:lvl1pPr defTabSz="9175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5712B1CB-2ACD-4BF0-B637-A33D6FE7811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8" tIns="45899" rIns="91798" bIns="45899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34D2381-56F0-4260-A1E0-C1F8F4722D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>
            <a:extLst>
              <a:ext uri="{FF2B5EF4-FFF2-40B4-BE49-F238E27FC236}">
                <a16:creationId xmlns:a16="http://schemas.microsoft.com/office/drawing/2014/main" id="{BFEC814D-7178-46D1-BE71-1E3FFFD7B2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8" tIns="45899" rIns="91798" bIns="45899" numCol="1" anchor="t" anchorCtr="0" compatLnSpc="1">
            <a:prstTxWarp prst="textNoShape">
              <a:avLst/>
            </a:prstTxWarp>
          </a:bodyPr>
          <a:lstStyle>
            <a:lvl1pPr defTabSz="9175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1027">
            <a:extLst>
              <a:ext uri="{FF2B5EF4-FFF2-40B4-BE49-F238E27FC236}">
                <a16:creationId xmlns:a16="http://schemas.microsoft.com/office/drawing/2014/main" id="{28D44AB0-6E33-4D6B-9596-BF036ABB99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8" tIns="45899" rIns="91798" bIns="45899" numCol="1" anchor="t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690563"/>
            <a:ext cx="4603750" cy="3452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1029">
            <a:extLst>
              <a:ext uri="{FF2B5EF4-FFF2-40B4-BE49-F238E27FC236}">
                <a16:creationId xmlns:a16="http://schemas.microsoft.com/office/drawing/2014/main" id="{5D9C3246-EEAF-41DD-9E9E-ECC41C3557E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8" tIns="45899" rIns="91798" bIns="458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1030">
            <a:extLst>
              <a:ext uri="{FF2B5EF4-FFF2-40B4-BE49-F238E27FC236}">
                <a16:creationId xmlns:a16="http://schemas.microsoft.com/office/drawing/2014/main" id="{CDDDCEA2-160B-4821-8659-52E0CD3C30C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8" tIns="45899" rIns="91798" bIns="45899" numCol="1" anchor="b" anchorCtr="0" compatLnSpc="1">
            <a:prstTxWarp prst="textNoShape">
              <a:avLst/>
            </a:prstTxWarp>
          </a:bodyPr>
          <a:lstStyle>
            <a:lvl1pPr defTabSz="9175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1031">
            <a:extLst>
              <a:ext uri="{FF2B5EF4-FFF2-40B4-BE49-F238E27FC236}">
                <a16:creationId xmlns:a16="http://schemas.microsoft.com/office/drawing/2014/main" id="{FFCBD524-ABDA-4A57-A098-B629A3B2DB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8" tIns="45899" rIns="91798" bIns="45899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0290AF5-220B-431D-A89D-876AFFAF27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6EA7E1-E9F8-4CF4-9B11-61BFB83C70FE}" type="slidenum">
              <a:rPr lang="en-US" altLang="en-US" smtClean="0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23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Notes Placeholder 2"/>
          <p:cNvSpPr>
            <a:spLocks noGrp="1" noChangeArrowheads="1"/>
          </p:cNvSpPr>
          <p:nvPr>
            <p:ph type="body" idx="1"/>
          </p:nvPr>
        </p:nvSpPr>
        <p:spPr>
          <a:xfrm>
            <a:off x="685800" y="4373563"/>
            <a:ext cx="5486400" cy="4143375"/>
          </a:xfrm>
          <a:noFill/>
        </p:spPr>
        <p:txBody>
          <a:bodyPr lIns="91440" tIns="45720" rIns="91440" bIns="45720"/>
          <a:lstStyle/>
          <a:p>
            <a:pPr eaLnBrk="1" hangingPunct="1"/>
            <a:r>
              <a:rPr lang="en-US" altLang="en-US"/>
              <a:t>In previous classes, we have talked about how to collect first-hand quantitative data. Today we will talk about another type of data – qualitative. The data collection process is embedded in the research implementation. We talk about them together.  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In addition to the first hand data, we can also use secondary data. Emphasize: in your research, first hand data, you want to specify methods of data collection. Secondary, mention data sources. </a:t>
            </a:r>
          </a:p>
        </p:txBody>
      </p:sp>
      <p:sp>
        <p:nvSpPr>
          <p:cNvPr id="5125" name="Slide Number Placeholder 3"/>
          <p:cNvSpPr txBox="1">
            <a:spLocks noGrp="1"/>
          </p:cNvSpPr>
          <p:nvPr/>
        </p:nvSpPr>
        <p:spPr bwMode="auto">
          <a:xfrm>
            <a:off x="3884613" y="8745538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320F428-E191-4185-A8B7-E913C10AFBCC}" type="slidenum">
              <a:rPr lang="en-US" altLang="en-US" sz="1200"/>
              <a:pPr algn="r"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It was originally used by market researchers, who ask a group of consumers to evaluate a product. Andy, an experienced moderator said, every time there is something new that he can learn from a focus group.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9AA0E6-0594-49B2-8772-977E9DF5C520}" type="slidenum">
              <a:rPr lang="en-US" altLang="en-US" smtClean="0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F8AD66-A84F-4C5B-8192-E91EB58421F6}" type="slidenum">
              <a:rPr lang="en-US" altLang="en-US" smtClean="0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1FCD4863-883A-4763-839E-BFBC28405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Public documents. Budget, government financial data, operational data EIA</a:t>
            </a:r>
          </a:p>
          <a:p>
            <a:pPr>
              <a:defRPr/>
            </a:pPr>
            <a:endParaRPr lang="en-US" altLang="en-US" dirty="0"/>
          </a:p>
          <a:p>
            <a:pPr marL="495300" indent="-495300" eaLnBrk="1" hangingPunct="1">
              <a:defRPr/>
            </a:pPr>
            <a:r>
              <a:rPr lang="en-US" altLang="en-US" dirty="0"/>
              <a:t>Private documents consist of information recorded by individuals or organizations about their activities which is not intended for public consumption. </a:t>
            </a:r>
          </a:p>
          <a:p>
            <a:pPr eaLnBrk="1" hangingPunct="1">
              <a:defRPr/>
            </a:pPr>
            <a:endParaRPr lang="en-US" altLang="en-US" dirty="0"/>
          </a:p>
          <a:p>
            <a:pPr marL="495300" indent="-495300" eaLnBrk="1" hangingPunct="1">
              <a:defRPr/>
            </a:pPr>
            <a:r>
              <a:rPr lang="en-US" altLang="en-US" dirty="0"/>
              <a:t>An example would be various bills, such as telephone bills. College students might examine their telephone bills to determine when they are most likely to make long-distance calls home or to their friends. Does the timing of such calls correspond to peak periods of anxiety, such as the period immediately preceding midterm or final exams? 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C723EE-253C-4314-A091-46EF97AFF021}" type="slidenum">
              <a:rPr lang="en-US" altLang="en-US" smtClean="0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05A04D-0B02-4ADA-A5D7-D31334534F68}" type="slidenum">
              <a:rPr lang="en-US" altLang="en-US" smtClean="0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EF0A8F-3165-42C6-B194-AC149455D19B}" type="slidenum">
              <a:rPr lang="en-US" altLang="en-US" smtClean="0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5036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DB9AF1-1781-42A0-81DB-645746E695A9}" type="slidenum">
              <a:rPr lang="en-US" altLang="en-US" smtClean="0">
                <a:latin typeface="Times New Roman" panose="02020603050405020304" pitchFamily="18" charset="0"/>
              </a:rPr>
              <a:pPr/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F5DC30-DE76-4E62-8F74-25E156B12423}" type="slidenum">
              <a:rPr lang="en-US" altLang="en-US" smtClean="0">
                <a:latin typeface="Times New Roman" panose="02020603050405020304" pitchFamily="18" charset="0"/>
              </a:rPr>
              <a:pPr/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004F70-675C-4B3A-9C1F-5B58B6D5B0D4}" type="slidenum">
              <a:rPr lang="en-US" altLang="en-US" smtClean="0">
                <a:latin typeface="Times New Roman" panose="02020603050405020304" pitchFamily="18" charset="0"/>
              </a:rPr>
              <a:pPr/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2EC182-ABC0-4D85-A9F7-59801366986B}" type="slidenum">
              <a:rPr lang="en-US" altLang="en-US" smtClean="0">
                <a:latin typeface="Times New Roman" panose="02020603050405020304" pitchFamily="18" charset="0"/>
              </a:rPr>
              <a:pPr/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Many elements of research design are worked out by the field researcher </a:t>
            </a:r>
            <a:r>
              <a:rPr lang="en-US" altLang="en-US">
                <a:solidFill>
                  <a:schemeClr val="accent2"/>
                </a:solidFill>
              </a:rPr>
              <a:t>in the field, during the course of observation or data collection</a:t>
            </a:r>
            <a:r>
              <a:rPr lang="en-US" altLang="en-US"/>
              <a:t>, whereas in experiments and surveys, the research design is carefully worked out prior to data collection. </a:t>
            </a:r>
          </a:p>
          <a:p>
            <a:endParaRPr lang="en-US" altLang="en-US"/>
          </a:p>
          <a:p>
            <a:r>
              <a:rPr lang="en-US" altLang="en-US"/>
              <a:t>If you do not have a conceptual framework, you establish it during your field study </a:t>
            </a:r>
            <a:r>
              <a:rPr lang="en-US" altLang="en-US">
                <a:sym typeface="Wingdings" panose="05000000000000000000" pitchFamily="2" charset="2"/>
              </a:rPr>
              <a:t> theory generating </a:t>
            </a:r>
          </a:p>
          <a:p>
            <a:r>
              <a:rPr lang="en-US" altLang="en-US">
                <a:sym typeface="Wingdings" panose="05000000000000000000" pitchFamily="2" charset="2"/>
              </a:rPr>
              <a:t>If you have it, it is theory testing or extending.</a:t>
            </a: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06BAF18-131F-408E-B927-CA7E4E405E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258A3BE-7637-4AEF-800D-34F13C195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307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EF0A8F-3165-42C6-B194-AC149455D19B}" type="slidenum">
              <a:rPr lang="en-US" altLang="en-US" smtClean="0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609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EF0A8F-3165-42C6-B194-AC149455D19B}" type="slidenum">
              <a:rPr lang="en-US" altLang="en-US" smtClean="0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A181DD-D661-4066-9B92-303234FEBF43}" type="slidenum">
              <a:rPr lang="en-US" altLang="en-US" smtClean="0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Natural settings: e.g. policy process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E49E77-2902-423E-B2AF-2E2EF1146A57}" type="slidenum">
              <a:rPr lang="en-US" altLang="en-US" smtClean="0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EB5D71-3DA5-4AA7-9B7F-5CAAEDF6B0D2}" type="slidenum">
              <a:rPr lang="en-US" altLang="en-US" smtClean="0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4C2543-301E-4BCE-8C56-26E77E45D95C}" type="slidenum">
              <a:rPr lang="en-US" altLang="en-US" smtClean="0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F0DD92-27C9-4C38-B8C9-F075065CA5C6}" type="slidenum">
              <a:rPr lang="en-US" altLang="en-US" smtClean="0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82763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pPr>
              <a:defRPr/>
            </a:pPr>
            <a:fld id="{05617A53-6F5B-4FD6-9106-871D97D9C24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449756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42A2A-A6A1-457E-AE78-D575945FEA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134977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3EA2D-4075-4698-ADD5-201A950C19C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840220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5105400" y="1905000"/>
            <a:ext cx="34290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0D5FF1-6D53-4FCB-8A25-964A8C67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3BB1F9-6DAF-4CBF-84BA-69D7E679B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903465A-F514-4AAA-AAC7-E38B224E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3F13E-2185-4F94-96B1-43889261C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8345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BBB2E-EF81-49F5-B4EC-55C239B7848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5935444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3376" y="6282268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BCAECAD2-8A00-45A0-B3C3-71CDB0AD939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980971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0E3E5-C544-40F9-94D6-EE4DAD30A3A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702881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65C50-1896-4190-9E6F-ACAA6649A58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003647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3D23F-7592-4574-A114-8BF6099D2DD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57807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2CEA1-761B-479A-8C81-7F15952C973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812700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52F61-094D-4216-89F8-B0F272FBC7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258021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1EFFF-10FB-4371-A9EE-986A71E3A8F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71945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Palatino Linotype" panose="02040502050505030304" pitchFamily="18" charset="0"/>
              </a:defRPr>
            </a:lvl1pPr>
          </a:lstStyle>
          <a:p>
            <a:pPr>
              <a:defRPr/>
            </a:pPr>
            <a:fld id="{BD693518-4841-451E-8820-E9A1CF928F3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787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ransition>
    <p:zoom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microsoft.com/office/2007/relationships/hdphoto" Target="../media/hdphoto2.wdp"/><Relationship Id="rId7" Type="http://schemas.openxmlformats.org/officeDocument/2006/relationships/diagramLayout" Target="../diagrams/layou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microsoft.com/office/2007/relationships/hdphoto" Target="../media/hdphoto1.wdp"/><Relationship Id="rId10" Type="http://schemas.microsoft.com/office/2007/relationships/diagramDrawing" Target="../diagrams/drawing2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microsoft.com/office/2007/relationships/hdphoto" Target="../media/hdphoto2.wdp"/><Relationship Id="rId7" Type="http://schemas.openxmlformats.org/officeDocument/2006/relationships/diagramLayout" Target="../diagrams/layou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microsoft.com/office/2007/relationships/hdphoto" Target="../media/hdphoto1.wdp"/><Relationship Id="rId10" Type="http://schemas.microsoft.com/office/2007/relationships/diagramDrawing" Target="../diagrams/drawing3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hyperlink" Target="https://www.youtube.com/watch?v=Auf9pkuCc8k" TargetMode="External"/><Relationship Id="rId4" Type="http://schemas.openxmlformats.org/officeDocument/2006/relationships/hyperlink" Target="https://www.youtube.com/watch?v=3TwgVQIZPsw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microsoft.com/office/2007/relationships/hdphoto" Target="../media/hdphoto3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9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pts.ttu.edu/research/irb/index.ph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7" name="Rectangle 207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1346946"/>
            <a:ext cx="7667244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398" name="Rectangle 209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4299696"/>
            <a:ext cx="7667244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399" name="Rectangle 211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1484779"/>
            <a:ext cx="7667244" cy="2743200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16400" name="Group 213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6401" name="Rectangle 21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4099" name="Rectangle 2"/>
          <p:cNvSpPr>
            <a:spLocks noGrp="1"/>
          </p:cNvSpPr>
          <p:nvPr>
            <p:ph type="ctrTitle" idx="4294967295"/>
          </p:nvPr>
        </p:nvSpPr>
        <p:spPr>
          <a:xfrm>
            <a:off x="482600" y="643467"/>
            <a:ext cx="4887181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0000"/>
              </a:lnSpc>
            </a:pPr>
            <a:r>
              <a:rPr lang="en-US" altLang="ko-KR" sz="4800" b="1" cap="all" dirty="0">
                <a:blipFill dpi="0" rotWithShape="1">
                  <a:blip r:embed="rId5"/>
                  <a:srcRect/>
                  <a:tile tx="6350" ty="-127000" sx="65000" sy="64000" flip="none" algn="tl"/>
                </a:blipFill>
              </a:rPr>
              <a:t>Session 5</a:t>
            </a:r>
            <a:br>
              <a:rPr lang="en-US" altLang="ko-KR" sz="4800" b="1" cap="all" dirty="0">
                <a:blipFill dpi="0" rotWithShape="1">
                  <a:blip r:embed="rId5"/>
                  <a:srcRect/>
                  <a:tile tx="6350" ty="-127000" sx="65000" sy="64000" flip="none" algn="tl"/>
                </a:blipFill>
              </a:rPr>
            </a:br>
            <a:br>
              <a:rPr lang="en-US" altLang="ko-KR" sz="4800" b="1" cap="all" dirty="0">
                <a:blipFill dpi="0" rotWithShape="1">
                  <a:blip r:embed="rId5"/>
                  <a:srcRect/>
                  <a:tile tx="6350" ty="-127000" sx="65000" sy="64000" flip="none" algn="tl"/>
                </a:blipFill>
              </a:rPr>
            </a:br>
            <a:r>
              <a:rPr lang="en-US" altLang="ko-KR" sz="4800" b="1" cap="all" dirty="0">
                <a:blipFill dpi="0" rotWithShape="1">
                  <a:blip r:embed="rId5"/>
                  <a:srcRect/>
                  <a:tile tx="6350" ty="-127000" sx="65000" sy="64000" flip="none" algn="tl"/>
                </a:blipFill>
              </a:rPr>
              <a:t>Qualitative &amp; Mixed-Methods Designs</a:t>
            </a:r>
          </a:p>
        </p:txBody>
      </p:sp>
      <p:sp>
        <p:nvSpPr>
          <p:cNvPr id="16402" name="Rectangle 219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819832" y="3398742"/>
            <a:ext cx="3657600" cy="60512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16403" name="Group 221">
            <a:extLst>
              <a:ext uri="{FF2B5EF4-FFF2-40B4-BE49-F238E27FC236}">
                <a16:creationId xmlns:a16="http://schemas.microsoft.com/office/drawing/2014/main" id="{FDB0A998-A5C6-45CB-ACF3-1CF639920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50196" y="1903304"/>
            <a:ext cx="2288545" cy="3051388"/>
            <a:chOff x="7933595" y="1903304"/>
            <a:chExt cx="3051394" cy="3051388"/>
          </a:xfrm>
        </p:grpSpPr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3595" y="1903304"/>
              <a:ext cx="3051394" cy="3051388"/>
            </a:xfrm>
            <a:prstGeom prst="ellipse">
              <a:avLst/>
            </a:prstGeom>
            <a:blipFill dpi="0" rotWithShape="1">
              <a:blip r:embed="rId7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6404" name="Oval 223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95024" y="2064730"/>
              <a:ext cx="2728540" cy="2728536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483252" y="6215530"/>
            <a:ext cx="535487" cy="47963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fld id="{5B46B61B-8C05-4547-90DC-E27963D06CB1}" type="slidenum">
              <a:rPr lang="en-US" altLang="en-US" sz="2800" b="1" kern="120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pPr algn="l"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en-US" altLang="en-US" sz="2800" b="1" kern="1200">
              <a:solidFill>
                <a:schemeClr val="accent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388" name="Rectangle 5">
            <a:extLst>
              <a:ext uri="{FF2B5EF4-FFF2-40B4-BE49-F238E27FC236}">
                <a16:creationId xmlns:a16="http://schemas.microsoft.com/office/drawing/2014/main" id="{DE7E202F-1086-48BC-9EBD-09D1CAEBB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850" y="4114800"/>
            <a:ext cx="6477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ko-KR" sz="2400" b="1" dirty="0">
              <a:latin typeface="+mj-lt"/>
              <a:ea typeface="굴림" pitchFamily="34" charset="-127"/>
            </a:endParaRPr>
          </a:p>
        </p:txBody>
      </p:sp>
    </p:spTree>
  </p:cSld>
  <p:clrMapOvr>
    <a:masterClrMapping/>
  </p:clrMapOvr>
  <p:transition advTm="4632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21F9943-28F5-4620-A11C-C60C52AE4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6BE7229-51F4-4FFC-A3CD-EC1A822D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9144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2940523-1BB6-48AE-9BED-90C7446C3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002"/>
            <a:ext cx="7543800" cy="1522993"/>
          </a:xfrm>
        </p:spPr>
        <p:txBody>
          <a:bodyPr>
            <a:normAutofit/>
          </a:bodyPr>
          <a:lstStyle/>
          <a:p>
            <a:r>
              <a:rPr lang="en-US" sz="4000"/>
              <a:t>What do you need to specify if using Qualitative Design?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8D1A95B-47FF-4CC5-B58D-5C606CEC2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FE3B04D-0917-4735-B219-073B42C03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8460770-2B4D-4249-9739-4AC3B03D3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FBFF4-11F1-47D3-A8F0-714362F1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3346" y="6272784"/>
            <a:ext cx="4800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BCAECAD2-8A00-45A0-B3C3-71CDB0AD9391}" type="slidenum">
              <a:rPr lang="en-US" altLang="en-US" smtClean="0"/>
              <a:pPr>
                <a:spcAft>
                  <a:spcPts val="600"/>
                </a:spcAft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5A3032C0-D008-45B3-9476-3C3DCC294A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303237"/>
              </p:ext>
            </p:extLst>
          </p:nvPr>
        </p:nvGraphicFramePr>
        <p:xfrm>
          <a:off x="482599" y="633637"/>
          <a:ext cx="8178800" cy="3294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760958758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7A51A1-84E3-4D44-A07A-5C7CCCE6A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9876" y="0"/>
            <a:ext cx="4594123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712FA-72B4-4AF6-B434-B853D2FE2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0198" y="1074935"/>
            <a:ext cx="4393478" cy="5451779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2800" dirty="0"/>
              <a:t>Choose the best method of data collection to address the question: </a:t>
            </a:r>
            <a:br>
              <a:rPr lang="en-US" sz="2800" dirty="0"/>
            </a:br>
            <a:r>
              <a:rPr lang="en-US" sz="2800" b="0" dirty="0"/>
              <a:t>how do informal rescue efforts affect community resilience and post-disaster outcomes?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402651C-E31B-4C7D-B593-1FD6014C1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B108D3D-35F4-426D-8E38-237B102BA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016D075-E366-4413-8A8A-989D81B16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BC81E6-6515-43A0-AD22-4ABB88809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3346" y="6272784"/>
            <a:ext cx="4800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F7BBB2E-EF81-49F5-B4EC-55C239B7848C}" type="slidenum">
              <a:rPr lang="en-US" altLang="en-US" smtClean="0"/>
              <a:pPr>
                <a:spcAft>
                  <a:spcPts val="600"/>
                </a:spcAft>
                <a:defRPr/>
              </a:pPr>
              <a:t>11</a:t>
            </a:fld>
            <a:endParaRPr lang="en-US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A651DA-B99B-41E7-9D21-8EE2F071AEC9}"/>
              </a:ext>
            </a:extLst>
          </p:cNvPr>
          <p:cNvSpPr txBox="1"/>
          <p:nvPr/>
        </p:nvSpPr>
        <p:spPr>
          <a:xfrm>
            <a:off x="4738590" y="508612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Palatino Linotype" panose="02040502050505030304" pitchFamily="18" charset="0"/>
              </a:rPr>
              <a:t>Small Group Brainstorm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034AA25-7F9C-6F7D-AD07-FCDD316067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797552"/>
              </p:ext>
            </p:extLst>
          </p:nvPr>
        </p:nvGraphicFramePr>
        <p:xfrm>
          <a:off x="0" y="0"/>
          <a:ext cx="4527980" cy="6890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995">
                  <a:extLst>
                    <a:ext uri="{9D8B030D-6E8A-4147-A177-3AD203B41FA5}">
                      <a16:colId xmlns:a16="http://schemas.microsoft.com/office/drawing/2014/main" val="2357747710"/>
                    </a:ext>
                  </a:extLst>
                </a:gridCol>
                <a:gridCol w="1131995">
                  <a:extLst>
                    <a:ext uri="{9D8B030D-6E8A-4147-A177-3AD203B41FA5}">
                      <a16:colId xmlns:a16="http://schemas.microsoft.com/office/drawing/2014/main" val="1978842142"/>
                    </a:ext>
                  </a:extLst>
                </a:gridCol>
                <a:gridCol w="1131995">
                  <a:extLst>
                    <a:ext uri="{9D8B030D-6E8A-4147-A177-3AD203B41FA5}">
                      <a16:colId xmlns:a16="http://schemas.microsoft.com/office/drawing/2014/main" val="411364902"/>
                    </a:ext>
                  </a:extLst>
                </a:gridCol>
                <a:gridCol w="1131995">
                  <a:extLst>
                    <a:ext uri="{9D8B030D-6E8A-4147-A177-3AD203B41FA5}">
                      <a16:colId xmlns:a16="http://schemas.microsoft.com/office/drawing/2014/main" val="3685566781"/>
                    </a:ext>
                  </a:extLst>
                </a:gridCol>
              </a:tblGrid>
              <a:tr h="1446087">
                <a:tc>
                  <a:txBody>
                    <a:bodyPr/>
                    <a:lstStyle/>
                    <a:p>
                      <a:r>
                        <a:rPr lang="en-US" sz="1400" dirty="0"/>
                        <a:t>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Options within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566292"/>
                  </a:ext>
                </a:extLst>
              </a:tr>
              <a:tr h="1620807">
                <a:tc>
                  <a:txBody>
                    <a:bodyPr/>
                    <a:lstStyle/>
                    <a:p>
                      <a:r>
                        <a:rPr lang="en-US" sz="1400" dirty="0"/>
                        <a:t>Observations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Concealed participation, Known participation, Just observe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Natural, </a:t>
                      </a:r>
                      <a:r>
                        <a:rPr lang="en-US" sz="1400" dirty="0" err="1"/>
                        <a:t>realtime</a:t>
                      </a:r>
                      <a:r>
                        <a:rPr lang="en-US" sz="1400" dirty="0"/>
                        <a:t>, sensitive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Intrusion, cannot report, skills, rapport, not observed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660067"/>
                  </a:ext>
                </a:extLst>
              </a:tr>
              <a:tr h="1274596">
                <a:tc>
                  <a:txBody>
                    <a:bodyPr/>
                    <a:lstStyle/>
                    <a:p>
                      <a:r>
                        <a:rPr lang="en-US" sz="1400" dirty="0"/>
                        <a:t>Interviews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F2F, Phone, Focus Group, E-mail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 can’t be observed, provided context,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Filtered, less natural, bias, articulation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608876"/>
                  </a:ext>
                </a:extLst>
              </a:tr>
              <a:tr h="1274596">
                <a:tc>
                  <a:txBody>
                    <a:bodyPr/>
                    <a:lstStyle/>
                    <a:p>
                      <a:r>
                        <a:rPr lang="en-US" sz="1400" dirty="0"/>
                        <a:t>Docs.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Public or private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Language based, convenience, attention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Search process, incomplete, filtered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68767"/>
                  </a:ext>
                </a:extLst>
              </a:tr>
              <a:tr h="1274596">
                <a:tc>
                  <a:txBody>
                    <a:bodyPr/>
                    <a:lstStyle/>
                    <a:p>
                      <a:r>
                        <a:rPr lang="en-US" sz="1400" dirty="0"/>
                        <a:t>AV Digital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Photo, video, art, sound, film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Unobtrusive, share reality, creative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Interpretation, access, observer 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282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64702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1F9943-28F5-4620-A11C-C60C52AE4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BE7229-51F4-4FFC-A3CD-EC1A822D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9144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CC6418-4068-48B3-938E-24995B1B0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002"/>
            <a:ext cx="7543800" cy="1522993"/>
          </a:xfrm>
        </p:spPr>
        <p:txBody>
          <a:bodyPr>
            <a:normAutofit/>
          </a:bodyPr>
          <a:lstStyle/>
          <a:p>
            <a:r>
              <a:rPr lang="en-US" sz="4400"/>
              <a:t>Main Types of Qualitative Primary Data Collection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8D1A95B-47FF-4CC5-B58D-5C606CEC2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FE3B04D-0917-4735-B219-073B42C03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8460770-2B4D-4249-9739-4AC3B03D3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DE8A2-9318-4254-82F8-8517EECB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3346" y="6272784"/>
            <a:ext cx="4800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F7BBB2E-EF81-49F5-B4EC-55C239B7848C}" type="slidenum">
              <a:rPr lang="en-US" altLang="en-US" smtClean="0"/>
              <a:pPr>
                <a:spcAft>
                  <a:spcPts val="600"/>
                </a:spcAft>
                <a:defRPr/>
              </a:pPr>
              <a:t>12</a:t>
            </a:fld>
            <a:endParaRPr lang="en-US" alt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D31D1B5-B8AF-4AED-9FD6-3C3D600C96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490402"/>
              </p:ext>
            </p:extLst>
          </p:nvPr>
        </p:nvGraphicFramePr>
        <p:xfrm>
          <a:off x="482599" y="633637"/>
          <a:ext cx="8178800" cy="3294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65836013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655638" y="349250"/>
            <a:ext cx="7848600" cy="11049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Interviews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35FAE08-8106-4719-A68F-2D088C2838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6750" y="1447800"/>
            <a:ext cx="7848600" cy="490855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200" dirty="0"/>
              <a:t>Unlike a survey, a qualitative interview is an interaction between an interviewer and a respondent where they answer </a:t>
            </a:r>
            <a:r>
              <a:rPr lang="en-US" altLang="en-US" sz="2200" dirty="0">
                <a:solidFill>
                  <a:srgbClr val="0070C0"/>
                </a:solidFill>
              </a:rPr>
              <a:t>open-ended questions</a:t>
            </a:r>
            <a:r>
              <a:rPr lang="en-US" altLang="en-US" sz="22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200" dirty="0"/>
              <a:t>Ideally, the respondents does most of the talking and the interviewer guide the general direction.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200" b="1" dirty="0"/>
              <a:t>3 Types: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200" dirty="0">
                <a:solidFill>
                  <a:srgbClr val="0070C0"/>
                </a:solidFill>
              </a:rPr>
              <a:t>Structured interviewing</a:t>
            </a:r>
            <a:r>
              <a:rPr lang="en-US" altLang="en-US" sz="2200" dirty="0"/>
              <a:t>, which typifies survey research, involves standardized questions asked in a particular order of all respondents.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200" dirty="0">
                <a:solidFill>
                  <a:srgbClr val="0070C0"/>
                </a:solidFill>
              </a:rPr>
              <a:t>Casual interviewing </a:t>
            </a:r>
            <a:r>
              <a:rPr lang="en-US" altLang="en-US" sz="2200" dirty="0"/>
              <a:t>occurs in ordinary conversations that are a natural extension of participant observation.  E.g. asking some follow-up questions and ask the respondent to elaborate on a specific point.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200" dirty="0">
                <a:solidFill>
                  <a:srgbClr val="0070C0"/>
                </a:solidFill>
              </a:rPr>
              <a:t>Semi-structured interview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BD9C7C-33E9-4970-AAD2-D032E69AD18F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advTm="2175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655638" y="349250"/>
            <a:ext cx="7848600" cy="11049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Interviews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4C403F6-9265-4FFF-9B1F-060D3769A4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4343" y="1447800"/>
            <a:ext cx="7848600" cy="519011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200" dirty="0"/>
              <a:t>Seven stages in the complete interviewing process: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altLang="en-US" sz="2200" b="1" dirty="0"/>
              <a:t>Thematizing:</a:t>
            </a:r>
            <a:r>
              <a:rPr lang="en-US" altLang="en-US" sz="2200" dirty="0"/>
              <a:t> clarifying the purpose of the interviews and the concepts to be explored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altLang="en-US" sz="2200" b="1" dirty="0"/>
              <a:t>Designing: </a:t>
            </a:r>
            <a:r>
              <a:rPr lang="en-US" altLang="en-US" sz="2200" dirty="0"/>
              <a:t>laying out the process through which you’ll accomplish the purpose (including ethical dimension)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altLang="en-US" sz="2200" b="1" dirty="0">
                <a:solidFill>
                  <a:srgbClr val="C00000"/>
                </a:solidFill>
              </a:rPr>
              <a:t>Interviewing: </a:t>
            </a:r>
            <a:r>
              <a:rPr lang="en-US" altLang="en-US" sz="2200" dirty="0">
                <a:solidFill>
                  <a:srgbClr val="C00000"/>
                </a:solidFill>
              </a:rPr>
              <a:t>doing the actual interviews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altLang="en-US" sz="2200" b="1" dirty="0">
                <a:solidFill>
                  <a:srgbClr val="C00000"/>
                </a:solidFill>
              </a:rPr>
              <a:t>Transcribing: </a:t>
            </a:r>
            <a:r>
              <a:rPr lang="en-US" altLang="en-US" sz="2200" dirty="0">
                <a:solidFill>
                  <a:srgbClr val="C00000"/>
                </a:solidFill>
              </a:rPr>
              <a:t>creating a written text of the interviews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altLang="en-US" sz="2200" b="1" dirty="0">
                <a:solidFill>
                  <a:srgbClr val="C00000"/>
                </a:solidFill>
              </a:rPr>
              <a:t>Analyzing: </a:t>
            </a:r>
            <a:r>
              <a:rPr lang="en-US" altLang="en-US" sz="2200" dirty="0">
                <a:solidFill>
                  <a:srgbClr val="C00000"/>
                </a:solidFill>
              </a:rPr>
              <a:t>determining the meaning of gathered materials in relation to purpose of the study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altLang="en-US" sz="2200" b="1" dirty="0">
                <a:solidFill>
                  <a:srgbClr val="C00000"/>
                </a:solidFill>
              </a:rPr>
              <a:t>Verifying:</a:t>
            </a:r>
            <a:r>
              <a:rPr lang="en-US" altLang="en-US" sz="2200" dirty="0">
                <a:solidFill>
                  <a:srgbClr val="C00000"/>
                </a:solidFill>
              </a:rPr>
              <a:t> checking the reliability and validity of the materials (e.g. </a:t>
            </a:r>
            <a:r>
              <a:rPr lang="en-US" altLang="en-US" sz="2200" b="1" dirty="0">
                <a:solidFill>
                  <a:srgbClr val="C00000"/>
                </a:solidFill>
              </a:rPr>
              <a:t>by cross-checking </a:t>
            </a:r>
            <a:r>
              <a:rPr lang="en-US" altLang="en-US" sz="2200" dirty="0">
                <a:solidFill>
                  <a:srgbClr val="C00000"/>
                </a:solidFill>
              </a:rPr>
              <a:t>among interviews of different stakeholders, or </a:t>
            </a:r>
            <a:r>
              <a:rPr lang="en-US" altLang="en-US" sz="2200" b="1" dirty="0">
                <a:solidFill>
                  <a:srgbClr val="C00000"/>
                </a:solidFill>
              </a:rPr>
              <a:t>triangulate </a:t>
            </a:r>
            <a:r>
              <a:rPr lang="en-US" altLang="en-US" sz="2200" dirty="0">
                <a:solidFill>
                  <a:srgbClr val="C00000"/>
                </a:solidFill>
              </a:rPr>
              <a:t>with other data sources)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altLang="en-US" sz="2200" b="1" dirty="0">
                <a:solidFill>
                  <a:srgbClr val="C00000"/>
                </a:solidFill>
              </a:rPr>
              <a:t>Reporting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200" b="1" dirty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2FFF2E-9626-409C-A143-B61E4DF60697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  <p:transition advTm="123979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28650" y="69590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b="1" dirty="0"/>
              <a:t>Focus Groups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CA259545-5366-4EFD-A59A-73AA9AA3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4560"/>
            <a:ext cx="7886700" cy="5213350"/>
          </a:xfrm>
        </p:spPr>
        <p:txBody>
          <a:bodyPr rtlCol="0">
            <a:normAutofit fontScale="92500" lnSpcReduction="10000"/>
          </a:bodyPr>
          <a:lstStyle/>
          <a:p>
            <a:pPr marL="0" indent="0" eaLnBrk="1" hangingPunct="1">
              <a:buNone/>
              <a:defRPr/>
            </a:pPr>
            <a:r>
              <a:rPr lang="en-US" altLang="en-US" b="1" u="sng" dirty="0">
                <a:sym typeface="Wingdings" panose="05000000000000000000" pitchFamily="2" charset="2"/>
              </a:rPr>
              <a:t>Focus Groups: </a:t>
            </a:r>
            <a:r>
              <a:rPr lang="en-US" altLang="en-US" dirty="0">
                <a:sym typeface="Wingdings" panose="05000000000000000000" pitchFamily="2" charset="2"/>
              </a:rPr>
              <a:t>A group of subjects interviewed together, prompting a discussion</a:t>
            </a:r>
          </a:p>
          <a:p>
            <a:pPr eaLnBrk="1" hangingPunct="1">
              <a:buFontTx/>
              <a:buChar char="-"/>
              <a:defRPr/>
            </a:pPr>
            <a:r>
              <a:rPr lang="en-US" altLang="en-US" dirty="0">
                <a:sym typeface="Wingdings" panose="05000000000000000000" pitchFamily="2" charset="2"/>
              </a:rPr>
              <a:t>Typically 7-12 people, who are selected on the basis of relevance to the topic under study</a:t>
            </a:r>
          </a:p>
          <a:p>
            <a:pPr eaLnBrk="1" hangingPunct="1">
              <a:buFontTx/>
              <a:buChar char="-"/>
              <a:defRPr/>
            </a:pPr>
            <a:r>
              <a:rPr lang="en-US" altLang="en-US" dirty="0">
                <a:sym typeface="Wingdings" panose="05000000000000000000" pitchFamily="2" charset="2"/>
              </a:rPr>
              <a:t>Usually not through probability sampling not representative</a:t>
            </a:r>
          </a:p>
          <a:p>
            <a:pPr eaLnBrk="1" hangingPunct="1">
              <a:buFontTx/>
              <a:buChar char="-"/>
              <a:defRPr/>
            </a:pPr>
            <a:r>
              <a:rPr lang="en-US" altLang="en-US" dirty="0">
                <a:sym typeface="Wingdings" panose="05000000000000000000" pitchFamily="2" charset="2"/>
              </a:rPr>
              <a:t>Usually more than one focus group is conducted to provide a more generalizable insights</a:t>
            </a:r>
          </a:p>
          <a:p>
            <a:pPr eaLnBrk="1" hangingPunct="1">
              <a:buFontTx/>
              <a:buChar char="-"/>
              <a:defRPr/>
            </a:pPr>
            <a:r>
              <a:rPr lang="en-US" altLang="en-US" dirty="0">
                <a:sym typeface="Wingdings" panose="05000000000000000000" pitchFamily="2" charset="2"/>
              </a:rPr>
              <a:t>Requires facilitation skills for the interviewer (avoid one or two participants dominating the discussion)</a:t>
            </a:r>
          </a:p>
          <a:p>
            <a:pPr eaLnBrk="1" hangingPunct="1">
              <a:defRPr/>
            </a:pPr>
            <a:endParaRPr lang="en-US" altLang="en-US" dirty="0">
              <a:sym typeface="Wingdings" panose="05000000000000000000" pitchFamily="2" charset="2"/>
            </a:endParaRPr>
          </a:p>
          <a:p>
            <a:pPr eaLnBrk="1" hangingPunct="1">
              <a:defRPr/>
            </a:pPr>
            <a:r>
              <a:rPr lang="en-US" altLang="en-US" u="sng" dirty="0"/>
              <a:t>Advantages: </a:t>
            </a:r>
            <a:r>
              <a:rPr lang="en-US" altLang="en-US" dirty="0"/>
              <a:t>The group dynamics frequently bring out aspects of the topic that would not have been anticipated by the researcher, or would not have emerged from individual interview</a:t>
            </a:r>
          </a:p>
          <a:p>
            <a:pPr marL="0" indent="0" eaLnBrk="1" hangingPunct="1">
              <a:buNone/>
              <a:defRPr/>
            </a:pPr>
            <a:r>
              <a:rPr lang="en-US" dirty="0">
                <a:hlinkClick r:id="rId4"/>
              </a:rPr>
              <a:t>https://www.youtube.com/watch?v=3TwgVQIZPsw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>
                <a:hlinkClick r:id="rId5"/>
              </a:rPr>
              <a:t>https://www.youtube.com/watch?v=Auf9pkuCc8k</a:t>
            </a:r>
            <a:r>
              <a:rPr lang="en-US" dirty="0"/>
              <a:t> (what works and does not work in a focus group).</a:t>
            </a:r>
            <a:endParaRPr lang="en-US" altLang="en-US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4E4A8E-965A-4981-875F-083D28A2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232E4-81FA-40D0-9FD9-2884C63D5E5C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advTm="84441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723900" y="269875"/>
            <a:ext cx="7467600" cy="152717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b="1" dirty="0"/>
              <a:t>Categories of Secondary/Available Data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DD5E7F2-A730-449E-BA01-F12A437D362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74856" y="2071953"/>
            <a:ext cx="7696200" cy="4191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en-US" sz="2600" dirty="0"/>
              <a:t>Public documents and official records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e.g. US census, government financial data, operational data, published annual report of organizations</a:t>
            </a:r>
          </a:p>
          <a:p>
            <a:pPr eaLnBrk="1" hangingPunct="1">
              <a:defRPr/>
            </a:pPr>
            <a:r>
              <a:rPr lang="en-US" altLang="en-US" sz="2600" dirty="0"/>
              <a:t>Private documents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600" dirty="0"/>
              <a:t>- </a:t>
            </a:r>
            <a:r>
              <a:rPr lang="en-US" altLang="en-US" sz="2000" dirty="0"/>
              <a:t>Information recorded by individuals or organizations about their activities which is not intended for public consumption,  such as various bills, </a:t>
            </a:r>
            <a:r>
              <a:rPr lang="en-US" altLang="en-US" sz="2000" dirty="0" err="1"/>
              <a:t>uber</a:t>
            </a:r>
            <a:r>
              <a:rPr lang="en-US" altLang="en-US" sz="2000" dirty="0"/>
              <a:t> data etc.</a:t>
            </a:r>
          </a:p>
          <a:p>
            <a:pPr eaLnBrk="1" hangingPunct="1">
              <a:defRPr/>
            </a:pPr>
            <a:r>
              <a:rPr lang="en-US" altLang="en-US" sz="2600" dirty="0"/>
              <a:t>Mass media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e.g. news data (FECTIVA database), magazines, films, FB, tweets etc.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br>
              <a:rPr lang="en-US" altLang="en-US" sz="2600" dirty="0"/>
            </a:br>
            <a:endParaRPr lang="en-US" altLang="en-US" sz="2600" dirty="0"/>
          </a:p>
        </p:txBody>
      </p:sp>
      <p:sp>
        <p:nvSpPr>
          <p:cNvPr id="3584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BD99F-49FD-49CE-B1A0-E34AEC415E94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457200" y="261938"/>
            <a:ext cx="8305800" cy="152717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b="1"/>
              <a:t>Advantages of Research Using Available Data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7696200" cy="4419600"/>
          </a:xfrm>
        </p:spPr>
        <p:txBody>
          <a:bodyPr/>
          <a:lstStyle/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en-US" altLang="en-US" sz="2600"/>
              <a:t>Compared to other approaches, the use of available data more often </a:t>
            </a:r>
          </a:p>
          <a:p>
            <a:pPr marL="495300" indent="-495300" eaLnBrk="1" hangingPunct="1">
              <a:buFont typeface="Wingdings" panose="05000000000000000000" pitchFamily="2" charset="2"/>
              <a:buAutoNum type="arabicParenR"/>
            </a:pPr>
            <a:r>
              <a:rPr lang="en-US" altLang="en-US" sz="2600"/>
              <a:t>lends itself more readily to the analysis of large-scale social processes</a:t>
            </a:r>
          </a:p>
          <a:p>
            <a:pPr marL="495300" indent="-495300" eaLnBrk="1" hangingPunct="1">
              <a:buFont typeface="Wingdings" panose="05000000000000000000" pitchFamily="2" charset="2"/>
              <a:buAutoNum type="arabicParenR"/>
            </a:pPr>
            <a:r>
              <a:rPr lang="en-US" altLang="en-US" sz="2600"/>
              <a:t>is better suited to studies of the distant past and social change, and to cross-cultural research</a:t>
            </a:r>
          </a:p>
          <a:p>
            <a:pPr marL="495300" indent="-495300" eaLnBrk="1" hangingPunct="1">
              <a:buFont typeface="Wingdings" panose="05000000000000000000" pitchFamily="2" charset="2"/>
              <a:buAutoNum type="arabicParenR"/>
            </a:pPr>
            <a:r>
              <a:rPr lang="en-US" altLang="en-US" sz="2600"/>
              <a:t>makes it easier to increase sample size and conduct replications</a:t>
            </a:r>
          </a:p>
          <a:p>
            <a:pPr marL="495300" indent="-495300" eaLnBrk="1" hangingPunct="1">
              <a:buFont typeface="Wingdings" panose="05000000000000000000" pitchFamily="2" charset="2"/>
              <a:buAutoNum type="arabicParenR"/>
            </a:pPr>
            <a:r>
              <a:rPr lang="en-US" altLang="en-US" sz="2600"/>
              <a:t>generally costs less per case. </a:t>
            </a:r>
          </a:p>
        </p:txBody>
      </p:sp>
      <p:sp>
        <p:nvSpPr>
          <p:cNvPr id="3789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B77255-C7DC-4736-8911-DDB164386605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801688" y="301625"/>
            <a:ext cx="7735887" cy="1146175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altLang="en-US" b="1"/>
              <a:t>Measurement Problems Using Available Data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4D7E859-301D-485F-A2FD-E7F839B387E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9131" y="1764792"/>
            <a:ext cx="8001000" cy="4191000"/>
          </a:xfrm>
        </p:spPr>
        <p:txBody>
          <a:bodyPr>
            <a:normAutofit/>
          </a:bodyPr>
          <a:lstStyle/>
          <a:p>
            <a:pPr marL="495300" indent="-495300" eaLnBrk="1" hangingPunct="1">
              <a:defRPr/>
            </a:pPr>
            <a:r>
              <a:rPr lang="en-US" altLang="en-US" sz="2400" dirty="0"/>
              <a:t>Existing survey questions for secondary analysis may not measure key variables in your research adequately.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marL="495300" indent="-495300" eaLnBrk="1" hangingPunct="1">
              <a:defRPr/>
            </a:pPr>
            <a:r>
              <a:rPr lang="en-US" altLang="en-US" sz="2400" dirty="0"/>
              <a:t>Secondary materials may need to be triangulated with other data sources to verify its validity.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marL="495300" indent="-495300" eaLnBrk="1" hangingPunct="1">
              <a:defRPr/>
            </a:pPr>
            <a:r>
              <a:rPr lang="en-US" altLang="en-US" sz="2400" b="1" dirty="0">
                <a:solidFill>
                  <a:schemeClr val="accent2"/>
                </a:solidFill>
              </a:rPr>
              <a:t>Data sources must be evaluated for changes in definitions and recording procedures, omissions, errors and biases. </a:t>
            </a:r>
            <a:r>
              <a:rPr lang="en-US" altLang="en-US" sz="2400" dirty="0"/>
              <a:t>(most frequently seen issues)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D2525B-ADFE-4BF1-B10C-5633144BB239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2940523-1BB6-48AE-9BED-90C7446C3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002"/>
            <a:ext cx="7543800" cy="1522993"/>
          </a:xfrm>
        </p:spPr>
        <p:txBody>
          <a:bodyPr>
            <a:normAutofit/>
          </a:bodyPr>
          <a:lstStyle/>
          <a:p>
            <a:r>
              <a:rPr lang="en-US" sz="4000"/>
              <a:t>What do you need to specify if using Qualitative Design?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FBFF4-11F1-47D3-A8F0-714362F1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3346" y="6272784"/>
            <a:ext cx="4800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BCAECAD2-8A00-45A0-B3C3-71CDB0AD9391}" type="slidenum">
              <a:rPr lang="en-US" altLang="en-US" smtClean="0"/>
              <a:pPr>
                <a:spcAft>
                  <a:spcPts val="600"/>
                </a:spcAft>
                <a:defRPr/>
              </a:pPr>
              <a:t>19</a:t>
            </a:fld>
            <a:endParaRPr lang="en-US" altLang="en-US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5A3032C0-D008-45B3-9476-3C3DCC294A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874425"/>
              </p:ext>
            </p:extLst>
          </p:nvPr>
        </p:nvGraphicFramePr>
        <p:xfrm>
          <a:off x="482599" y="633637"/>
          <a:ext cx="8178800" cy="3294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2308560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88069" name="Oval 73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070" name="Oval 74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8" y="0"/>
            <a:ext cx="3486126" cy="6858000"/>
          </a:xfrm>
          <a:prstGeom prst="rect">
            <a:avLst/>
          </a:prstGeom>
          <a:blipFill dpi="0" rotWithShape="1"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0E5C9A64-19BD-45D4-8C42-6A6119F9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1" y="643466"/>
            <a:ext cx="2764734" cy="55287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altLang="en-US" sz="4200" b="1" cap="all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FECCBB09-373C-4B06-BB9F-3683A00EA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0335" y="599768"/>
            <a:ext cx="4555850" cy="55724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altLang="en-US" dirty="0"/>
              <a:t>Qualitative Designs</a:t>
            </a:r>
          </a:p>
          <a:p>
            <a:pPr indent="-18288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en-US" altLang="en-US" dirty="0"/>
          </a:p>
          <a:p>
            <a:pPr indent="-18288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altLang="en-US" dirty="0"/>
              <a:t>Mixed-Methods Designs </a:t>
            </a:r>
          </a:p>
          <a:p>
            <a:pPr indent="-18288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en-US" altLang="en-US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3490226"/>
      </p:ext>
    </p:extLst>
  </p:cSld>
  <p:clrMapOvr>
    <a:masterClrMapping/>
  </p:clrMapOvr>
  <p:transition advTm="611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08F89-5D94-4519-ACA8-7CC118A5C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0500"/>
            <a:ext cx="8001000" cy="1527175"/>
          </a:xfrm>
        </p:spPr>
        <p:txBody>
          <a:bodyPr/>
          <a:lstStyle/>
          <a:p>
            <a:r>
              <a:rPr lang="en-US" dirty="0"/>
              <a:t>How does the process work?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1BFF9-8F0B-4316-ADCA-9624C70BE986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FC7854-06AF-4044-807C-D930E45A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3F13E-2185-4F94-96B1-43889261C4E3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1E5216-A9D5-496F-9DB2-C9F7A40286A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28074" y="1528953"/>
            <a:ext cx="5791201" cy="532904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8172CE4-766F-40E6-8DA7-4AD8FB25E1D3}"/>
              </a:ext>
            </a:extLst>
          </p:cNvPr>
          <p:cNvSpPr txBox="1"/>
          <p:nvPr/>
        </p:nvSpPr>
        <p:spPr>
          <a:xfrm>
            <a:off x="5710869" y="1905000"/>
            <a:ext cx="3276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Most important for you: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Specify how you will collect your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Including recruitment &amp; sampling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Specify your plans for coding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Multiple types of coding and it matters which you 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Open, Axial coding, and constant comparative 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1213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4A2277D-D3A5-4281-B50D-B94639120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Qualitative Coding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8CFD04-B754-4A5A-877E-B08313F73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73291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1800" b="0" i="0" u="none" strike="noStrike" baseline="0" dirty="0">
                <a:latin typeface="ACaslonPro-Semibold"/>
              </a:rPr>
              <a:t>Step 1. </a:t>
            </a:r>
            <a:r>
              <a:rPr lang="en-US" sz="1800" b="0" i="0" u="none" strike="noStrike" baseline="0" dirty="0">
                <a:latin typeface="ACaslonPro-Regular"/>
              </a:rPr>
              <a:t>Prepare your data or analysis. If hand coding, print each image with a wide margin (or affix it to a larger piece of paper) to allow space to assign the code labels. If using a computer, import all images into the application.</a:t>
            </a:r>
          </a:p>
          <a:p>
            <a:pPr algn="l"/>
            <a:r>
              <a:rPr lang="en-US" sz="1800" b="0" i="0" u="none" strike="noStrike" baseline="0" dirty="0">
                <a:latin typeface="ACaslonPro-Semibold"/>
              </a:rPr>
              <a:t>Step 2. </a:t>
            </a:r>
            <a:r>
              <a:rPr lang="en-US" sz="1800" b="0" i="0" u="none" strike="noStrike" baseline="0" dirty="0">
                <a:latin typeface="ACaslonPro-Regular"/>
              </a:rPr>
              <a:t>Code the image by tagging areas of the image and assigning code labels. </a:t>
            </a:r>
          </a:p>
          <a:p>
            <a:pPr algn="l"/>
            <a:r>
              <a:rPr lang="en-US" sz="1800" b="0" i="0" u="none" strike="noStrike" baseline="0" dirty="0">
                <a:latin typeface="ACaslonPro-Semibold"/>
              </a:rPr>
              <a:t>Step 3. </a:t>
            </a:r>
            <a:r>
              <a:rPr lang="en-US" sz="1800" b="0" i="0" u="none" strike="noStrike" baseline="0" dirty="0">
                <a:latin typeface="ACaslonPro-Regular"/>
              </a:rPr>
              <a:t>Compile all of the codes for the images on a separate sheet.</a:t>
            </a:r>
          </a:p>
          <a:p>
            <a:pPr algn="l"/>
            <a:r>
              <a:rPr lang="en-US" sz="1800" b="0" i="0" u="none" strike="noStrike" baseline="0" dirty="0">
                <a:latin typeface="ACaslonPro-Semibold"/>
              </a:rPr>
              <a:t>Step 4. </a:t>
            </a:r>
            <a:r>
              <a:rPr lang="en-US" sz="1800" b="0" i="0" u="none" strike="noStrike" baseline="0" dirty="0">
                <a:latin typeface="ACaslonPro-Regular"/>
              </a:rPr>
              <a:t>Review the codes to eliminate redundancy and overlap. This step also begins to reduce the codes to potential themes.</a:t>
            </a:r>
          </a:p>
          <a:p>
            <a:pPr algn="l"/>
            <a:r>
              <a:rPr lang="en-US" sz="1800" b="0" i="0" u="none" strike="noStrike" baseline="0" dirty="0">
                <a:latin typeface="ACaslonPro-Semibold"/>
              </a:rPr>
              <a:t>Step 5. </a:t>
            </a:r>
            <a:r>
              <a:rPr lang="en-US" sz="1800" b="0" i="0" u="none" strike="noStrike" baseline="0" dirty="0">
                <a:latin typeface="ACaslonPro-Regular"/>
              </a:rPr>
              <a:t>Group codes into themes that represent a common idea.</a:t>
            </a:r>
          </a:p>
          <a:p>
            <a:pPr algn="l"/>
            <a:r>
              <a:rPr lang="en-US" sz="1800" b="0" i="0" u="none" strike="noStrike" baseline="0" dirty="0">
                <a:latin typeface="ACaslonPro-Semibold"/>
              </a:rPr>
              <a:t>Step 6. </a:t>
            </a:r>
            <a:r>
              <a:rPr lang="en-US" sz="1800" b="0" i="0" u="none" strike="noStrike" baseline="0" dirty="0">
                <a:latin typeface="ACaslonPro-Regular"/>
              </a:rPr>
              <a:t>Assign the codes/themes to three groups: expected codes/themes, surprising codes/themes, and unusual codes/themes. This step helps to ensure the qualitative “findings” will represent diverse perspectives.</a:t>
            </a:r>
          </a:p>
          <a:p>
            <a:pPr algn="l"/>
            <a:r>
              <a:rPr lang="en-US" sz="1800" b="0" i="0" u="none" strike="noStrike" baseline="0" dirty="0">
                <a:latin typeface="ACaslonPro-Semibold"/>
              </a:rPr>
              <a:t>Step 7. </a:t>
            </a:r>
            <a:r>
              <a:rPr lang="en-US" sz="1800" b="0" i="0" u="none" strike="noStrike" baseline="0" dirty="0">
                <a:latin typeface="ACaslonPro-Regular"/>
              </a:rPr>
              <a:t>Array the codes/themes into a conceptual map that shows the flow of ideas in the “findings” section. The flow might represent presenting the themes from a more general picture to a more specific picture.</a:t>
            </a:r>
          </a:p>
          <a:p>
            <a:pPr algn="l"/>
            <a:r>
              <a:rPr lang="en-US" sz="1800" b="0" i="0" u="none" strike="noStrike" baseline="0" dirty="0">
                <a:latin typeface="ACaslonPro-Semibold"/>
              </a:rPr>
              <a:t>Step 8. </a:t>
            </a:r>
            <a:r>
              <a:rPr lang="en-US" sz="1800" b="0" i="0" u="none" strike="noStrike" baseline="0" dirty="0">
                <a:latin typeface="ACaslonPro-Regular"/>
              </a:rPr>
              <a:t>Write the narrative for each theme that will go into the “findings” section of a study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348AC-45B9-4E86-95A2-D8F54C5C3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3F13E-2185-4F94-96B1-43889261C4E3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492109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29D7696-28D1-4F15-8C85-65F6E9F60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66688"/>
            <a:ext cx="7010400" cy="152717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altLang="en-US" b="1" dirty="0">
                <a:latin typeface="Palatino Linotype" panose="02040502050505030304" pitchFamily="18" charset="0"/>
              </a:rPr>
              <a:t>How do ensure it’s valid? 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sz="half" idx="1"/>
          </p:nvPr>
        </p:nvSpPr>
        <p:spPr>
          <a:xfrm>
            <a:off x="609600" y="1676400"/>
            <a:ext cx="7696200" cy="4800600"/>
          </a:xfrm>
        </p:spPr>
        <p:txBody>
          <a:bodyPr>
            <a:normAutofit/>
          </a:bodyPr>
          <a:lstStyle/>
          <a:p>
            <a:pPr algn="l"/>
            <a:r>
              <a:rPr lang="en-US" sz="1800" b="0" i="0" u="none" strike="noStrike" baseline="0" dirty="0">
                <a:latin typeface="ACaslonPro-Regular"/>
              </a:rPr>
              <a:t>1. Triangulation of data—Data will be collected through multiple sources to include interviews, observations and document analysis</a:t>
            </a:r>
          </a:p>
          <a:p>
            <a:pPr algn="l"/>
            <a:r>
              <a:rPr lang="en-US" sz="1800" b="0" i="0" u="none" strike="noStrike" baseline="0" dirty="0">
                <a:latin typeface="ACaslonPro-Regular"/>
              </a:rPr>
              <a:t>2. Member checking/Participatory mode—The informant will serve as a check throughout the analysis process. An ongoing dialogue regarding my</a:t>
            </a:r>
            <a:r>
              <a:rPr lang="en-US" sz="1800" dirty="0">
                <a:latin typeface="ACaslonPro-Regular"/>
              </a:rPr>
              <a:t> </a:t>
            </a:r>
            <a:r>
              <a:rPr lang="en-US" sz="1800" b="0" i="0" u="none" strike="noStrike" baseline="0" dirty="0">
                <a:latin typeface="ACaslonPro-Regular"/>
              </a:rPr>
              <a:t>interpretations of the informant’s reality and meanings will ensure the truth value of the data;</a:t>
            </a:r>
          </a:p>
          <a:p>
            <a:pPr algn="l"/>
            <a:r>
              <a:rPr lang="en-US" sz="1800" b="0" i="0" u="none" strike="noStrike" baseline="0" dirty="0">
                <a:latin typeface="ACaslonPro-Regular"/>
              </a:rPr>
              <a:t>3. Long terms and repeated observations at the research site—Regular and repeated observations of similar phenomena and settings will occur on-site over a four month period of time;</a:t>
            </a:r>
          </a:p>
          <a:p>
            <a:pPr algn="l"/>
            <a:r>
              <a:rPr lang="en-US" sz="1800" b="1" i="0" u="none" strike="noStrike" baseline="0" dirty="0">
                <a:latin typeface="ACaslonPro-Regular"/>
              </a:rPr>
              <a:t>4. Intercoder reliability—two</a:t>
            </a:r>
            <a:r>
              <a:rPr lang="en-US" sz="1800" b="1" i="0" u="none" strike="noStrike" dirty="0">
                <a:latin typeface="ACaslonPro-Regular"/>
              </a:rPr>
              <a:t> independent researchers blind to the hypotheses will code the data, then reconcile the themes &amp; calculate</a:t>
            </a:r>
            <a:r>
              <a:rPr lang="en-US" sz="1800" b="1" i="0" u="none" strike="noStrike" baseline="0" dirty="0">
                <a:latin typeface="ACaslonPro-Regular"/>
              </a:rPr>
              <a:t> intercoder reliability scores</a:t>
            </a:r>
          </a:p>
          <a:p>
            <a:pPr algn="l"/>
            <a:r>
              <a:rPr lang="en-US" sz="1800" dirty="0">
                <a:latin typeface="ACaslonPro-Regular"/>
              </a:rPr>
              <a:t>5</a:t>
            </a:r>
            <a:r>
              <a:rPr lang="en-US" sz="1800" b="0" i="0" u="none" strike="noStrike" baseline="0" dirty="0">
                <a:latin typeface="ACaslonPro-Regular"/>
              </a:rPr>
              <a:t>. Clarification of researcher bias—At the outset of this study researcher bias will be articulated.</a:t>
            </a:r>
          </a:p>
        </p:txBody>
      </p:sp>
      <p:sp>
        <p:nvSpPr>
          <p:cNvPr id="717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A2EE07-B4D6-47F6-B569-AB02B60057CB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116823"/>
      </p:ext>
    </p:extLst>
  </p:cSld>
  <p:clrMapOvr>
    <a:masterClrMapping/>
  </p:clrMapOvr>
  <p:transition advTm="212445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Mixed-Methods Designs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31665-0E92-4327-A086-B579FD0A5F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EC4C6-024A-405E-9020-04617B0FC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37C3BD-09C0-4FD5-ADB5-F733F9A93523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778953"/>
      </p:ext>
    </p:extLst>
  </p:cSld>
  <p:clrMapOvr>
    <a:masterClrMapping/>
  </p:clrMapOvr>
  <p:transition advTm="6017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8F4B8-7AAF-4FB0-A060-811A92CDC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should we use mixed-methods?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F240FA-B2D7-424A-8CC2-D910FFE2E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mixed-methods to enhance internal/external validity when our data is flawed</a:t>
            </a:r>
          </a:p>
          <a:p>
            <a:pPr lvl="1"/>
            <a:r>
              <a:rPr lang="en-US" dirty="0"/>
              <a:t>What if my quantitative methods won’t be able to identify a causal effect, and I need qualitative methods to supplement/verify what I find in quant</a:t>
            </a:r>
          </a:p>
          <a:p>
            <a:pPr lvl="1"/>
            <a:r>
              <a:rPr lang="en-US" dirty="0"/>
              <a:t>What if my qualitative data is from a secondary source from a long time ago and I need to verify that the dynamics still apply on a broader scale now</a:t>
            </a:r>
          </a:p>
          <a:p>
            <a:r>
              <a:rPr lang="en-US" dirty="0"/>
              <a:t>Understand lived experiences before testing wide-scale reforms to better align policy with needs of clients</a:t>
            </a:r>
          </a:p>
          <a:p>
            <a:r>
              <a:rPr lang="en-US" dirty="0"/>
              <a:t>There are specific types of mixed-methods designs that may be best for each scenario, and you need to justify why you chose which one you did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2B1A8-155C-46D9-8A25-E3C4F6A1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3F13E-2185-4F94-96B1-43889261C4E3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241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7A51A1-84E3-4D44-A07A-5C7CCCE6A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9876" y="0"/>
            <a:ext cx="4594123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CEE4FE-68E9-4748-A315-47AEF1FC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0" y="484631"/>
            <a:ext cx="3974689" cy="5524959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500" dirty="0"/>
              <a:t>Why else might we want to choose Mixed-methods?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D1D23C-E80F-45F6-82AE-C936368993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045" y="1546510"/>
            <a:ext cx="4309845" cy="376497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E402651C-E31B-4C7D-B593-1FD6014C1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B108D3D-35F4-426D-8E38-237B102BA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016D075-E366-4413-8A8A-989D81B16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236-5629-447A-9C55-BC4EDACD5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3346" y="6272784"/>
            <a:ext cx="4800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F7BBB2E-EF81-49F5-B4EC-55C239B7848C}" type="slidenum">
              <a:rPr lang="en-US" altLang="en-US" smtClean="0"/>
              <a:pPr>
                <a:spcAft>
                  <a:spcPts val="600"/>
                </a:spcAft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060000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/>
              <a:t>Bonus Slides </a:t>
            </a:r>
            <a:r>
              <a:rPr lang="en-US" altLang="en-US" sz="4800" b="1" dirty="0">
                <a:sym typeface="Wingdings" panose="05000000000000000000" pitchFamily="2" charset="2"/>
              </a:rPr>
              <a:t></a:t>
            </a:r>
            <a:endParaRPr lang="en-US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99F29-FA14-4087-8DDE-6CD22FBB30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9534D-3DD9-4C03-BDA2-93F2705EF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02AB-5FA4-4C78-A2BD-D2C5668F4259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</p:cSld>
  <p:clrMapOvr>
    <a:masterClrMapping/>
  </p:clrMapOvr>
  <p:transition advTm="107066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685800" y="365125"/>
            <a:ext cx="7848600" cy="11049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/>
              <a:t>Presenting Oneself and Establishing Rapport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AFA985F0-918B-4684-9460-96199A4670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4495800"/>
          </a:xfrm>
        </p:spPr>
        <p:txBody>
          <a:bodyPr rtlCol="0">
            <a:normAutofit fontScale="92500" lnSpcReduction="20000"/>
          </a:bodyPr>
          <a:lstStyle/>
          <a:p>
            <a:pPr marL="571500" indent="-571500" eaLnBrk="1" fontAlgn="auto" hangingPunct="1">
              <a:spcAft>
                <a:spcPts val="0"/>
              </a:spcAft>
              <a:defRPr/>
            </a:pPr>
            <a:r>
              <a:rPr lang="en-US" altLang="en-US" sz="2400" dirty="0"/>
              <a:t>Most field research involves a combination of participation and observation. </a:t>
            </a:r>
          </a:p>
          <a:p>
            <a:pPr marL="571500" indent="-571500" eaLnBrk="1" fontAlgn="auto" hangingPunct="1">
              <a:spcAft>
                <a:spcPts val="0"/>
              </a:spcAft>
              <a:defRPr/>
            </a:pPr>
            <a:r>
              <a:rPr lang="en-US" altLang="en-US" sz="2400" dirty="0"/>
              <a:t>It is unethical to conceal your identity as a researcher.</a:t>
            </a:r>
          </a:p>
          <a:p>
            <a:pPr marL="571500" indent="-571500" eaLnBrk="1" fontAlgn="auto" hangingPunct="1">
              <a:spcAft>
                <a:spcPts val="0"/>
              </a:spcAft>
              <a:defRPr/>
            </a:pPr>
            <a:endParaRPr lang="en-US" altLang="en-US" sz="2400" dirty="0"/>
          </a:p>
          <a:p>
            <a:pPr marL="571500" indent="-571500" eaLnBrk="1" fontAlgn="auto" hangingPunct="1">
              <a:spcAft>
                <a:spcPts val="0"/>
              </a:spcAft>
              <a:defRPr/>
            </a:pPr>
            <a:r>
              <a:rPr lang="en-US" altLang="en-US" sz="2400" dirty="0"/>
              <a:t>At the beginning of any field observation, you need to clearly introduce:</a:t>
            </a:r>
          </a:p>
          <a:p>
            <a:pPr marL="0" indent="5207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- Goal of research</a:t>
            </a:r>
          </a:p>
          <a:p>
            <a:pPr marL="0" indent="5207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- How you are going to participate and observe them</a:t>
            </a:r>
          </a:p>
          <a:p>
            <a:pPr marL="0" indent="5207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- Confidentiality issues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marL="571500" indent="-571500" eaLnBrk="1" fontAlgn="auto" hangingPunct="1">
              <a:spcAft>
                <a:spcPts val="0"/>
              </a:spcAft>
              <a:defRPr/>
            </a:pPr>
            <a:r>
              <a:rPr lang="en-US" altLang="en-US" sz="2400" dirty="0"/>
              <a:t>To ensure successful observation, you want to establish rapport with your subjects (through people you know, or their leaders). 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391AB0-73D7-4DA0-8AF4-CE3377017253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  <p:transition advTm="99582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838200" y="342900"/>
            <a:ext cx="7848600" cy="1104900"/>
          </a:xfrm>
        </p:spPr>
        <p:txBody>
          <a:bodyPr/>
          <a:lstStyle/>
          <a:p>
            <a:pPr eaLnBrk="1" hangingPunct="1"/>
            <a:r>
              <a:rPr lang="en-US" altLang="en-US" sz="3600" b="1"/>
              <a:t>Record Observations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99FDDD7-7B98-4C38-8291-037C632C74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848600" cy="449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200" dirty="0"/>
              <a:t>Whenever possible, field observations should be recorded as they are made. Otherwise, they should be recorded as soon afterward as possible.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200" dirty="0"/>
              <a:t>Field notes should provide as detailed and complete a description of events as possible.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sz="2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200" dirty="0"/>
              <a:t>You need to get the consent of the research subjects before recording.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5350AB-B8EC-460A-90C3-F13D217AD937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  <p:transition advTm="80457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819150" y="269875"/>
            <a:ext cx="7696200" cy="1527175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altLang="en-US" b="1"/>
              <a:t>Guidelines for Locating Appropriate Sources of Available Data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7696200" cy="4191000"/>
          </a:xfrm>
        </p:spPr>
        <p:txBody>
          <a:bodyPr/>
          <a:lstStyle/>
          <a:p>
            <a:pPr marL="495300" indent="-495300" eaLnBrk="1" hangingPunct="1">
              <a:buFont typeface="Wingdings" panose="05000000000000000000" pitchFamily="2" charset="2"/>
              <a:buAutoNum type="arabicParenR"/>
            </a:pPr>
            <a:r>
              <a:rPr lang="en-US" altLang="en-US" sz="2600"/>
              <a:t>The research hypothesis or problem should guide the search for appropriate sources.</a:t>
            </a:r>
          </a:p>
          <a:p>
            <a:pPr marL="495300" indent="-495300" eaLnBrk="1" hangingPunct="1">
              <a:buFont typeface="Wingdings" panose="05000000000000000000" pitchFamily="2" charset="2"/>
              <a:buAutoNum type="arabicParenR"/>
            </a:pPr>
            <a:endParaRPr lang="en-US" altLang="en-US" sz="2600"/>
          </a:p>
          <a:p>
            <a:pPr marL="495300" indent="-495300" eaLnBrk="1" hangingPunct="1">
              <a:buFont typeface="Wingdings" panose="05000000000000000000" pitchFamily="2" charset="2"/>
              <a:buAutoNum type="arabicParenR"/>
            </a:pPr>
            <a:r>
              <a:rPr lang="en-US" altLang="en-US" sz="2600"/>
              <a:t>Research literature pertaining to the research problem often contains suggestions about data sources. </a:t>
            </a:r>
          </a:p>
          <a:p>
            <a:pPr marL="495300" indent="-495300" eaLnBrk="1" hangingPunct="1">
              <a:buFont typeface="Wingdings" panose="05000000000000000000" pitchFamily="2" charset="2"/>
              <a:buAutoNum type="arabicParenR"/>
            </a:pPr>
            <a:endParaRPr lang="en-US" altLang="en-US" sz="2600"/>
          </a:p>
          <a:p>
            <a:pPr marL="495300" indent="-495300" eaLnBrk="1" hangingPunct="1">
              <a:buFont typeface="Wingdings" panose="05000000000000000000" pitchFamily="2" charset="2"/>
              <a:buAutoNum type="arabicParenR"/>
            </a:pPr>
            <a:r>
              <a:rPr lang="en-US" altLang="en-US" sz="2600"/>
              <a:t>Consult your librarian and/or lists of data archives. </a:t>
            </a:r>
          </a:p>
        </p:txBody>
      </p:sp>
      <p:sp>
        <p:nvSpPr>
          <p:cNvPr id="4198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A1A3E5-9826-4C81-9530-835FCED00F90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Qualitative Research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31665-0E92-4327-A086-B579FD0A5F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EC4C6-024A-405E-9020-04617B0FC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37C3BD-09C0-4FD5-ADB5-F733F9A9352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  <p:transition advTm="6017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457200" y="342900"/>
            <a:ext cx="7848600" cy="1104900"/>
          </a:xfrm>
        </p:spPr>
        <p:txBody>
          <a:bodyPr/>
          <a:lstStyle/>
          <a:p>
            <a:pPr eaLnBrk="1" hangingPunct="1"/>
            <a:r>
              <a:rPr lang="en-US" altLang="en-US" sz="3600" b="1"/>
              <a:t>Principal Stages in Field Research 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A3844A41-8CD5-4AB5-A7D9-1DED85FA43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848600" cy="4495800"/>
          </a:xfrm>
        </p:spPr>
        <p:txBody>
          <a:bodyPr rtlCol="0">
            <a:noAutofit/>
          </a:bodyPr>
          <a:lstStyle/>
          <a:p>
            <a:pPr marL="495300" indent="-495300" eaLnBrk="1" fontAlgn="auto" hangingPunct="1">
              <a:spcAft>
                <a:spcPts val="0"/>
              </a:spcAft>
              <a:buFont typeface="Wingdings" panose="05000000000000000000" pitchFamily="2" charset="2"/>
              <a:buAutoNum type="arabicParenR"/>
              <a:defRPr/>
            </a:pPr>
            <a:r>
              <a:rPr lang="en-US" altLang="en-US" sz="1800" dirty="0"/>
              <a:t>Formulate research objectives</a:t>
            </a:r>
          </a:p>
          <a:p>
            <a:pPr marL="495300" indent="-495300" eaLnBrk="1" fontAlgn="auto" hangingPunct="1">
              <a:spcAft>
                <a:spcPts val="0"/>
              </a:spcAft>
              <a:buFont typeface="Wingdings" panose="05000000000000000000" pitchFamily="2" charset="2"/>
              <a:buAutoNum type="arabicParenR"/>
              <a:defRPr/>
            </a:pPr>
            <a:r>
              <a:rPr lang="en-US" altLang="en-US" sz="1800" dirty="0"/>
              <a:t>Review literature</a:t>
            </a:r>
          </a:p>
          <a:p>
            <a:pPr marL="571500" indent="-571500" eaLnBrk="1" fontAlgn="auto" hangingPunct="1">
              <a:spcAft>
                <a:spcPts val="0"/>
              </a:spcAft>
              <a:buFont typeface="Wingdings" panose="05000000000000000000" pitchFamily="2" charset="2"/>
              <a:buAutoNum type="arabicParenR"/>
              <a:defRPr/>
            </a:pPr>
            <a:r>
              <a:rPr lang="en-US" altLang="en-US" sz="1800" dirty="0"/>
              <a:t>May or may </a:t>
            </a:r>
            <a:r>
              <a:rPr lang="en-US" altLang="en-US" sz="1800" i="1" dirty="0"/>
              <a:t>NOT </a:t>
            </a:r>
            <a:r>
              <a:rPr lang="en-US" altLang="en-US" sz="1800" dirty="0"/>
              <a:t>have a conceptual framework (researchers start with broad substantive or theoretical questions)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en-US" sz="1800" dirty="0"/>
              <a:t>If you do not have a conceptual framework, you establish it during your field study </a:t>
            </a:r>
            <a:r>
              <a:rPr lang="en-US" altLang="en-US" sz="1800" dirty="0">
                <a:sym typeface="Wingdings" panose="05000000000000000000" pitchFamily="2" charset="2"/>
              </a:rPr>
              <a:t> theory generating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en-US" sz="1800" dirty="0">
                <a:sym typeface="Wingdings" panose="05000000000000000000" pitchFamily="2" charset="2"/>
              </a:rPr>
              <a:t>If you have it, it is theory testing or extending.</a:t>
            </a:r>
            <a:endParaRPr lang="en-US" altLang="en-US" sz="1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b="1" dirty="0">
                <a:solidFill>
                  <a:schemeClr val="accent2"/>
                </a:solidFill>
              </a:rPr>
              <a:t>4) Selecting a research setting/sampling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b="1" dirty="0">
                <a:solidFill>
                  <a:schemeClr val="accent2"/>
                </a:solidFill>
              </a:rPr>
              <a:t>5) Gaining access to the setting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b="1" dirty="0">
                <a:solidFill>
                  <a:schemeClr val="accent2"/>
                </a:solidFill>
              </a:rPr>
              <a:t>6) Presenting oneself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b="1" dirty="0">
                <a:solidFill>
                  <a:schemeClr val="accent2"/>
                </a:solidFill>
              </a:rPr>
              <a:t>7) Field observation: field interviews and observation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b="1" dirty="0">
                <a:solidFill>
                  <a:schemeClr val="accent2"/>
                </a:solidFill>
              </a:rPr>
              <a:t>8) Recording observations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9) Data analysis and interpretation.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It is an iterative process. 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9C24A0-9A8F-4144-BC20-FC2DB0A98654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6" name="Curved Up Arrow 5">
            <a:extLst>
              <a:ext uri="{FF2B5EF4-FFF2-40B4-BE49-F238E27FC236}">
                <a16:creationId xmlns:a16="http://schemas.microsoft.com/office/drawing/2014/main" id="{8859478B-44A3-4486-9456-33FB794E5956}"/>
              </a:ext>
            </a:extLst>
          </p:cNvPr>
          <p:cNvSpPr/>
          <p:nvPr/>
        </p:nvSpPr>
        <p:spPr>
          <a:xfrm>
            <a:off x="7527925" y="4511675"/>
            <a:ext cx="1028700" cy="16383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Curved Up Arrow 7">
            <a:extLst>
              <a:ext uri="{FF2B5EF4-FFF2-40B4-BE49-F238E27FC236}">
                <a16:creationId xmlns:a16="http://schemas.microsoft.com/office/drawing/2014/main" id="{36A04C89-BB95-4747-96BD-8EF556B242A0}"/>
              </a:ext>
            </a:extLst>
          </p:cNvPr>
          <p:cNvSpPr/>
          <p:nvPr/>
        </p:nvSpPr>
        <p:spPr>
          <a:xfrm flipH="1" flipV="1">
            <a:off x="7372350" y="3309938"/>
            <a:ext cx="1162050" cy="10985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4031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29D7696-28D1-4F15-8C85-65F6E9F60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66688"/>
            <a:ext cx="7010400" cy="152717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altLang="en-US" b="1" dirty="0">
                <a:latin typeface="Palatino Linotype" panose="02040502050505030304" pitchFamily="18" charset="0"/>
              </a:rPr>
              <a:t>What Is Qualitative Research?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sz="half" idx="1"/>
          </p:nvPr>
        </p:nvSpPr>
        <p:spPr>
          <a:xfrm>
            <a:off x="609600" y="1676400"/>
            <a:ext cx="7696200" cy="4191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 dirty="0"/>
              <a:t>Qualitative field research involves the </a:t>
            </a:r>
            <a:r>
              <a:rPr lang="en-US" altLang="en-US" sz="2800" b="1" dirty="0">
                <a:solidFill>
                  <a:schemeClr val="accent2"/>
                </a:solidFill>
              </a:rPr>
              <a:t>direct observation</a:t>
            </a:r>
            <a:r>
              <a:rPr lang="en-US" altLang="en-US" sz="2800" dirty="0"/>
              <a:t> of social phenomena </a:t>
            </a:r>
            <a:r>
              <a:rPr lang="en-US" altLang="en-US" sz="2800" b="1" dirty="0">
                <a:solidFill>
                  <a:schemeClr val="accent2"/>
                </a:solidFill>
              </a:rPr>
              <a:t>in their natural settings</a:t>
            </a:r>
            <a:r>
              <a:rPr lang="en-US" altLang="en-US" sz="2800" dirty="0"/>
              <a:t>. 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Data are not collected numerically, instead use words/pictures, etc.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In qualitative research, observation, data collection and processing, and analysis are interwoven and cyclical processes. </a:t>
            </a:r>
          </a:p>
        </p:txBody>
      </p:sp>
      <p:sp>
        <p:nvSpPr>
          <p:cNvPr id="717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A2EE07-B4D6-47F6-B569-AB02B60057C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805294"/>
      </p:ext>
    </p:extLst>
  </p:cSld>
  <p:clrMapOvr>
    <a:masterClrMapping/>
  </p:clrMapOvr>
  <p:transition advTm="212445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29D7696-28D1-4F15-8C85-65F6E9F60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66688"/>
            <a:ext cx="7010400" cy="152717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altLang="en-US" b="1" dirty="0">
                <a:latin typeface="Palatino Linotype" panose="02040502050505030304" pitchFamily="18" charset="0"/>
              </a:rPr>
              <a:t>What distinguishes Qual from Quant? 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sz="half" idx="1"/>
          </p:nvPr>
        </p:nvSpPr>
        <p:spPr>
          <a:xfrm>
            <a:off x="609600" y="1509712"/>
            <a:ext cx="8153400" cy="5181600"/>
          </a:xfrm>
        </p:spPr>
        <p:txBody>
          <a:bodyPr>
            <a:normAutofit/>
          </a:bodyPr>
          <a:lstStyle/>
          <a:p>
            <a:pPr algn="l"/>
            <a:endParaRPr lang="en-US" sz="1900" b="0" i="0" u="none" strike="noStrike" baseline="0" dirty="0"/>
          </a:p>
          <a:p>
            <a:pPr algn="l"/>
            <a:r>
              <a:rPr lang="en-US" sz="1900" b="0" i="0" u="none" strike="noStrike" baseline="0" dirty="0"/>
              <a:t>Theory or hypotheses are not (always) established a priori.</a:t>
            </a:r>
          </a:p>
          <a:p>
            <a:pPr algn="l"/>
            <a:r>
              <a:rPr lang="en-US" sz="1900" b="0" i="0" u="none" strike="noStrike" baseline="0" dirty="0"/>
              <a:t>The researcher is the primary instrument in data collection rather than some inanimate mechanism </a:t>
            </a:r>
          </a:p>
          <a:p>
            <a:pPr algn="l"/>
            <a:r>
              <a:rPr lang="en-US" sz="1900" b="0" i="0" u="none" strike="noStrike" baseline="0" dirty="0"/>
              <a:t>The focus of qualitative research is on participants’ perceptions and experiences, and the way they make sense of their lives </a:t>
            </a:r>
          </a:p>
          <a:p>
            <a:pPr algn="l"/>
            <a:r>
              <a:rPr lang="en-US" sz="1900" b="0" i="0" u="none" strike="noStrike" baseline="0" dirty="0"/>
              <a:t>Qualitative research focuses on the </a:t>
            </a:r>
            <a:r>
              <a:rPr lang="en-US" sz="1900" b="1" i="0" u="none" strike="noStrike" baseline="0" dirty="0"/>
              <a:t>process</a:t>
            </a:r>
            <a:r>
              <a:rPr lang="en-US" sz="1900" b="0" i="0" u="none" strike="noStrike" baseline="0" dirty="0"/>
              <a:t> as well as the product or </a:t>
            </a:r>
            <a:r>
              <a:rPr lang="en-US" sz="1900" b="1" i="0" u="none" strike="noStrike" baseline="0" dirty="0"/>
              <a:t>outcome</a:t>
            </a:r>
            <a:r>
              <a:rPr lang="en-US" sz="1900" b="0" i="0" u="none" strike="noStrike" baseline="0" dirty="0"/>
              <a:t>. </a:t>
            </a:r>
          </a:p>
          <a:p>
            <a:pPr algn="l"/>
            <a:r>
              <a:rPr lang="en-US" sz="1900" dirty="0"/>
              <a:t>Data </a:t>
            </a:r>
            <a:r>
              <a:rPr lang="en-US" sz="1900" b="0" i="0" u="none" strike="noStrike" baseline="0" dirty="0"/>
              <a:t>is interpreted in regard to </a:t>
            </a:r>
            <a:r>
              <a:rPr lang="en-US" sz="1900" b="0" i="0" u="none" strike="noStrike" baseline="0" dirty="0">
                <a:solidFill>
                  <a:srgbClr val="C00000"/>
                </a:solidFill>
              </a:rPr>
              <a:t>the particulars </a:t>
            </a:r>
            <a:r>
              <a:rPr lang="en-US" sz="1900" b="0" i="0" u="none" strike="noStrike" baseline="0" dirty="0"/>
              <a:t>of a case rather than </a:t>
            </a:r>
            <a:r>
              <a:rPr lang="en-US" sz="1900" b="0" i="0" u="none" strike="noStrike" baseline="0" dirty="0">
                <a:solidFill>
                  <a:srgbClr val="C00000"/>
                </a:solidFill>
              </a:rPr>
              <a:t>generalizations</a:t>
            </a:r>
            <a:r>
              <a:rPr lang="en-US" sz="1900" b="0" i="0" u="none" strike="noStrike" baseline="0" dirty="0"/>
              <a:t>.</a:t>
            </a:r>
          </a:p>
          <a:p>
            <a:pPr algn="l"/>
            <a:r>
              <a:rPr lang="en-US" sz="1900" b="0" i="0" u="none" strike="noStrike" baseline="0" dirty="0"/>
              <a:t>This research tradition relies on the utilization of tacit knowledge (intuitive and felt knowledge) because often the nuances of the multiple realities can be appreciated most in this way (Lincoln &amp; Guba, 1985). </a:t>
            </a:r>
          </a:p>
          <a:p>
            <a:pPr algn="l"/>
            <a:endParaRPr lang="en-US" sz="1900" b="0" i="0" u="none" strike="noStrike" baseline="0" dirty="0"/>
          </a:p>
        </p:txBody>
      </p:sp>
      <p:sp>
        <p:nvSpPr>
          <p:cNvPr id="717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A2EE07-B4D6-47F6-B569-AB02B60057CB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ransition advTm="212445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628650" y="50800"/>
            <a:ext cx="8210550" cy="1325563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When to Use </a:t>
            </a:r>
            <a:r>
              <a:rPr lang="en-US" altLang="en-US" sz="3600" dirty="0"/>
              <a:t>Qualitative</a:t>
            </a:r>
            <a:r>
              <a:rPr lang="en-US" altLang="en-US" sz="3600" b="1" dirty="0"/>
              <a:t> Research? </a:t>
            </a:r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89C00165-AB02-4BAD-9B53-EBB9642C42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848600" cy="53498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b="1" dirty="0"/>
              <a:t>Qualitative research is better suited to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en-US" sz="2400" dirty="0"/>
              <a:t>exploratory research and only few studies on the topic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en-US" sz="2400" dirty="0"/>
              <a:t>Topics and processes that are not easily quantifiable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en-US" sz="2400" dirty="0"/>
              <a:t>Topics that are best studied in natural settings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en-US" altLang="en-US" sz="2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b="1" dirty="0"/>
              <a:t>Benefits over Quant: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/>
              <a:t>It provides a better and comprehensive understanding of reality from the subjects’ point of view. (Lived experiences)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/>
              <a:t>Provides better understanding of mechanisms that are unmeasurable.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86ADD2-9A9E-4900-B68E-1CA734E826B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advTm="2173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709613" y="365125"/>
            <a:ext cx="7391400" cy="1104900"/>
          </a:xfrm>
        </p:spPr>
        <p:txBody>
          <a:bodyPr/>
          <a:lstStyle/>
          <a:p>
            <a:pPr eaLnBrk="1" hangingPunct="1"/>
            <a:r>
              <a:rPr lang="en-US" altLang="en-US" sz="3900" b="1" dirty="0"/>
              <a:t>Qualitative Observation </a:t>
            </a:r>
          </a:p>
        </p:txBody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4A0A81E5-D1B7-4F39-A54A-CE03ADD75D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503771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/>
              <a:t>The primary method of data collection in qualitative research is observation, which usually takes place in natural settings.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/>
              <a:t>Types: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rabicParenR"/>
              <a:defRPr/>
            </a:pPr>
            <a:r>
              <a:rPr lang="en-US" altLang="en-US" sz="2400" b="1" i="1" dirty="0">
                <a:solidFill>
                  <a:schemeClr val="accent2"/>
                </a:solidFill>
              </a:rPr>
              <a:t>Structured observation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/>
              <a:t>involving explicit, preset plans for selecting, recording, and encoding data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rabicParenR"/>
              <a:defRPr/>
            </a:pPr>
            <a:r>
              <a:rPr lang="en-US" altLang="en-US" sz="2400" b="1" i="1" dirty="0">
                <a:solidFill>
                  <a:schemeClr val="accent2"/>
                </a:solidFill>
              </a:rPr>
              <a:t>Unstructured observation</a:t>
            </a:r>
            <a:r>
              <a:rPr lang="en-US" altLang="en-US" sz="2400" b="1" dirty="0">
                <a:solidFill>
                  <a:schemeClr val="accent2"/>
                </a:solidFill>
              </a:rPr>
              <a:t> </a:t>
            </a:r>
            <a:r>
              <a:rPr lang="en-US" altLang="en-US" sz="2400" dirty="0"/>
              <a:t>involving few decisions about who, when, where, what, and how to observe.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/>
              <a:t>The advantage of more structured observation is that it allows for greater control of </a:t>
            </a:r>
            <a:r>
              <a:rPr lang="en-US" altLang="en-US" sz="2400" b="1" dirty="0">
                <a:solidFill>
                  <a:schemeClr val="accent2"/>
                </a:solidFill>
              </a:rPr>
              <a:t>1) sampling error </a:t>
            </a:r>
            <a:r>
              <a:rPr lang="en-US" altLang="en-US" sz="2400" dirty="0"/>
              <a:t>associated with the selection of observation sites and times; and </a:t>
            </a:r>
            <a:r>
              <a:rPr lang="en-US" altLang="en-US" sz="2400" b="1" dirty="0">
                <a:solidFill>
                  <a:schemeClr val="accent2"/>
                </a:solidFill>
              </a:rPr>
              <a:t>2) measurement error </a:t>
            </a:r>
            <a:r>
              <a:rPr lang="en-US" altLang="en-US" sz="2400" dirty="0"/>
              <a:t>associated with the methods of recording observations.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/>
              <a:t>This control, in turn, permits stronger generalizations as well as checks on reliability and validity. 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B9FF6E-B3B0-4EE8-AA24-D2FD87CD714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advTm="1372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2940523-1BB6-48AE-9BED-90C7446C3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002"/>
            <a:ext cx="7543800" cy="1522993"/>
          </a:xfrm>
        </p:spPr>
        <p:txBody>
          <a:bodyPr>
            <a:normAutofit/>
          </a:bodyPr>
          <a:lstStyle/>
          <a:p>
            <a:r>
              <a:rPr lang="en-US" sz="4000"/>
              <a:t>What do you need to specify if using Qualitative Design?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FBFF4-11F1-47D3-A8F0-714362F1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3346" y="6272784"/>
            <a:ext cx="4800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BCAECAD2-8A00-45A0-B3C3-71CDB0AD9391}" type="slidenum">
              <a:rPr lang="en-US" altLang="en-US" smtClean="0"/>
              <a:pPr>
                <a:spcAft>
                  <a:spcPts val="600"/>
                </a:spcAft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5A3032C0-D008-45B3-9476-3C3DCC294A2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82599" y="633637"/>
          <a:ext cx="8178800" cy="3294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7888661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990600" y="365125"/>
            <a:ext cx="7848600" cy="11049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Sample/Recruitment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62DAEBE-B76B-4560-B65F-476F656F52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503771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Since the qual research involves human subjects, researchers need to </a:t>
            </a:r>
            <a:r>
              <a:rPr lang="en-US" altLang="en-US" sz="2400" b="1" dirty="0">
                <a:solidFill>
                  <a:schemeClr val="accent2"/>
                </a:solidFill>
              </a:rPr>
              <a:t>get the IRB approval before gathering </a:t>
            </a:r>
            <a:r>
              <a:rPr lang="en-US" altLang="en-US" sz="2400" b="1" dirty="0" err="1">
                <a:solidFill>
                  <a:schemeClr val="accent2"/>
                </a:solidFill>
              </a:rPr>
              <a:t>data</a:t>
            </a:r>
            <a:r>
              <a:rPr lang="en-US" sz="2000" dirty="0" err="1">
                <a:hlinkClick r:id="rId3"/>
              </a:rPr>
              <a:t>Human</a:t>
            </a:r>
            <a:r>
              <a:rPr lang="en-US" sz="2000" dirty="0">
                <a:hlinkClick r:id="rId3"/>
              </a:rPr>
              <a:t> Research Protection Program | Research Home | TTU</a:t>
            </a:r>
            <a:endParaRPr lang="en-US" sz="2400" b="1" dirty="0">
              <a:solidFill>
                <a:schemeClr val="accent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In this process, you will need to develop: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400" dirty="0"/>
              <a:t>Description of your research (purpose)</a:t>
            </a:r>
          </a:p>
          <a:p>
            <a:pPr>
              <a:buFontTx/>
              <a:buChar char="-"/>
              <a:defRPr/>
            </a:pPr>
            <a:r>
              <a:rPr lang="en-US" sz="2400" dirty="0"/>
              <a:t>Define sample &amp; recruitment documents (email invitation)</a:t>
            </a:r>
            <a:r>
              <a:rPr lang="en-US" sz="2400" dirty="0">
                <a:sym typeface="Wingdings" panose="05000000000000000000" pitchFamily="2" charset="2"/>
              </a:rPr>
              <a:t> how will you incentivize participation?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400" dirty="0"/>
              <a:t>What you will ask the subjects to do (field research instruments)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400" dirty="0"/>
              <a:t>How you protect their confidentiality and privacy</a:t>
            </a:r>
          </a:p>
          <a:p>
            <a:pPr marL="0" indent="0">
              <a:buNone/>
              <a:defRPr/>
            </a:pPr>
            <a:r>
              <a:rPr lang="en-US" altLang="en-US" sz="2400" dirty="0">
                <a:solidFill>
                  <a:srgbClr val="C00000"/>
                </a:solidFill>
              </a:rPr>
              <a:t>It is unethical to conceal your identity as a researcher.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CF27A9-016C-4BFC-9D1D-DBABEB5414A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ransition advTm="73955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2|15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30.6|10.8|21.7|47.8|7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0.7|6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1.9|18.4|26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9.6|18.2|123.8|17.3|0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13408</TotalTime>
  <Words>2448</Words>
  <Application>Microsoft Office PowerPoint</Application>
  <PresentationFormat>On-screen Show (4:3)</PresentationFormat>
  <Paragraphs>259</Paragraphs>
  <Slides>30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  <vt:variant>
        <vt:lpstr>Custom Shows</vt:lpstr>
      </vt:variant>
      <vt:variant>
        <vt:i4>1</vt:i4>
      </vt:variant>
    </vt:vector>
  </HeadingPairs>
  <TitlesOfParts>
    <vt:vector size="42" baseType="lpstr">
      <vt:lpstr>ACaslonPro-Regular</vt:lpstr>
      <vt:lpstr>ACaslonPro-Semibold</vt:lpstr>
      <vt:lpstr>Arial</vt:lpstr>
      <vt:lpstr>Calibri</vt:lpstr>
      <vt:lpstr>Georgia</vt:lpstr>
      <vt:lpstr>Palatino Linotype</vt:lpstr>
      <vt:lpstr>Rockwell Extra Bold</vt:lpstr>
      <vt:lpstr>Times New Roman</vt:lpstr>
      <vt:lpstr>Trebuchet MS</vt:lpstr>
      <vt:lpstr>Wingdings</vt:lpstr>
      <vt:lpstr>Wood Type</vt:lpstr>
      <vt:lpstr>Session 5  Qualitative &amp; Mixed-Methods Designs</vt:lpstr>
      <vt:lpstr>Agenda</vt:lpstr>
      <vt:lpstr>Qualitative Research</vt:lpstr>
      <vt:lpstr>What Is Qualitative Research?</vt:lpstr>
      <vt:lpstr>What distinguishes Qual from Quant? </vt:lpstr>
      <vt:lpstr>When to Use Qualitative Research? </vt:lpstr>
      <vt:lpstr>Qualitative Observation </vt:lpstr>
      <vt:lpstr>What do you need to specify if using Qualitative Design?</vt:lpstr>
      <vt:lpstr>Sample/Recruitment</vt:lpstr>
      <vt:lpstr>What do you need to specify if using Qualitative Design?</vt:lpstr>
      <vt:lpstr>Choose the best method of data collection to address the question:  how do informal rescue efforts affect community resilience and post-disaster outcomes? </vt:lpstr>
      <vt:lpstr>Main Types of Qualitative Primary Data Collection</vt:lpstr>
      <vt:lpstr>Interviews</vt:lpstr>
      <vt:lpstr>Interviews</vt:lpstr>
      <vt:lpstr>Focus Groups</vt:lpstr>
      <vt:lpstr>Categories of Secondary/Available Data</vt:lpstr>
      <vt:lpstr>Advantages of Research Using Available Data</vt:lpstr>
      <vt:lpstr>Measurement Problems Using Available Data</vt:lpstr>
      <vt:lpstr>What do you need to specify if using Qualitative Design?</vt:lpstr>
      <vt:lpstr>How does the process work? </vt:lpstr>
      <vt:lpstr>Steps in Qualitative Coding</vt:lpstr>
      <vt:lpstr>How do ensure it’s valid? </vt:lpstr>
      <vt:lpstr>Mixed-Methods Designs</vt:lpstr>
      <vt:lpstr>When should we use mixed-methods?</vt:lpstr>
      <vt:lpstr>Why else might we want to choose Mixed-methods?</vt:lpstr>
      <vt:lpstr>Bonus Slides </vt:lpstr>
      <vt:lpstr>Presenting Oneself and Establishing Rapport</vt:lpstr>
      <vt:lpstr>Record Observations</vt:lpstr>
      <vt:lpstr>Guidelines for Locating Appropriate Sources of Available Data</vt:lpstr>
      <vt:lpstr>Principal Stages in Field Research </vt:lpstr>
      <vt:lpstr>Custom Show 1</vt:lpstr>
    </vt:vector>
  </TitlesOfParts>
  <Company>Askew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Design PAD5700</dc:title>
  <dc:creator>Kaifeng Yang</dc:creator>
  <cp:lastModifiedBy>Wehde, Wesley</cp:lastModifiedBy>
  <cp:revision>361</cp:revision>
  <cp:lastPrinted>2003-08-26T18:30:38Z</cp:lastPrinted>
  <dcterms:created xsi:type="dcterms:W3CDTF">2003-08-25T13:43:31Z</dcterms:created>
  <dcterms:modified xsi:type="dcterms:W3CDTF">2023-09-27T19:58:27Z</dcterms:modified>
</cp:coreProperties>
</file>